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302" r:id="rId3"/>
    <p:sldId id="336" r:id="rId4"/>
    <p:sldId id="335" r:id="rId5"/>
    <p:sldId id="394" r:id="rId6"/>
    <p:sldId id="395" r:id="rId7"/>
    <p:sldId id="358" r:id="rId8"/>
    <p:sldId id="357" r:id="rId9"/>
    <p:sldId id="399" r:id="rId10"/>
    <p:sldId id="359" r:id="rId11"/>
    <p:sldId id="400" r:id="rId12"/>
    <p:sldId id="396" r:id="rId13"/>
    <p:sldId id="373" r:id="rId14"/>
    <p:sldId id="402" r:id="rId15"/>
    <p:sldId id="354" r:id="rId16"/>
    <p:sldId id="355" r:id="rId17"/>
    <p:sldId id="397" r:id="rId18"/>
    <p:sldId id="374" r:id="rId19"/>
    <p:sldId id="398" r:id="rId20"/>
    <p:sldId id="376" r:id="rId21"/>
    <p:sldId id="401" r:id="rId22"/>
    <p:sldId id="365" r:id="rId23"/>
    <p:sldId id="367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90" r:id="rId32"/>
    <p:sldId id="393" r:id="rId33"/>
    <p:sldId id="339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E84"/>
    <a:srgbClr val="FFFFFF"/>
    <a:srgbClr val="16C8E0"/>
    <a:srgbClr val="BF2E1A"/>
    <a:srgbClr val="45C3D3"/>
    <a:srgbClr val="000000"/>
    <a:srgbClr val="15BBD1"/>
    <a:srgbClr val="ABDDE7"/>
    <a:srgbClr val="CAEAF0"/>
    <a:srgbClr val="96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0"/>
  </p:normalViewPr>
  <p:slideViewPr>
    <p:cSldViewPr showGuides="1">
      <p:cViewPr varScale="1">
        <p:scale>
          <a:sx n="86" d="100"/>
          <a:sy n="86" d="100"/>
        </p:scale>
        <p:origin x="1122" y="96"/>
      </p:cViewPr>
      <p:guideLst>
        <p:guide orient="horz" pos="4247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26BE9-4109-4FB4-AEA5-E6A7F6F45DC1}" type="datetimeFigureOut">
              <a:rPr lang="en-US" smtClean="0"/>
              <a:pPr/>
              <a:t>04-Dec-17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9BF52-4BC3-41FA-AF02-871DADAA4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BF52-4BC3-41FA-AF02-871DADAA4F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4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BF52-4BC3-41FA-AF02-871DADAA4F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7088" y="836712"/>
            <a:ext cx="7201296" cy="384721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logo_b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5945851"/>
            <a:ext cx="1368152" cy="6515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8388424" y="44623"/>
            <a:ext cx="432048" cy="28803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 b="1">
                <a:solidFill>
                  <a:srgbClr val="FFFFFF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fld id="{E8F7304C-BFD1-467C-B28B-176014F5F818}" type="slidenum">
              <a:rPr lang="en-US" smtClean="0"/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t>‹#›</a:t>
            </a:fld>
            <a:endParaRPr lang="en-US" dirty="0" smtClean="0"/>
          </a:p>
          <a:p>
            <a:pPr lvl="0"/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04-Dec-17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04-Dec-17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04-Dec-17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A50EB-95AC-48F8-91C1-D8D687EAE145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ט"ז/כסלו/תשע"ח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93CF1-FEDB-4378-9EB2-55E3C8C1D4E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64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A50EB-95AC-48F8-91C1-D8D687EAE145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ט"ז/כסלו/תשע"ח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93CF1-FEDB-4378-9EB2-55E3C8C1D4E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4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A50EB-95AC-48F8-91C1-D8D687EAE145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ט"ז/כסלו/תשע"ח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93CF1-FEDB-4378-9EB2-55E3C8C1D4E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4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A50EB-95AC-48F8-91C1-D8D687EAE145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ט"ז/כסלו/תשע"ח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93CF1-FEDB-4378-9EB2-55E3C8C1D4E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38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A50EB-95AC-48F8-91C1-D8D687EAE145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ט"ז/כסלו/תשע"ח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93CF1-FEDB-4378-9EB2-55E3C8C1D4E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51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A50EB-95AC-48F8-91C1-D8D687EAE145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ט"ז/כסלו/תשע"ח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93CF1-FEDB-4378-9EB2-55E3C8C1D4E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68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A50EB-95AC-48F8-91C1-D8D687EAE145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ט"ז/כסלו/תשע"ח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93CF1-FEDB-4378-9EB2-55E3C8C1D4E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5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7088" y="836712"/>
            <a:ext cx="4104456" cy="384721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444208" y="0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A50EB-95AC-48F8-91C1-D8D687EAE145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ט"ז/כסלו/תשע"ח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93CF1-FEDB-4378-9EB2-55E3C8C1D4E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06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A50EB-95AC-48F8-91C1-D8D687EAE145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ט"ז/כסלו/תשע"ח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93CF1-FEDB-4378-9EB2-55E3C8C1D4E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20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A50EB-95AC-48F8-91C1-D8D687EAE145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ט"ז/כסלו/תשע"ח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93CF1-FEDB-4378-9EB2-55E3C8C1D4E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20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A50EB-95AC-48F8-91C1-D8D687EAE145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ט"ז/כסלו/תשע"ח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93CF1-FEDB-4378-9EB2-55E3C8C1D4E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6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picture women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64307" y="264809"/>
            <a:ext cx="8807654" cy="644707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l" rtl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306" y="5000707"/>
            <a:ext cx="8807654" cy="10667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ctr"/>
          <a:lstStyle>
            <a:lvl1pPr algn="r" rtl="0">
              <a:defRPr sz="5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5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16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04-Dec-17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04-Dec-17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04-Dec-17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04-Dec-17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04-Dec-17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04-Dec-17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6B3-9311-4A91-B31D-088456D5D7F9}" type="datetimeFigureOut">
              <a:rPr lang="en-US" smtClean="0"/>
              <a:pPr/>
              <a:t>04-Dec-17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9E6B3-9311-4A91-B31D-088456D5D7F9}" type="datetimeFigureOut">
              <a:rPr lang="en-US" smtClean="0"/>
              <a:pPr/>
              <a:t>04-Dec-17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304C-BFD1-467C-B28B-176014F5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A50EB-95AC-48F8-91C1-D8D687EAE145}" type="datetimeFigureOut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ט"ז/כסלו/תשע"ח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93CF1-FEDB-4378-9EB2-55E3C8C1D4E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9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YGCb49BWm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jEXomjpXP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ropbox.com/sh/olor3bych76tq99/AACVuKXizcD3JbHelgUCYQ8ka?dl=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שער תפוצות.jpg"/>
          <p:cNvPicPr>
            <a:picLocks noChangeAspect="1"/>
          </p:cNvPicPr>
          <p:nvPr/>
        </p:nvPicPr>
        <p:blipFill>
          <a:blip r:embed="rId2" cstate="print"/>
          <a:srcRect t="2106"/>
          <a:stretch>
            <a:fillRect/>
          </a:stretch>
        </p:blipFill>
        <p:spPr>
          <a:xfrm>
            <a:off x="152400" y="299630"/>
            <a:ext cx="8991600" cy="6524625"/>
          </a:xfrm>
          <a:prstGeom prst="rect">
            <a:avLst/>
          </a:prstGeom>
        </p:spPr>
      </p:pic>
      <p:pic>
        <p:nvPicPr>
          <p:cNvPr id="7" name="Picture 6" descr="logo_b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945851"/>
            <a:ext cx="1368152" cy="65150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6378" y="1916832"/>
            <a:ext cx="9577064" cy="25853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International Programs    			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		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 Are </a:t>
            </a:r>
            <a:r>
              <a:rPr lang="en-US" sz="3600" b="1" dirty="0">
                <a:latin typeface="+mj-lt"/>
                <a:ea typeface="+mj-ea"/>
                <a:cs typeface="+mj-cs"/>
              </a:rPr>
              <a:t>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 of the Story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320606"/>
            <a:ext cx="6120680" cy="984885"/>
          </a:xfrm>
        </p:spPr>
        <p:txBody>
          <a:bodyPr/>
          <a:lstStyle/>
          <a:p>
            <a:r>
              <a:rPr lang="en-US" sz="3200" b="1" dirty="0" smtClean="0"/>
              <a:t>Inspire Your Story - continued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3734" y="1059271"/>
            <a:ext cx="7622682" cy="33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u="sng" dirty="0">
                <a:solidFill>
                  <a:srgbClr val="002060"/>
                </a:solidFill>
              </a:rPr>
              <a:t>Target Audience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General </a:t>
            </a:r>
            <a:r>
              <a:rPr lang="en-US" sz="2000" dirty="0">
                <a:solidFill>
                  <a:srgbClr val="002060"/>
                </a:solidFill>
              </a:rPr>
              <a:t>Groups</a:t>
            </a:r>
          </a:p>
          <a:p>
            <a:pPr>
              <a:lnSpc>
                <a:spcPct val="107000"/>
              </a:lnSpc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>
              <a:lnSpc>
                <a:spcPct val="107000"/>
              </a:lnSpc>
            </a:pPr>
            <a:r>
              <a:rPr lang="en-US" sz="2000" b="1" u="sng" dirty="0" smtClean="0">
                <a:solidFill>
                  <a:srgbClr val="002060"/>
                </a:solidFill>
              </a:rPr>
              <a:t>Themes:</a:t>
            </a:r>
          </a:p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You </a:t>
            </a:r>
            <a:r>
              <a:rPr lang="en-US" sz="2000" dirty="0">
                <a:solidFill>
                  <a:srgbClr val="002060"/>
                </a:solidFill>
              </a:rPr>
              <a:t>Are Part of the Story theme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2060"/>
                </a:solidFill>
              </a:rPr>
              <a:t>Jewish Peoplehood Six Concepts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2060"/>
                </a:solidFill>
              </a:rPr>
              <a:t>Different ways of telling the unique and ongoing story of the Jewish People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2060"/>
                </a:solidFill>
              </a:rPr>
              <a:t>E</a:t>
            </a:r>
            <a:r>
              <a:rPr lang="en-US" sz="2000" dirty="0" smtClean="0">
                <a:solidFill>
                  <a:srgbClr val="002060"/>
                </a:solidFill>
              </a:rPr>
              <a:t>ach </a:t>
            </a:r>
            <a:r>
              <a:rPr lang="en-US" sz="2000" dirty="0">
                <a:solidFill>
                  <a:srgbClr val="002060"/>
                </a:solidFill>
              </a:rPr>
              <a:t>one of us is a storyteller and has an active part in the story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55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6" y="-3915816"/>
            <a:ext cx="9296948" cy="110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93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566827"/>
            <a:ext cx="4104456" cy="492443"/>
          </a:xfrm>
        </p:spPr>
        <p:txBody>
          <a:bodyPr/>
          <a:lstStyle/>
          <a:p>
            <a:r>
              <a:rPr lang="en-US" sz="3200" b="1" dirty="0"/>
              <a:t>My Story, Our 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734" y="1059271"/>
            <a:ext cx="805473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</a:rPr>
              <a:t>Tour  (time frame: 1.5-2 hours)</a:t>
            </a:r>
          </a:p>
          <a:p>
            <a:r>
              <a:rPr lang="en-US" sz="2000" dirty="0">
                <a:solidFill>
                  <a:srgbClr val="002060"/>
                </a:solidFill>
              </a:rPr>
              <a:t>Includes 3-4 Galleries: Synagogue Gallery / Dylan / Operation Moses / CHIM / Jewish Lens / Jewish Humor / </a:t>
            </a:r>
            <a:r>
              <a:rPr lang="en-US" sz="2000" dirty="0" smtClean="0">
                <a:solidFill>
                  <a:srgbClr val="002060"/>
                </a:solidFill>
              </a:rPr>
              <a:t>Heroes (for kids) or glimpse into Heroes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+ Summary (15 minutes)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lvl="0"/>
            <a:r>
              <a:rPr lang="en-US" sz="2000" b="1" u="sng" dirty="0">
                <a:solidFill>
                  <a:srgbClr val="002060"/>
                </a:solidFill>
              </a:rPr>
              <a:t>Methods </a:t>
            </a:r>
            <a:endParaRPr lang="he-IL" sz="2000" b="1" u="sng" dirty="0">
              <a:solidFill>
                <a:srgbClr val="00206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Use smartphone: Choose a display that _____ (</a:t>
            </a:r>
            <a:r>
              <a:rPr lang="en-US" sz="1600" dirty="0" smtClean="0">
                <a:solidFill>
                  <a:srgbClr val="002060"/>
                </a:solidFill>
              </a:rPr>
              <a:t>reflects your family story/special connection to the Jewish People) 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Intergenerational Questions: </a:t>
            </a:r>
            <a:r>
              <a:rPr lang="en-US" sz="1600" dirty="0" smtClean="0">
                <a:solidFill>
                  <a:srgbClr val="002060"/>
                </a:solidFill>
              </a:rPr>
              <a:t>have </a:t>
            </a:r>
            <a:r>
              <a:rPr lang="en-US" sz="1600" dirty="0">
                <a:solidFill>
                  <a:srgbClr val="002060"/>
                </a:solidFill>
              </a:rPr>
              <a:t>both the younger and older participants share stories related to holidays and Jewish life events </a:t>
            </a:r>
          </a:p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“</a:t>
            </a:r>
            <a:r>
              <a:rPr lang="en-US" sz="2000" dirty="0">
                <a:solidFill>
                  <a:srgbClr val="002060"/>
                </a:solidFill>
              </a:rPr>
              <a:t>World map”: </a:t>
            </a:r>
            <a:r>
              <a:rPr lang="en-US" sz="1600" dirty="0">
                <a:solidFill>
                  <a:srgbClr val="002060"/>
                </a:solidFill>
              </a:rPr>
              <a:t>Where </a:t>
            </a:r>
            <a:r>
              <a:rPr lang="en-US" sz="1600" dirty="0" smtClean="0">
                <a:solidFill>
                  <a:srgbClr val="002060"/>
                </a:solidFill>
              </a:rPr>
              <a:t>are your family members from?</a:t>
            </a:r>
            <a:endParaRPr lang="en-US" sz="1600" dirty="0">
              <a:solidFill>
                <a:srgbClr val="00206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Museum Midrash </a:t>
            </a:r>
            <a:r>
              <a:rPr lang="en-US" sz="1600" dirty="0">
                <a:solidFill>
                  <a:srgbClr val="002060"/>
                </a:solidFill>
              </a:rPr>
              <a:t>in </a:t>
            </a:r>
            <a:r>
              <a:rPr lang="en-US" sz="1600" dirty="0" err="1">
                <a:solidFill>
                  <a:srgbClr val="002060"/>
                </a:solidFill>
              </a:rPr>
              <a:t>Chim</a:t>
            </a:r>
            <a:r>
              <a:rPr lang="en-US" sz="1600" dirty="0">
                <a:solidFill>
                  <a:srgbClr val="002060"/>
                </a:solidFill>
              </a:rPr>
              <a:t> / The Jewish Lens 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For </a:t>
            </a:r>
            <a:r>
              <a:rPr lang="en-US" sz="2000" dirty="0">
                <a:solidFill>
                  <a:srgbClr val="002060"/>
                </a:solidFill>
              </a:rPr>
              <a:t>kids: synagogue cards 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u="sng" dirty="0" smtClean="0">
                <a:solidFill>
                  <a:srgbClr val="002060"/>
                </a:solidFill>
              </a:rPr>
              <a:t>Tools: </a:t>
            </a:r>
            <a:r>
              <a:rPr lang="en-US" sz="2000" dirty="0" smtClean="0">
                <a:solidFill>
                  <a:srgbClr val="002060"/>
                </a:solidFill>
              </a:rPr>
              <a:t>Synagogue </a:t>
            </a:r>
            <a:r>
              <a:rPr lang="en-US" sz="2000" dirty="0">
                <a:solidFill>
                  <a:srgbClr val="002060"/>
                </a:solidFill>
              </a:rPr>
              <a:t>Cards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u="sng" dirty="0">
                <a:solidFill>
                  <a:srgbClr val="002060"/>
                </a:solidFill>
              </a:rPr>
              <a:t>Optional W</a:t>
            </a:r>
            <a:r>
              <a:rPr lang="en-US" sz="2000" b="1" u="sng" dirty="0" smtClean="0">
                <a:solidFill>
                  <a:srgbClr val="002060"/>
                </a:solidFill>
              </a:rPr>
              <a:t>orkshop </a:t>
            </a:r>
            <a:r>
              <a:rPr lang="en-US" sz="2000" b="1" u="sng" dirty="0">
                <a:solidFill>
                  <a:srgbClr val="002060"/>
                </a:solidFill>
              </a:rPr>
              <a:t>(Up to 1 hour)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Creative workshop (creating synagogue models, TBD)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Film workshop (Weddings, Operation Moses) </a:t>
            </a:r>
          </a:p>
          <a:p>
            <a:endParaRPr lang="en-US" sz="2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423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566827"/>
            <a:ext cx="4104456" cy="492443"/>
          </a:xfrm>
        </p:spPr>
        <p:txBody>
          <a:bodyPr/>
          <a:lstStyle/>
          <a:p>
            <a:r>
              <a:rPr lang="en-US" sz="3200" b="1" dirty="0"/>
              <a:t>My Story, Our 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734" y="1059271"/>
            <a:ext cx="80547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2060"/>
                </a:solidFill>
              </a:rPr>
              <a:t>Target Audience: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Family groups, Synagogue Missions, Bar/Bat Mitzvah groups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b="1" u="sng" dirty="0" smtClean="0">
              <a:solidFill>
                <a:srgbClr val="002060"/>
              </a:solidFill>
            </a:endParaRPr>
          </a:p>
          <a:p>
            <a:r>
              <a:rPr lang="en-US" sz="2000" b="1" u="sng" dirty="0" smtClean="0">
                <a:solidFill>
                  <a:srgbClr val="002060"/>
                </a:solidFill>
              </a:rPr>
              <a:t>Themes/Goals</a:t>
            </a:r>
            <a:r>
              <a:rPr lang="en-US" sz="2000" b="1" u="sng" dirty="0">
                <a:solidFill>
                  <a:srgbClr val="002060"/>
                </a:solidFill>
              </a:rPr>
              <a:t>: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The museum is a platform for discussion inside the family and community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Intergenerational questions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What I want to take from the past and relay for the future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How </a:t>
            </a:r>
            <a:r>
              <a:rPr lang="en-US" sz="2000" dirty="0">
                <a:solidFill>
                  <a:srgbClr val="002060"/>
                </a:solidFill>
              </a:rPr>
              <a:t>each one of us is a storyteller and has an active part in the </a:t>
            </a:r>
            <a:r>
              <a:rPr lang="en-US" sz="2000" dirty="0" smtClean="0">
                <a:solidFill>
                  <a:srgbClr val="002060"/>
                </a:solidFill>
              </a:rPr>
              <a:t>story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u="sng" dirty="0" smtClean="0">
                <a:solidFill>
                  <a:srgbClr val="002060"/>
                </a:solidFill>
              </a:rPr>
              <a:t>Intergenerational Questions: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How did you celebrate </a:t>
            </a:r>
            <a:r>
              <a:rPr lang="en-US" sz="2000" dirty="0" smtClean="0">
                <a:solidFill>
                  <a:srgbClr val="002060"/>
                </a:solidFill>
              </a:rPr>
              <a:t>your Bar/Bat </a:t>
            </a:r>
            <a:r>
              <a:rPr lang="en-US" sz="2000" dirty="0">
                <a:solidFill>
                  <a:srgbClr val="002060"/>
                </a:solidFill>
              </a:rPr>
              <a:t>Mitzvah?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What is the meaning of Shabbat for you? (after </a:t>
            </a:r>
            <a:r>
              <a:rPr lang="en-US" sz="2000" dirty="0" err="1">
                <a:solidFill>
                  <a:srgbClr val="002060"/>
                </a:solidFill>
              </a:rPr>
              <a:t>Kabbalat</a:t>
            </a:r>
            <a:r>
              <a:rPr lang="en-US" sz="2000" dirty="0">
                <a:solidFill>
                  <a:srgbClr val="002060"/>
                </a:solidFill>
              </a:rPr>
              <a:t> Shabbat video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Weddings (many weddings take place in synagogues)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Names &amp; Family Names - </a:t>
            </a:r>
            <a:r>
              <a:rPr lang="en-US" sz="2000" dirty="0">
                <a:solidFill>
                  <a:srgbClr val="002060"/>
                </a:solidFill>
              </a:rPr>
              <a:t>next to Elijah's </a:t>
            </a:r>
            <a:r>
              <a:rPr lang="en-US" sz="2000" dirty="0" smtClean="0">
                <a:solidFill>
                  <a:srgbClr val="002060"/>
                </a:solidFill>
              </a:rPr>
              <a:t>chair, </a:t>
            </a:r>
            <a:r>
              <a:rPr lang="en-US" sz="2000" dirty="0" err="1" smtClean="0">
                <a:solidFill>
                  <a:srgbClr val="002060"/>
                </a:solidFill>
              </a:rPr>
              <a:t>Chodorov</a:t>
            </a:r>
            <a:r>
              <a:rPr lang="en-US" sz="2000" dirty="0" smtClean="0">
                <a:solidFill>
                  <a:srgbClr val="002060"/>
                </a:solidFill>
              </a:rPr>
              <a:t>…What </a:t>
            </a:r>
            <a:r>
              <a:rPr lang="en-US" sz="2000" dirty="0">
                <a:solidFill>
                  <a:srgbClr val="002060"/>
                </a:solidFill>
              </a:rPr>
              <a:t>is the meaning of your name and why was it given to you</a:t>
            </a:r>
            <a:r>
              <a:rPr lang="en-US" sz="2000" dirty="0" smtClean="0">
                <a:solidFill>
                  <a:srgbClr val="002060"/>
                </a:solidFill>
              </a:rPr>
              <a:t>? Changes?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Special </a:t>
            </a:r>
            <a:r>
              <a:rPr lang="en-US" sz="2000" dirty="0">
                <a:solidFill>
                  <a:srgbClr val="002060"/>
                </a:solidFill>
              </a:rPr>
              <a:t>family </a:t>
            </a:r>
            <a:r>
              <a:rPr lang="en-US" sz="2000" dirty="0" smtClean="0">
                <a:solidFill>
                  <a:srgbClr val="002060"/>
                </a:solidFill>
              </a:rPr>
              <a:t>custom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b="1" u="sng" dirty="0" smtClean="0">
                <a:solidFill>
                  <a:srgbClr val="002060"/>
                </a:solidFill>
              </a:rPr>
              <a:t>Bar/Bat </a:t>
            </a:r>
            <a:r>
              <a:rPr lang="en-US" sz="2000" b="1" u="sng" dirty="0" smtClean="0">
                <a:solidFill>
                  <a:srgbClr val="002060"/>
                </a:solidFill>
              </a:rPr>
              <a:t>Mitzvahs: </a:t>
            </a:r>
            <a:r>
              <a:rPr lang="en-US" sz="2000" dirty="0" smtClean="0">
                <a:solidFill>
                  <a:srgbClr val="002060"/>
                </a:solidFill>
              </a:rPr>
              <a:t>family background, what to bring into Jewish adulthood</a:t>
            </a:r>
            <a:endParaRPr lang="en-US" sz="2000" b="1" u="sng" dirty="0">
              <a:solidFill>
                <a:srgbClr val="002060"/>
              </a:solidFill>
            </a:endParaRPr>
          </a:p>
          <a:p>
            <a:endParaRPr lang="en-US" sz="2000" b="1" u="sng" dirty="0">
              <a:solidFill>
                <a:srgbClr val="002060"/>
              </a:solidFill>
            </a:endParaRPr>
          </a:p>
          <a:p>
            <a:endParaRPr lang="en-US" sz="2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92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58738"/>
            <a:ext cx="78962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55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955416"/>
            <a:ext cx="7673479" cy="50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60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6" y="-3915816"/>
            <a:ext cx="9296948" cy="110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672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566827"/>
            <a:ext cx="4104456" cy="492443"/>
          </a:xfrm>
        </p:spPr>
        <p:txBody>
          <a:bodyPr/>
          <a:lstStyle/>
          <a:p>
            <a:r>
              <a:rPr lang="en-US" sz="3200" b="1" dirty="0"/>
              <a:t>Celebrating Israel’s 70th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734" y="1059271"/>
            <a:ext cx="76226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2060"/>
                </a:solidFill>
              </a:rPr>
              <a:t>Tour  (time frame: 1.5-2 hours)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Includes 3-4 Galleries: Synagogue Gallery / Dylan / Operation Moses / CHIM / Jewish Lens / Jewish Humor / Glimpse into Heroes 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+ Summary (15 minutes)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u="sng" dirty="0">
                <a:solidFill>
                  <a:srgbClr val="002060"/>
                </a:solidFill>
              </a:rPr>
              <a:t>Methods </a:t>
            </a:r>
            <a:endParaRPr lang="he-IL" sz="2000" b="1" u="sng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Use smartphones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1600" dirty="0">
                <a:solidFill>
                  <a:srgbClr val="002060"/>
                </a:solidFill>
              </a:rPr>
              <a:t>choose a display that symbolizes Israel for </a:t>
            </a:r>
            <a:r>
              <a:rPr lang="en-US" sz="1600" dirty="0" smtClean="0">
                <a:solidFill>
                  <a:srgbClr val="002060"/>
                </a:solidFill>
              </a:rPr>
              <a:t>you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Share experiences and memories: </a:t>
            </a:r>
            <a:r>
              <a:rPr lang="en-US" sz="1600" dirty="0" smtClean="0">
                <a:solidFill>
                  <a:srgbClr val="002060"/>
                </a:solidFill>
              </a:rPr>
              <a:t>relating to Israel and their life/community, or Jerusalem for the first time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Museum </a:t>
            </a:r>
            <a:r>
              <a:rPr lang="en-US" sz="2000" dirty="0">
                <a:solidFill>
                  <a:srgbClr val="002060"/>
                </a:solidFill>
              </a:rPr>
              <a:t>Midrash </a:t>
            </a:r>
            <a:r>
              <a:rPr lang="en-US" sz="2000" dirty="0" smtClean="0">
                <a:solidFill>
                  <a:srgbClr val="002060"/>
                </a:solidFill>
              </a:rPr>
              <a:t>- </a:t>
            </a:r>
            <a:r>
              <a:rPr lang="en-US" sz="1600" dirty="0" err="1" smtClean="0">
                <a:solidFill>
                  <a:srgbClr val="002060"/>
                </a:solidFill>
              </a:rPr>
              <a:t>Chim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/ </a:t>
            </a:r>
            <a:r>
              <a:rPr lang="en-US" sz="1600" dirty="0" smtClean="0">
                <a:solidFill>
                  <a:srgbClr val="002060"/>
                </a:solidFill>
              </a:rPr>
              <a:t>Jewish </a:t>
            </a:r>
            <a:r>
              <a:rPr lang="en-US" sz="1600" dirty="0">
                <a:solidFill>
                  <a:srgbClr val="002060"/>
                </a:solidFill>
              </a:rPr>
              <a:t>Lens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u="sng" dirty="0" smtClean="0">
                <a:solidFill>
                  <a:srgbClr val="002060"/>
                </a:solidFill>
              </a:rPr>
              <a:t>Optional </a:t>
            </a:r>
            <a:r>
              <a:rPr lang="en-US" sz="2000" b="1" u="sng" dirty="0">
                <a:solidFill>
                  <a:srgbClr val="002060"/>
                </a:solidFill>
              </a:rPr>
              <a:t>work shop (Up to 1 hour)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solidFill>
                  <a:srgbClr val="002060"/>
                </a:solidFill>
              </a:rPr>
              <a:t>You&amp;I&amp;the</a:t>
            </a:r>
            <a:r>
              <a:rPr lang="en-US" sz="2000" dirty="0">
                <a:solidFill>
                  <a:srgbClr val="002060"/>
                </a:solidFill>
              </a:rPr>
              <a:t> Israeli story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Film workshop (Israel at 70, Operation Moses) </a:t>
            </a:r>
          </a:p>
        </p:txBody>
      </p:sp>
    </p:spTree>
    <p:extLst>
      <p:ext uri="{BB962C8B-B14F-4D97-AF65-F5344CB8AC3E}">
        <p14:creationId xmlns:p14="http://schemas.microsoft.com/office/powerpoint/2010/main" val="12042461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6" y="-3915816"/>
            <a:ext cx="9296948" cy="110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616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566827"/>
            <a:ext cx="8064896" cy="492443"/>
          </a:xfrm>
        </p:spPr>
        <p:txBody>
          <a:bodyPr/>
          <a:lstStyle/>
          <a:p>
            <a:r>
              <a:rPr lang="en-US" sz="3200" b="1" dirty="0"/>
              <a:t>Repairing the World: A Path to Social </a:t>
            </a:r>
            <a:r>
              <a:rPr lang="en-US" sz="3200" b="1" dirty="0" smtClean="0"/>
              <a:t>Action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3734" y="1059271"/>
            <a:ext cx="812673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2060"/>
                </a:solidFill>
              </a:rPr>
              <a:t>Tour  (time frame: 1.5-2 hours)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Includes 3-4 Galleries: Heroes / Synagogue Gallery / CHIM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Optional: Operation Moses, Dylan, Jewish Lens, Humor  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+ Summary (15 minutes)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u="sng" dirty="0">
                <a:solidFill>
                  <a:srgbClr val="002060"/>
                </a:solidFill>
              </a:rPr>
              <a:t>Methods </a:t>
            </a:r>
            <a:endParaRPr lang="he-IL" sz="2000" b="1" u="sng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Use </a:t>
            </a:r>
            <a:r>
              <a:rPr lang="en-US" sz="2000" dirty="0">
                <a:solidFill>
                  <a:srgbClr val="002060"/>
                </a:solidFill>
              </a:rPr>
              <a:t>Smartphones: </a:t>
            </a:r>
            <a:r>
              <a:rPr lang="en-US" sz="1600" dirty="0">
                <a:solidFill>
                  <a:srgbClr val="002060"/>
                </a:solidFill>
              </a:rPr>
              <a:t>choose a display that reflects Jewish values, leadership, </a:t>
            </a:r>
            <a:r>
              <a:rPr lang="en-US" sz="1600" dirty="0" smtClean="0">
                <a:solidFill>
                  <a:srgbClr val="002060"/>
                </a:solidFill>
              </a:rPr>
              <a:t>action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Sharing </a:t>
            </a:r>
            <a:r>
              <a:rPr lang="en-US" sz="2000" dirty="0">
                <a:solidFill>
                  <a:srgbClr val="002060"/>
                </a:solidFill>
              </a:rPr>
              <a:t>experiences: </a:t>
            </a:r>
            <a:r>
              <a:rPr lang="en-US" sz="1600" dirty="0">
                <a:solidFill>
                  <a:srgbClr val="002060"/>
                </a:solidFill>
              </a:rPr>
              <a:t>have the participants share stories related to their community </a:t>
            </a:r>
            <a:r>
              <a:rPr lang="en-US" sz="1600" dirty="0" smtClean="0">
                <a:solidFill>
                  <a:srgbClr val="002060"/>
                </a:solidFill>
              </a:rPr>
              <a:t>work, 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- Museum Midrash – </a:t>
            </a:r>
            <a:r>
              <a:rPr lang="en-US" sz="2000" dirty="0" err="1">
                <a:solidFill>
                  <a:srgbClr val="002060"/>
                </a:solidFill>
              </a:rPr>
              <a:t>Chim</a:t>
            </a:r>
            <a:r>
              <a:rPr lang="en-US" sz="2000" dirty="0">
                <a:solidFill>
                  <a:srgbClr val="002060"/>
                </a:solidFill>
              </a:rPr>
              <a:t> / The Jewish Lens 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u="sng" dirty="0">
                <a:solidFill>
                  <a:srgbClr val="002060"/>
                </a:solidFill>
              </a:rPr>
              <a:t>Optional </a:t>
            </a:r>
            <a:r>
              <a:rPr lang="en-US" sz="2000" b="1" u="sng" dirty="0" smtClean="0">
                <a:solidFill>
                  <a:srgbClr val="002060"/>
                </a:solidFill>
              </a:rPr>
              <a:t>Workshop </a:t>
            </a:r>
            <a:r>
              <a:rPr lang="en-US" sz="2000" b="1" u="sng" dirty="0">
                <a:solidFill>
                  <a:srgbClr val="002060"/>
                </a:solidFill>
              </a:rPr>
              <a:t>in classroom or in gallery (45 min</a:t>
            </a:r>
            <a:r>
              <a:rPr lang="en-US" sz="2000" b="1" u="sng" dirty="0" smtClean="0">
                <a:solidFill>
                  <a:srgbClr val="002060"/>
                </a:solidFill>
              </a:rPr>
              <a:t>):</a:t>
            </a:r>
          </a:p>
          <a:p>
            <a:r>
              <a:rPr lang="en-US" sz="2000" dirty="0" err="1" smtClean="0">
                <a:solidFill>
                  <a:srgbClr val="002060"/>
                </a:solidFill>
              </a:rPr>
              <a:t>Tikkun</a:t>
            </a:r>
            <a:r>
              <a:rPr lang="en-US" sz="2000" dirty="0" smtClean="0">
                <a:solidFill>
                  <a:srgbClr val="002060"/>
                </a:solidFill>
              </a:rPr>
              <a:t> Olam</a:t>
            </a:r>
            <a:endParaRPr lang="en-US" sz="2000" b="1" u="sng" dirty="0">
              <a:solidFill>
                <a:srgbClr val="002060"/>
              </a:solidFill>
            </a:endParaRPr>
          </a:p>
          <a:p>
            <a:endParaRPr lang="en-US" sz="2000" b="1" u="sng" dirty="0" smtClean="0">
              <a:solidFill>
                <a:srgbClr val="002060"/>
              </a:solidFill>
            </a:endParaRPr>
          </a:p>
          <a:p>
            <a:r>
              <a:rPr lang="en-US" sz="2000" b="1" u="sng" dirty="0" smtClean="0">
                <a:solidFill>
                  <a:srgbClr val="002060"/>
                </a:solidFill>
              </a:rPr>
              <a:t>Tools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for workshop: </a:t>
            </a:r>
            <a:r>
              <a:rPr lang="en-US" sz="2000" dirty="0" err="1">
                <a:solidFill>
                  <a:srgbClr val="002060"/>
                </a:solidFill>
              </a:rPr>
              <a:t>Rambam</a:t>
            </a:r>
            <a:r>
              <a:rPr lang="en-US" sz="2000" dirty="0">
                <a:solidFill>
                  <a:srgbClr val="002060"/>
                </a:solidFill>
              </a:rPr>
              <a:t> cards, </a:t>
            </a:r>
            <a:r>
              <a:rPr lang="en-US" sz="2000" dirty="0" smtClean="0">
                <a:solidFill>
                  <a:srgbClr val="002060"/>
                </a:solidFill>
                <a:hlinkClick r:id="rId2"/>
              </a:rPr>
              <a:t>Spielberg </a:t>
            </a:r>
            <a:r>
              <a:rPr lang="en-US" sz="2000" dirty="0">
                <a:solidFill>
                  <a:srgbClr val="002060"/>
                </a:solidFill>
                <a:hlinkClick r:id="rId2"/>
              </a:rPr>
              <a:t>video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685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081" y="0"/>
            <a:ext cx="9696625" cy="74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550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566827"/>
            <a:ext cx="8064896" cy="492443"/>
          </a:xfrm>
        </p:spPr>
        <p:txBody>
          <a:bodyPr/>
          <a:lstStyle/>
          <a:p>
            <a:r>
              <a:rPr lang="en-US" sz="3200" b="1" dirty="0"/>
              <a:t>Repairing the World: A Path to Social </a:t>
            </a:r>
            <a:r>
              <a:rPr lang="en-US" sz="3200" b="1" dirty="0" smtClean="0"/>
              <a:t>Action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3734" y="1059271"/>
            <a:ext cx="8126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2060"/>
                </a:solidFill>
              </a:rPr>
              <a:t>Target Audience: 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Student programs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b="1" u="sng" dirty="0" smtClean="0">
                <a:solidFill>
                  <a:srgbClr val="002060"/>
                </a:solidFill>
              </a:rPr>
              <a:t>Goals/Themes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• To </a:t>
            </a:r>
            <a:r>
              <a:rPr lang="en-US" sz="2000" dirty="0">
                <a:solidFill>
                  <a:srgbClr val="002060"/>
                </a:solidFill>
              </a:rPr>
              <a:t>consider the relationship between one's individual values in context with the broader story of the Jewish people.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• To </a:t>
            </a:r>
            <a:r>
              <a:rPr lang="en-US" sz="2000" dirty="0">
                <a:solidFill>
                  <a:srgbClr val="002060"/>
                </a:solidFill>
              </a:rPr>
              <a:t>introduce the 6 Jewish Peoplehood concepts, emphasizing Jewish values 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• To </a:t>
            </a:r>
            <a:r>
              <a:rPr lang="en-US" sz="2000" dirty="0">
                <a:solidFill>
                  <a:srgbClr val="002060"/>
                </a:solidFill>
              </a:rPr>
              <a:t>examine the connection between values and leadership as possible triggers for social action.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• Changing </a:t>
            </a:r>
            <a:r>
              <a:rPr lang="en-US" sz="2000" dirty="0">
                <a:solidFill>
                  <a:srgbClr val="002060"/>
                </a:solidFill>
              </a:rPr>
              <a:t>the world, making an impact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• How </a:t>
            </a:r>
            <a:r>
              <a:rPr lang="en-US" sz="2000" dirty="0">
                <a:solidFill>
                  <a:srgbClr val="002060"/>
                </a:solidFill>
              </a:rPr>
              <a:t>do Jewish communities foster social action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• </a:t>
            </a:r>
            <a:r>
              <a:rPr lang="en-US" sz="2000" dirty="0" err="1" smtClean="0">
                <a:solidFill>
                  <a:srgbClr val="002060"/>
                </a:solidFill>
              </a:rPr>
              <a:t>Tikkun</a:t>
            </a:r>
            <a:r>
              <a:rPr lang="en-US" sz="2000" dirty="0" smtClean="0">
                <a:solidFill>
                  <a:srgbClr val="002060"/>
                </a:solidFill>
              </a:rPr>
              <a:t> Olam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34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266504"/>
            <a:ext cx="8064896" cy="984885"/>
          </a:xfrm>
        </p:spPr>
        <p:txBody>
          <a:bodyPr/>
          <a:lstStyle/>
          <a:p>
            <a:r>
              <a:rPr lang="en-US" sz="3200" b="1" dirty="0"/>
              <a:t>Repairing the World: A Path to Social Action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2726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See detailed page handout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752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512725"/>
            <a:ext cx="6408712" cy="492443"/>
          </a:xfrm>
        </p:spPr>
        <p:txBody>
          <a:bodyPr/>
          <a:lstStyle/>
          <a:p>
            <a:r>
              <a:rPr lang="en-US" sz="3200" b="1" dirty="0" smtClean="0"/>
              <a:t>Group Photo! </a:t>
            </a:r>
            <a:endParaRPr lang="en-US" sz="3200" b="1" dirty="0"/>
          </a:p>
        </p:txBody>
      </p:sp>
      <p:pic>
        <p:nvPicPr>
          <p:cNvPr id="1028" name="Picture 4" descr="Image may contain: 6 people, people smiling, people standing and in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5168"/>
            <a:ext cx="7200800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760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412939"/>
            <a:ext cx="8064896" cy="800219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Build Your Own Synagogue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212E84"/>
                </a:solidFill>
              </a:rPr>
              <a:t>My Story, Our Story Workshop</a:t>
            </a:r>
            <a:endParaRPr lang="en-US" sz="3200" b="1" dirty="0"/>
          </a:p>
        </p:txBody>
      </p:sp>
      <p:pic>
        <p:nvPicPr>
          <p:cNvPr id="4" name="Picture 2" descr="https://www.bh.org.il/wp-content/uploads/FLORENCE-38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001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412939"/>
            <a:ext cx="8064896" cy="800219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You &amp; I &amp; the Israeli Story</a:t>
            </a: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212E84"/>
                </a:solidFill>
              </a:rPr>
              <a:t>Celebrating Israel’s  70</a:t>
            </a:r>
            <a:r>
              <a:rPr lang="en-US" sz="2000" b="1" baseline="30000" dirty="0" smtClean="0">
                <a:solidFill>
                  <a:srgbClr val="212E84"/>
                </a:solidFill>
              </a:rPr>
              <a:t>th</a:t>
            </a:r>
            <a:r>
              <a:rPr lang="en-US" sz="2000" b="1" dirty="0" smtClean="0">
                <a:solidFill>
                  <a:srgbClr val="212E84"/>
                </a:solidFill>
              </a:rPr>
              <a:t> Workshop</a:t>
            </a:r>
            <a:endParaRPr lang="en-US" sz="3200" b="1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130752" cy="50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388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412939"/>
            <a:ext cx="8064896" cy="800219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I’m that Jew</a:t>
            </a: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212E84"/>
                </a:solidFill>
              </a:rPr>
              <a:t>Inspire Your Story Workshop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56490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2"/>
              </a:rPr>
              <a:t>#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I’m that Jew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5991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412939"/>
            <a:ext cx="8064896" cy="800219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Kesher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Amiti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he-IL" sz="3200" b="1" dirty="0" smtClean="0">
                <a:solidFill>
                  <a:srgbClr val="C00000"/>
                </a:solidFill>
                <a:cs typeface="+mn-cs"/>
              </a:rPr>
              <a:t>הקשר הא/עמיתי		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212E84"/>
                </a:solidFill>
              </a:rPr>
              <a:t>Inspire Your Story Workshop</a:t>
            </a:r>
            <a:endParaRPr lang="en-US" sz="3200" b="1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75478"/>
            <a:ext cx="5040560" cy="48441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9" y="1484783"/>
            <a:ext cx="2715883" cy="483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17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רשים זרימה: מחבר 4"/>
          <p:cNvSpPr/>
          <p:nvPr/>
        </p:nvSpPr>
        <p:spPr>
          <a:xfrm>
            <a:off x="7376120" y="506148"/>
            <a:ext cx="1368152" cy="1419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רשים זרימה: מחבר 6"/>
          <p:cNvSpPr/>
          <p:nvPr/>
        </p:nvSpPr>
        <p:spPr>
          <a:xfrm>
            <a:off x="7452320" y="563418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תרשים זרימה: מחבר 14"/>
          <p:cNvSpPr/>
          <p:nvPr/>
        </p:nvSpPr>
        <p:spPr>
          <a:xfrm>
            <a:off x="5575920" y="472026"/>
            <a:ext cx="1368152" cy="1419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תרשים זרימה: מחבר 15"/>
          <p:cNvSpPr/>
          <p:nvPr/>
        </p:nvSpPr>
        <p:spPr>
          <a:xfrm>
            <a:off x="5652120" y="529296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תרשים זרימה: מחבר 16"/>
          <p:cNvSpPr/>
          <p:nvPr/>
        </p:nvSpPr>
        <p:spPr>
          <a:xfrm>
            <a:off x="7088088" y="2219602"/>
            <a:ext cx="1368152" cy="1419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תרשים זרימה: מחבר 17"/>
          <p:cNvSpPr/>
          <p:nvPr/>
        </p:nvSpPr>
        <p:spPr>
          <a:xfrm>
            <a:off x="7164288" y="2276872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תרשים זרימה: מחבר 18"/>
          <p:cNvSpPr/>
          <p:nvPr/>
        </p:nvSpPr>
        <p:spPr>
          <a:xfrm>
            <a:off x="5423330" y="2198281"/>
            <a:ext cx="1368152" cy="1419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תרשים זרימה: מחבר 19"/>
          <p:cNvSpPr/>
          <p:nvPr/>
        </p:nvSpPr>
        <p:spPr>
          <a:xfrm>
            <a:off x="5499530" y="2255551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תרשים זרימה: מחבר 22"/>
          <p:cNvSpPr/>
          <p:nvPr/>
        </p:nvSpPr>
        <p:spPr>
          <a:xfrm>
            <a:off x="679376" y="495399"/>
            <a:ext cx="1368152" cy="141906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תרשים זרימה: מחבר 23"/>
          <p:cNvSpPr/>
          <p:nvPr/>
        </p:nvSpPr>
        <p:spPr>
          <a:xfrm>
            <a:off x="755576" y="552669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תרשים זרימה: מחבר 24"/>
          <p:cNvSpPr/>
          <p:nvPr/>
        </p:nvSpPr>
        <p:spPr>
          <a:xfrm>
            <a:off x="2335560" y="857805"/>
            <a:ext cx="1368152" cy="141906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תרשים זרימה: מחבר 25"/>
          <p:cNvSpPr/>
          <p:nvPr/>
        </p:nvSpPr>
        <p:spPr>
          <a:xfrm>
            <a:off x="2411760" y="915075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תרשים זרימה: מחבר 26"/>
          <p:cNvSpPr/>
          <p:nvPr/>
        </p:nvSpPr>
        <p:spPr>
          <a:xfrm>
            <a:off x="686443" y="2062896"/>
            <a:ext cx="1368152" cy="141906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תרשים זרימה: מחבר 27"/>
          <p:cNvSpPr/>
          <p:nvPr/>
        </p:nvSpPr>
        <p:spPr>
          <a:xfrm>
            <a:off x="762643" y="2120166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תרשים זרימה: מחבר 28"/>
          <p:cNvSpPr/>
          <p:nvPr/>
        </p:nvSpPr>
        <p:spPr>
          <a:xfrm>
            <a:off x="2313598" y="2435626"/>
            <a:ext cx="1368152" cy="141906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תרשים זרימה: מחבר 29"/>
          <p:cNvSpPr/>
          <p:nvPr/>
        </p:nvSpPr>
        <p:spPr>
          <a:xfrm>
            <a:off x="2389798" y="2492896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תרשים זרימה: מחבר 38"/>
          <p:cNvSpPr/>
          <p:nvPr/>
        </p:nvSpPr>
        <p:spPr>
          <a:xfrm>
            <a:off x="7164288" y="5243938"/>
            <a:ext cx="1368152" cy="141906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תרשים זרימה: מחבר 39"/>
          <p:cNvSpPr/>
          <p:nvPr/>
        </p:nvSpPr>
        <p:spPr>
          <a:xfrm>
            <a:off x="7240488" y="5301208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תרשים זרימה: מחבר 40"/>
          <p:cNvSpPr/>
          <p:nvPr/>
        </p:nvSpPr>
        <p:spPr>
          <a:xfrm>
            <a:off x="5347130" y="5099922"/>
            <a:ext cx="1368152" cy="141906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תרשים זרימה: מחבר 41"/>
          <p:cNvSpPr/>
          <p:nvPr/>
        </p:nvSpPr>
        <p:spPr>
          <a:xfrm>
            <a:off x="5423330" y="5157192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תרשים זרימה: מחבר 42"/>
          <p:cNvSpPr/>
          <p:nvPr/>
        </p:nvSpPr>
        <p:spPr>
          <a:xfrm>
            <a:off x="7695964" y="3835871"/>
            <a:ext cx="1368152" cy="141906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תרשים זרימה: מחבר 43"/>
          <p:cNvSpPr/>
          <p:nvPr/>
        </p:nvSpPr>
        <p:spPr>
          <a:xfrm>
            <a:off x="7772164" y="3893141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תרשים זרימה: מחבר 44"/>
          <p:cNvSpPr/>
          <p:nvPr/>
        </p:nvSpPr>
        <p:spPr>
          <a:xfrm>
            <a:off x="6107406" y="3778601"/>
            <a:ext cx="1368152" cy="141906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תרשים זרימה: מחבר 45"/>
          <p:cNvSpPr/>
          <p:nvPr/>
        </p:nvSpPr>
        <p:spPr>
          <a:xfrm>
            <a:off x="6183606" y="3835871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תרשים זרימה: מחבר 46"/>
          <p:cNvSpPr/>
          <p:nvPr/>
        </p:nvSpPr>
        <p:spPr>
          <a:xfrm>
            <a:off x="319336" y="5197668"/>
            <a:ext cx="1368152" cy="141906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תרשים זרימה: מחבר 47"/>
          <p:cNvSpPr/>
          <p:nvPr/>
        </p:nvSpPr>
        <p:spPr>
          <a:xfrm>
            <a:off x="395536" y="5254936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תרשים זרימה: מחבר 48"/>
          <p:cNvSpPr/>
          <p:nvPr/>
        </p:nvSpPr>
        <p:spPr>
          <a:xfrm>
            <a:off x="1294319" y="3925480"/>
            <a:ext cx="1368152" cy="141906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תרשים זרימה: מחבר 49"/>
          <p:cNvSpPr/>
          <p:nvPr/>
        </p:nvSpPr>
        <p:spPr>
          <a:xfrm>
            <a:off x="1370519" y="3982748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תרשים זרימה: מחבר 50"/>
          <p:cNvSpPr/>
          <p:nvPr/>
        </p:nvSpPr>
        <p:spPr>
          <a:xfrm>
            <a:off x="2003605" y="5358853"/>
            <a:ext cx="1368152" cy="141906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תרשים זרימה: מחבר 51"/>
          <p:cNvSpPr/>
          <p:nvPr/>
        </p:nvSpPr>
        <p:spPr>
          <a:xfrm>
            <a:off x="2079805" y="5416121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תרשים זרימה: מחבר 52"/>
          <p:cNvSpPr/>
          <p:nvPr/>
        </p:nvSpPr>
        <p:spPr>
          <a:xfrm>
            <a:off x="3019636" y="4054907"/>
            <a:ext cx="1368152" cy="141906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תרשים זרימה: מחבר 53"/>
          <p:cNvSpPr/>
          <p:nvPr/>
        </p:nvSpPr>
        <p:spPr>
          <a:xfrm>
            <a:off x="3095836" y="4112175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4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רשים זרימה: מחבר 4"/>
          <p:cNvSpPr/>
          <p:nvPr/>
        </p:nvSpPr>
        <p:spPr>
          <a:xfrm>
            <a:off x="7376120" y="506148"/>
            <a:ext cx="1368152" cy="1419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רשים זרימה: מחבר 6"/>
          <p:cNvSpPr/>
          <p:nvPr/>
        </p:nvSpPr>
        <p:spPr>
          <a:xfrm>
            <a:off x="7452320" y="563418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תרשים זרימה: מחבר 14"/>
          <p:cNvSpPr/>
          <p:nvPr/>
        </p:nvSpPr>
        <p:spPr>
          <a:xfrm>
            <a:off x="5575920" y="472026"/>
            <a:ext cx="1368152" cy="1419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תרשים זרימה: מחבר 15"/>
          <p:cNvSpPr/>
          <p:nvPr/>
        </p:nvSpPr>
        <p:spPr>
          <a:xfrm>
            <a:off x="5652120" y="529296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תרשים זרימה: מחבר 16"/>
          <p:cNvSpPr/>
          <p:nvPr/>
        </p:nvSpPr>
        <p:spPr>
          <a:xfrm>
            <a:off x="7088088" y="2219602"/>
            <a:ext cx="1368152" cy="1419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תרשים זרימה: מחבר 17"/>
          <p:cNvSpPr/>
          <p:nvPr/>
        </p:nvSpPr>
        <p:spPr>
          <a:xfrm>
            <a:off x="7164288" y="2276872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תרשים זרימה: מחבר 18"/>
          <p:cNvSpPr/>
          <p:nvPr/>
        </p:nvSpPr>
        <p:spPr>
          <a:xfrm>
            <a:off x="5423330" y="2198281"/>
            <a:ext cx="1368152" cy="1419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תרשים זרימה: מחבר 19"/>
          <p:cNvSpPr/>
          <p:nvPr/>
        </p:nvSpPr>
        <p:spPr>
          <a:xfrm>
            <a:off x="5499530" y="2268489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תרשים זרימה: מחבר 22"/>
          <p:cNvSpPr/>
          <p:nvPr/>
        </p:nvSpPr>
        <p:spPr>
          <a:xfrm>
            <a:off x="679376" y="495399"/>
            <a:ext cx="1368152" cy="141906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תרשים זרימה: מחבר 23"/>
          <p:cNvSpPr/>
          <p:nvPr/>
        </p:nvSpPr>
        <p:spPr>
          <a:xfrm>
            <a:off x="755576" y="552669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תרשים זרימה: מחבר 24"/>
          <p:cNvSpPr/>
          <p:nvPr/>
        </p:nvSpPr>
        <p:spPr>
          <a:xfrm>
            <a:off x="2335560" y="857805"/>
            <a:ext cx="1368152" cy="141906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תרשים זרימה: מחבר 25"/>
          <p:cNvSpPr/>
          <p:nvPr/>
        </p:nvSpPr>
        <p:spPr>
          <a:xfrm>
            <a:off x="2411760" y="915075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תרשים זרימה: מחבר 26"/>
          <p:cNvSpPr/>
          <p:nvPr/>
        </p:nvSpPr>
        <p:spPr>
          <a:xfrm>
            <a:off x="686443" y="2062896"/>
            <a:ext cx="1368152" cy="141906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תרשים זרימה: מחבר 27"/>
          <p:cNvSpPr/>
          <p:nvPr/>
        </p:nvSpPr>
        <p:spPr>
          <a:xfrm>
            <a:off x="762643" y="2120166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תרשים זרימה: מחבר 28"/>
          <p:cNvSpPr/>
          <p:nvPr/>
        </p:nvSpPr>
        <p:spPr>
          <a:xfrm>
            <a:off x="2313598" y="2435626"/>
            <a:ext cx="1368152" cy="141906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תרשים זרימה: מחבר 29"/>
          <p:cNvSpPr/>
          <p:nvPr/>
        </p:nvSpPr>
        <p:spPr>
          <a:xfrm>
            <a:off x="2389798" y="2492896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תרשים זרימה: מחבר 38"/>
          <p:cNvSpPr/>
          <p:nvPr/>
        </p:nvSpPr>
        <p:spPr>
          <a:xfrm>
            <a:off x="7164288" y="5243938"/>
            <a:ext cx="1368152" cy="141906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תרשים זרימה: מחבר 39"/>
          <p:cNvSpPr/>
          <p:nvPr/>
        </p:nvSpPr>
        <p:spPr>
          <a:xfrm>
            <a:off x="7240488" y="5301208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תרשים זרימה: מחבר 40"/>
          <p:cNvSpPr/>
          <p:nvPr/>
        </p:nvSpPr>
        <p:spPr>
          <a:xfrm>
            <a:off x="5347130" y="5099922"/>
            <a:ext cx="1368152" cy="141906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תרשים זרימה: מחבר 41"/>
          <p:cNvSpPr/>
          <p:nvPr/>
        </p:nvSpPr>
        <p:spPr>
          <a:xfrm>
            <a:off x="5423330" y="5157192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תרשים זרימה: מחבר 42"/>
          <p:cNvSpPr/>
          <p:nvPr/>
        </p:nvSpPr>
        <p:spPr>
          <a:xfrm>
            <a:off x="7695964" y="3835871"/>
            <a:ext cx="1368152" cy="141906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תרשים זרימה: מחבר 43"/>
          <p:cNvSpPr/>
          <p:nvPr/>
        </p:nvSpPr>
        <p:spPr>
          <a:xfrm>
            <a:off x="7772164" y="3893141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תרשים זרימה: מחבר 44"/>
          <p:cNvSpPr/>
          <p:nvPr/>
        </p:nvSpPr>
        <p:spPr>
          <a:xfrm>
            <a:off x="6107406" y="3778601"/>
            <a:ext cx="1368152" cy="141906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תרשים זרימה: מחבר 45"/>
          <p:cNvSpPr/>
          <p:nvPr/>
        </p:nvSpPr>
        <p:spPr>
          <a:xfrm>
            <a:off x="6183606" y="3835871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תרשים זרימה: מחבר 46"/>
          <p:cNvSpPr/>
          <p:nvPr/>
        </p:nvSpPr>
        <p:spPr>
          <a:xfrm>
            <a:off x="319336" y="5197668"/>
            <a:ext cx="1368152" cy="141906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תרשים זרימה: מחבר 47"/>
          <p:cNvSpPr/>
          <p:nvPr/>
        </p:nvSpPr>
        <p:spPr>
          <a:xfrm>
            <a:off x="395536" y="5254936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תרשים זרימה: מחבר 48"/>
          <p:cNvSpPr/>
          <p:nvPr/>
        </p:nvSpPr>
        <p:spPr>
          <a:xfrm>
            <a:off x="1294319" y="3925480"/>
            <a:ext cx="1368152" cy="141906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תרשים זרימה: מחבר 49"/>
          <p:cNvSpPr/>
          <p:nvPr/>
        </p:nvSpPr>
        <p:spPr>
          <a:xfrm>
            <a:off x="1370519" y="3982748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תרשים זרימה: מחבר 50"/>
          <p:cNvSpPr/>
          <p:nvPr/>
        </p:nvSpPr>
        <p:spPr>
          <a:xfrm>
            <a:off x="2003605" y="5358853"/>
            <a:ext cx="1368152" cy="141906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תרשים זרימה: מחבר 51"/>
          <p:cNvSpPr/>
          <p:nvPr/>
        </p:nvSpPr>
        <p:spPr>
          <a:xfrm>
            <a:off x="2079805" y="5416121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תרשים זרימה: מחבר 52"/>
          <p:cNvSpPr/>
          <p:nvPr/>
        </p:nvSpPr>
        <p:spPr>
          <a:xfrm>
            <a:off x="3019636" y="4054907"/>
            <a:ext cx="1368152" cy="141906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תרשים זרימה: מחבר 53"/>
          <p:cNvSpPr/>
          <p:nvPr/>
        </p:nvSpPr>
        <p:spPr>
          <a:xfrm>
            <a:off x="3095836" y="4112175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54090" y="692696"/>
            <a:ext cx="87835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Ron – Israeli name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9926" y="836484"/>
            <a:ext cx="12398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Shoshana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honoring grandmother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0085" y="4110171"/>
            <a:ext cx="12222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Jessica Leah – Hebrew name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08725" y="4221088"/>
            <a:ext cx="10470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David –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biblical name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88666" y="2707759"/>
            <a:ext cx="14157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Birthright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15901" y="2564904"/>
            <a:ext cx="13883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Historical place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44544" y="4222829"/>
            <a:ext cx="12919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Hebrew celebration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296" y="5469031"/>
            <a:ext cx="119899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Visiting Beit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Hatfutsot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79805" y="5888560"/>
            <a:ext cx="12328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Homeland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9886" y="5473972"/>
            <a:ext cx="104705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son’s Bar Mitzvah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55776" y="1124744"/>
            <a:ext cx="115948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Shabbat service in Poland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37915" y="2929135"/>
            <a:ext cx="12699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Complicated love…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24128" y="1012666"/>
            <a:ext cx="11003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Respect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36096" y="5529426"/>
            <a:ext cx="11989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Telling the truth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47864" y="4365104"/>
            <a:ext cx="10591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Tikun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Olam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3568" y="2433082"/>
            <a:ext cx="12699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Never give up!</a:t>
            </a:r>
          </a:p>
        </p:txBody>
      </p:sp>
    </p:spTree>
    <p:extLst>
      <p:ext uri="{BB962C8B-B14F-4D97-AF65-F5344CB8AC3E}">
        <p14:creationId xmlns:p14="http://schemas.microsoft.com/office/powerpoint/2010/main" val="9656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37" grpId="0"/>
      <p:bldP spid="3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רשים זרימה: מחבר 4"/>
          <p:cNvSpPr/>
          <p:nvPr/>
        </p:nvSpPr>
        <p:spPr>
          <a:xfrm>
            <a:off x="7376120" y="506148"/>
            <a:ext cx="1368152" cy="1419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רשים זרימה: מחבר 6"/>
          <p:cNvSpPr/>
          <p:nvPr/>
        </p:nvSpPr>
        <p:spPr>
          <a:xfrm>
            <a:off x="7452320" y="563418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תרשים זרימה: מחבר 14"/>
          <p:cNvSpPr/>
          <p:nvPr/>
        </p:nvSpPr>
        <p:spPr>
          <a:xfrm>
            <a:off x="5575920" y="472026"/>
            <a:ext cx="1368152" cy="1419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תרשים זרימה: מחבר 15"/>
          <p:cNvSpPr/>
          <p:nvPr/>
        </p:nvSpPr>
        <p:spPr>
          <a:xfrm>
            <a:off x="5652120" y="529296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תרשים זרימה: מחבר 16"/>
          <p:cNvSpPr/>
          <p:nvPr/>
        </p:nvSpPr>
        <p:spPr>
          <a:xfrm>
            <a:off x="7088088" y="2219602"/>
            <a:ext cx="1368152" cy="1419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תרשים זרימה: מחבר 17"/>
          <p:cNvSpPr/>
          <p:nvPr/>
        </p:nvSpPr>
        <p:spPr>
          <a:xfrm>
            <a:off x="7164288" y="2276872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תרשים זרימה: מחבר 18"/>
          <p:cNvSpPr/>
          <p:nvPr/>
        </p:nvSpPr>
        <p:spPr>
          <a:xfrm>
            <a:off x="5423330" y="2198281"/>
            <a:ext cx="1368152" cy="1419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תרשים זרימה: מחבר 19"/>
          <p:cNvSpPr/>
          <p:nvPr/>
        </p:nvSpPr>
        <p:spPr>
          <a:xfrm>
            <a:off x="5499530" y="2268489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תרשים זרימה: מחבר 22"/>
          <p:cNvSpPr/>
          <p:nvPr/>
        </p:nvSpPr>
        <p:spPr>
          <a:xfrm>
            <a:off x="679376" y="495399"/>
            <a:ext cx="1368152" cy="141906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תרשים זרימה: מחבר 23"/>
          <p:cNvSpPr/>
          <p:nvPr/>
        </p:nvSpPr>
        <p:spPr>
          <a:xfrm>
            <a:off x="755576" y="552669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תרשים זרימה: מחבר 24"/>
          <p:cNvSpPr/>
          <p:nvPr/>
        </p:nvSpPr>
        <p:spPr>
          <a:xfrm>
            <a:off x="2335560" y="857805"/>
            <a:ext cx="1368152" cy="141906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תרשים זרימה: מחבר 25"/>
          <p:cNvSpPr/>
          <p:nvPr/>
        </p:nvSpPr>
        <p:spPr>
          <a:xfrm>
            <a:off x="2411760" y="915075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תרשים זרימה: מחבר 26"/>
          <p:cNvSpPr/>
          <p:nvPr/>
        </p:nvSpPr>
        <p:spPr>
          <a:xfrm>
            <a:off x="686443" y="2062896"/>
            <a:ext cx="1368152" cy="141906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תרשים זרימה: מחבר 27"/>
          <p:cNvSpPr/>
          <p:nvPr/>
        </p:nvSpPr>
        <p:spPr>
          <a:xfrm>
            <a:off x="762643" y="2120166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תרשים זרימה: מחבר 28"/>
          <p:cNvSpPr/>
          <p:nvPr/>
        </p:nvSpPr>
        <p:spPr>
          <a:xfrm>
            <a:off x="2313598" y="2435626"/>
            <a:ext cx="1368152" cy="141906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תרשים זרימה: מחבר 29"/>
          <p:cNvSpPr/>
          <p:nvPr/>
        </p:nvSpPr>
        <p:spPr>
          <a:xfrm>
            <a:off x="2389798" y="2492896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תרשים זרימה: מחבר 38"/>
          <p:cNvSpPr/>
          <p:nvPr/>
        </p:nvSpPr>
        <p:spPr>
          <a:xfrm>
            <a:off x="7164288" y="5243938"/>
            <a:ext cx="1368152" cy="141906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תרשים זרימה: מחבר 39"/>
          <p:cNvSpPr/>
          <p:nvPr/>
        </p:nvSpPr>
        <p:spPr>
          <a:xfrm>
            <a:off x="7240488" y="5301208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תרשים זרימה: מחבר 40"/>
          <p:cNvSpPr/>
          <p:nvPr/>
        </p:nvSpPr>
        <p:spPr>
          <a:xfrm>
            <a:off x="5347130" y="5099922"/>
            <a:ext cx="1368152" cy="141906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תרשים זרימה: מחבר 41"/>
          <p:cNvSpPr/>
          <p:nvPr/>
        </p:nvSpPr>
        <p:spPr>
          <a:xfrm>
            <a:off x="5423330" y="5157192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תרשים זרימה: מחבר 42"/>
          <p:cNvSpPr/>
          <p:nvPr/>
        </p:nvSpPr>
        <p:spPr>
          <a:xfrm>
            <a:off x="7695964" y="3835871"/>
            <a:ext cx="1368152" cy="141906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תרשים זרימה: מחבר 43"/>
          <p:cNvSpPr/>
          <p:nvPr/>
        </p:nvSpPr>
        <p:spPr>
          <a:xfrm>
            <a:off x="7772164" y="3893141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תרשים זרימה: מחבר 44"/>
          <p:cNvSpPr/>
          <p:nvPr/>
        </p:nvSpPr>
        <p:spPr>
          <a:xfrm>
            <a:off x="6107406" y="3778601"/>
            <a:ext cx="1368152" cy="141906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תרשים זרימה: מחבר 45"/>
          <p:cNvSpPr/>
          <p:nvPr/>
        </p:nvSpPr>
        <p:spPr>
          <a:xfrm>
            <a:off x="6183606" y="3835871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תרשים זרימה: מחבר 46"/>
          <p:cNvSpPr/>
          <p:nvPr/>
        </p:nvSpPr>
        <p:spPr>
          <a:xfrm>
            <a:off x="319336" y="5197668"/>
            <a:ext cx="1368152" cy="141906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תרשים זרימה: מחבר 47"/>
          <p:cNvSpPr/>
          <p:nvPr/>
        </p:nvSpPr>
        <p:spPr>
          <a:xfrm>
            <a:off x="395536" y="5254936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תרשים זרימה: מחבר 48"/>
          <p:cNvSpPr/>
          <p:nvPr/>
        </p:nvSpPr>
        <p:spPr>
          <a:xfrm>
            <a:off x="1294319" y="3925480"/>
            <a:ext cx="1368152" cy="141906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תרשים זרימה: מחבר 49"/>
          <p:cNvSpPr/>
          <p:nvPr/>
        </p:nvSpPr>
        <p:spPr>
          <a:xfrm>
            <a:off x="1370519" y="3982748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תרשים זרימה: מחבר 50"/>
          <p:cNvSpPr/>
          <p:nvPr/>
        </p:nvSpPr>
        <p:spPr>
          <a:xfrm>
            <a:off x="2003605" y="5358853"/>
            <a:ext cx="1368152" cy="141906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תרשים זרימה: מחבר 51"/>
          <p:cNvSpPr/>
          <p:nvPr/>
        </p:nvSpPr>
        <p:spPr>
          <a:xfrm>
            <a:off x="2079805" y="5416121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תרשים זרימה: מחבר 52"/>
          <p:cNvSpPr/>
          <p:nvPr/>
        </p:nvSpPr>
        <p:spPr>
          <a:xfrm>
            <a:off x="3019636" y="4054907"/>
            <a:ext cx="1368152" cy="141906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תרשים זרימה: מחבר 53"/>
          <p:cNvSpPr/>
          <p:nvPr/>
        </p:nvSpPr>
        <p:spPr>
          <a:xfrm>
            <a:off x="3095836" y="4112175"/>
            <a:ext cx="1215752" cy="130452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54090" y="692696"/>
            <a:ext cx="87835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Ron – Israeli name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9926" y="836484"/>
            <a:ext cx="12398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Shoshana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honoring grandmother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0085" y="4110171"/>
            <a:ext cx="12222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Jessica Leah – Hebrew name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08725" y="4221088"/>
            <a:ext cx="10470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David –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biblical name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88666" y="2707759"/>
            <a:ext cx="14157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Birthright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15901" y="2564904"/>
            <a:ext cx="13883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Historical place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44544" y="4222829"/>
            <a:ext cx="12919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Hebrew celebration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296" y="5469031"/>
            <a:ext cx="119899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Visiting Beit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Hatfutsot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79805" y="5888560"/>
            <a:ext cx="12328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Homeland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9886" y="5473972"/>
            <a:ext cx="104705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son’s Bar Mitzvah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55776" y="1124744"/>
            <a:ext cx="115948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Shabbat service in Poland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37915" y="2929135"/>
            <a:ext cx="12699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Complicated love…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24128" y="1012666"/>
            <a:ext cx="11003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Respect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36096" y="5529426"/>
            <a:ext cx="119899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Telling the truth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47864" y="4365104"/>
            <a:ext cx="10591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Tikun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Olam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3568" y="2433082"/>
            <a:ext cx="12699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Never give up!</a:t>
            </a:r>
          </a:p>
        </p:txBody>
      </p:sp>
      <p:sp>
        <p:nvSpPr>
          <p:cNvPr id="32" name="צורה חופשית 31"/>
          <p:cNvSpPr/>
          <p:nvPr/>
        </p:nvSpPr>
        <p:spPr>
          <a:xfrm>
            <a:off x="3730171" y="1291771"/>
            <a:ext cx="1843315" cy="130629"/>
          </a:xfrm>
          <a:custGeom>
            <a:avLst/>
            <a:gdLst>
              <a:gd name="connsiteX0" fmla="*/ 0 w 1843315"/>
              <a:gd name="connsiteY0" fmla="*/ 130629 h 130629"/>
              <a:gd name="connsiteX1" fmla="*/ 116115 w 1843315"/>
              <a:gd name="connsiteY1" fmla="*/ 116115 h 130629"/>
              <a:gd name="connsiteX2" fmla="*/ 246743 w 1843315"/>
              <a:gd name="connsiteY2" fmla="*/ 101600 h 130629"/>
              <a:gd name="connsiteX3" fmla="*/ 493486 w 1843315"/>
              <a:gd name="connsiteY3" fmla="*/ 58058 h 130629"/>
              <a:gd name="connsiteX4" fmla="*/ 653143 w 1843315"/>
              <a:gd name="connsiteY4" fmla="*/ 43543 h 130629"/>
              <a:gd name="connsiteX5" fmla="*/ 740229 w 1843315"/>
              <a:gd name="connsiteY5" fmla="*/ 29029 h 130629"/>
              <a:gd name="connsiteX6" fmla="*/ 798286 w 1843315"/>
              <a:gd name="connsiteY6" fmla="*/ 14515 h 130629"/>
              <a:gd name="connsiteX7" fmla="*/ 1843315 w 1843315"/>
              <a:gd name="connsiteY7" fmla="*/ 0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3315" h="130629">
                <a:moveTo>
                  <a:pt x="0" y="130629"/>
                </a:moveTo>
                <a:lnTo>
                  <a:pt x="116115" y="116115"/>
                </a:lnTo>
                <a:cubicBezTo>
                  <a:pt x="159626" y="110996"/>
                  <a:pt x="203373" y="107796"/>
                  <a:pt x="246743" y="101600"/>
                </a:cubicBezTo>
                <a:cubicBezTo>
                  <a:pt x="399004" y="79848"/>
                  <a:pt x="242555" y="80871"/>
                  <a:pt x="493486" y="58058"/>
                </a:cubicBezTo>
                <a:cubicBezTo>
                  <a:pt x="546705" y="53220"/>
                  <a:pt x="600071" y="49787"/>
                  <a:pt x="653143" y="43543"/>
                </a:cubicBezTo>
                <a:cubicBezTo>
                  <a:pt x="682370" y="40104"/>
                  <a:pt x="711371" y="34800"/>
                  <a:pt x="740229" y="29029"/>
                </a:cubicBezTo>
                <a:cubicBezTo>
                  <a:pt x="759790" y="25117"/>
                  <a:pt x="778346" y="15077"/>
                  <a:pt x="798286" y="14515"/>
                </a:cubicBezTo>
                <a:cubicBezTo>
                  <a:pt x="1326377" y="-361"/>
                  <a:pt x="1481518" y="0"/>
                  <a:pt x="1843315" y="0"/>
                </a:cubicBezTo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צורה חופשית 67"/>
          <p:cNvSpPr/>
          <p:nvPr/>
        </p:nvSpPr>
        <p:spPr>
          <a:xfrm>
            <a:off x="3643087" y="3048000"/>
            <a:ext cx="2081042" cy="2127195"/>
          </a:xfrm>
          <a:custGeom>
            <a:avLst/>
            <a:gdLst>
              <a:gd name="connsiteX0" fmla="*/ 0 w 2090887"/>
              <a:gd name="connsiteY0" fmla="*/ 0 h 2241688"/>
              <a:gd name="connsiteX1" fmla="*/ 1538514 w 2090887"/>
              <a:gd name="connsiteY1" fmla="*/ 1175657 h 2241688"/>
              <a:gd name="connsiteX2" fmla="*/ 2046514 w 2090887"/>
              <a:gd name="connsiteY2" fmla="*/ 2148114 h 2241688"/>
              <a:gd name="connsiteX3" fmla="*/ 2032000 w 2090887"/>
              <a:gd name="connsiteY3" fmla="*/ 2148114 h 224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887" h="2241688">
                <a:moveTo>
                  <a:pt x="0" y="0"/>
                </a:moveTo>
                <a:cubicBezTo>
                  <a:pt x="598714" y="408819"/>
                  <a:pt x="1197428" y="817638"/>
                  <a:pt x="1538514" y="1175657"/>
                </a:cubicBezTo>
                <a:cubicBezTo>
                  <a:pt x="1879600" y="1533676"/>
                  <a:pt x="1964266" y="1986038"/>
                  <a:pt x="2046514" y="2148114"/>
                </a:cubicBezTo>
                <a:cubicBezTo>
                  <a:pt x="2128762" y="2310190"/>
                  <a:pt x="2080381" y="2229152"/>
                  <a:pt x="2032000" y="2148114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צורה חופשית 68"/>
          <p:cNvSpPr/>
          <p:nvPr/>
        </p:nvSpPr>
        <p:spPr>
          <a:xfrm>
            <a:off x="1567543" y="6299200"/>
            <a:ext cx="5878286" cy="494375"/>
          </a:xfrm>
          <a:custGeom>
            <a:avLst/>
            <a:gdLst>
              <a:gd name="connsiteX0" fmla="*/ 0 w 5878286"/>
              <a:gd name="connsiteY0" fmla="*/ 0 h 494375"/>
              <a:gd name="connsiteX1" fmla="*/ 566057 w 5878286"/>
              <a:gd name="connsiteY1" fmla="*/ 449943 h 494375"/>
              <a:gd name="connsiteX2" fmla="*/ 2569028 w 5878286"/>
              <a:gd name="connsiteY2" fmla="*/ 449943 h 494375"/>
              <a:gd name="connsiteX3" fmla="*/ 5878286 w 5878286"/>
              <a:gd name="connsiteY3" fmla="*/ 203200 h 49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8286" h="494375">
                <a:moveTo>
                  <a:pt x="0" y="0"/>
                </a:moveTo>
                <a:cubicBezTo>
                  <a:pt x="68943" y="187476"/>
                  <a:pt x="137886" y="374953"/>
                  <a:pt x="566057" y="449943"/>
                </a:cubicBezTo>
                <a:cubicBezTo>
                  <a:pt x="994228" y="524933"/>
                  <a:pt x="1683657" y="491067"/>
                  <a:pt x="2569028" y="449943"/>
                </a:cubicBezTo>
                <a:cubicBezTo>
                  <a:pt x="3454400" y="408819"/>
                  <a:pt x="4666343" y="306009"/>
                  <a:pt x="5878286" y="20320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צורה חופשית 70"/>
          <p:cNvSpPr/>
          <p:nvPr/>
        </p:nvSpPr>
        <p:spPr>
          <a:xfrm>
            <a:off x="1828800" y="123372"/>
            <a:ext cx="3976914" cy="4942114"/>
          </a:xfrm>
          <a:custGeom>
            <a:avLst/>
            <a:gdLst>
              <a:gd name="connsiteX0" fmla="*/ 3976914 w 3976914"/>
              <a:gd name="connsiteY0" fmla="*/ 4942114 h 4942114"/>
              <a:gd name="connsiteX1" fmla="*/ 3018971 w 3976914"/>
              <a:gd name="connsiteY1" fmla="*/ 2416628 h 4942114"/>
              <a:gd name="connsiteX2" fmla="*/ 1843314 w 3976914"/>
              <a:gd name="connsiteY2" fmla="*/ 108857 h 4942114"/>
              <a:gd name="connsiteX3" fmla="*/ 0 w 3976914"/>
              <a:gd name="connsiteY3" fmla="*/ 587828 h 494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914" h="4942114">
                <a:moveTo>
                  <a:pt x="3976914" y="4942114"/>
                </a:moveTo>
                <a:cubicBezTo>
                  <a:pt x="3675742" y="4082142"/>
                  <a:pt x="3374571" y="3222171"/>
                  <a:pt x="3018971" y="2416628"/>
                </a:cubicBezTo>
                <a:cubicBezTo>
                  <a:pt x="2663371" y="1611085"/>
                  <a:pt x="2346476" y="413657"/>
                  <a:pt x="1843314" y="108857"/>
                </a:cubicBezTo>
                <a:cubicBezTo>
                  <a:pt x="1340152" y="-195943"/>
                  <a:pt x="670076" y="195942"/>
                  <a:pt x="0" y="587828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צורה חופשית 71"/>
          <p:cNvSpPr/>
          <p:nvPr/>
        </p:nvSpPr>
        <p:spPr>
          <a:xfrm>
            <a:off x="4390932" y="3463528"/>
            <a:ext cx="2917372" cy="1117600"/>
          </a:xfrm>
          <a:custGeom>
            <a:avLst/>
            <a:gdLst>
              <a:gd name="connsiteX0" fmla="*/ 0 w 2917372"/>
              <a:gd name="connsiteY0" fmla="*/ 1117600 h 1117600"/>
              <a:gd name="connsiteX1" fmla="*/ 2917372 w 2917372"/>
              <a:gd name="connsiteY1" fmla="*/ 0 h 1117600"/>
              <a:gd name="connsiteX2" fmla="*/ 2917372 w 2917372"/>
              <a:gd name="connsiteY2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7372" h="1117600">
                <a:moveTo>
                  <a:pt x="0" y="1117600"/>
                </a:moveTo>
                <a:lnTo>
                  <a:pt x="2917372" y="0"/>
                </a:lnTo>
                <a:lnTo>
                  <a:pt x="2917372" y="0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צורה חופשית 72"/>
          <p:cNvSpPr/>
          <p:nvPr/>
        </p:nvSpPr>
        <p:spPr>
          <a:xfrm>
            <a:off x="623321" y="3454400"/>
            <a:ext cx="1466736" cy="2235200"/>
          </a:xfrm>
          <a:custGeom>
            <a:avLst/>
            <a:gdLst>
              <a:gd name="connsiteX0" fmla="*/ 1466736 w 1466736"/>
              <a:gd name="connsiteY0" fmla="*/ 2235200 h 2235200"/>
              <a:gd name="connsiteX1" fmla="*/ 276565 w 1466736"/>
              <a:gd name="connsiteY1" fmla="*/ 1378857 h 2235200"/>
              <a:gd name="connsiteX2" fmla="*/ 793 w 1466736"/>
              <a:gd name="connsiteY2" fmla="*/ 943429 h 2235200"/>
              <a:gd name="connsiteX3" fmla="*/ 320108 w 1466736"/>
              <a:gd name="connsiteY3" fmla="*/ 377371 h 2235200"/>
              <a:gd name="connsiteX4" fmla="*/ 653936 w 1466736"/>
              <a:gd name="connsiteY4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736" h="2235200">
                <a:moveTo>
                  <a:pt x="1466736" y="2235200"/>
                </a:moveTo>
                <a:cubicBezTo>
                  <a:pt x="993812" y="1914676"/>
                  <a:pt x="520889" y="1594152"/>
                  <a:pt x="276565" y="1378857"/>
                </a:cubicBezTo>
                <a:cubicBezTo>
                  <a:pt x="32241" y="1163562"/>
                  <a:pt x="-6464" y="1110343"/>
                  <a:pt x="793" y="943429"/>
                </a:cubicBezTo>
                <a:cubicBezTo>
                  <a:pt x="8050" y="776515"/>
                  <a:pt x="211251" y="534609"/>
                  <a:pt x="320108" y="377371"/>
                </a:cubicBezTo>
                <a:cubicBezTo>
                  <a:pt x="428965" y="220133"/>
                  <a:pt x="541450" y="110066"/>
                  <a:pt x="653936" y="0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צורה חופשית 74"/>
          <p:cNvSpPr/>
          <p:nvPr/>
        </p:nvSpPr>
        <p:spPr>
          <a:xfrm>
            <a:off x="8447314" y="1640114"/>
            <a:ext cx="406516" cy="2206172"/>
          </a:xfrm>
          <a:custGeom>
            <a:avLst/>
            <a:gdLst>
              <a:gd name="connsiteX0" fmla="*/ 87086 w 406516"/>
              <a:gd name="connsiteY0" fmla="*/ 0 h 2206172"/>
              <a:gd name="connsiteX1" fmla="*/ 348343 w 406516"/>
              <a:gd name="connsiteY1" fmla="*/ 928915 h 2206172"/>
              <a:gd name="connsiteX2" fmla="*/ 377372 w 406516"/>
              <a:gd name="connsiteY2" fmla="*/ 1567543 h 2206172"/>
              <a:gd name="connsiteX3" fmla="*/ 0 w 406516"/>
              <a:gd name="connsiteY3" fmla="*/ 2206172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16" h="2206172">
                <a:moveTo>
                  <a:pt x="87086" y="0"/>
                </a:moveTo>
                <a:cubicBezTo>
                  <a:pt x="193524" y="333829"/>
                  <a:pt x="299962" y="667658"/>
                  <a:pt x="348343" y="928915"/>
                </a:cubicBezTo>
                <a:cubicBezTo>
                  <a:pt x="396724" y="1190172"/>
                  <a:pt x="435429" y="1354667"/>
                  <a:pt x="377372" y="1567543"/>
                </a:cubicBezTo>
                <a:cubicBezTo>
                  <a:pt x="319315" y="1780419"/>
                  <a:pt x="159657" y="1993295"/>
                  <a:pt x="0" y="22061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צורה חופשית 77"/>
          <p:cNvSpPr/>
          <p:nvPr/>
        </p:nvSpPr>
        <p:spPr>
          <a:xfrm>
            <a:off x="2569029" y="3164114"/>
            <a:ext cx="2888342" cy="1132115"/>
          </a:xfrm>
          <a:custGeom>
            <a:avLst/>
            <a:gdLst>
              <a:gd name="connsiteX0" fmla="*/ 2888342 w 2888342"/>
              <a:gd name="connsiteY0" fmla="*/ 0 h 1132115"/>
              <a:gd name="connsiteX1" fmla="*/ 0 w 2888342"/>
              <a:gd name="connsiteY1" fmla="*/ 1132115 h 113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88342" h="1132115">
                <a:moveTo>
                  <a:pt x="2888342" y="0"/>
                </a:moveTo>
                <a:lnTo>
                  <a:pt x="0" y="11321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צורה חופשית 78"/>
          <p:cNvSpPr/>
          <p:nvPr/>
        </p:nvSpPr>
        <p:spPr>
          <a:xfrm>
            <a:off x="3381829" y="2616029"/>
            <a:ext cx="1527770" cy="3639628"/>
          </a:xfrm>
          <a:custGeom>
            <a:avLst/>
            <a:gdLst>
              <a:gd name="connsiteX0" fmla="*/ 0 w 1527770"/>
              <a:gd name="connsiteY0" fmla="*/ 3639628 h 3639628"/>
              <a:gd name="connsiteX1" fmla="*/ 1422400 w 1527770"/>
              <a:gd name="connsiteY1" fmla="*/ 3102600 h 3639628"/>
              <a:gd name="connsiteX2" fmla="*/ 1393371 w 1527770"/>
              <a:gd name="connsiteY2" fmla="*/ 1680200 h 3639628"/>
              <a:gd name="connsiteX3" fmla="*/ 1161142 w 1527770"/>
              <a:gd name="connsiteY3" fmla="*/ 199742 h 3639628"/>
              <a:gd name="connsiteX4" fmla="*/ 188685 w 1527770"/>
              <a:gd name="connsiteY4" fmla="*/ 54600 h 363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770" h="3639628">
                <a:moveTo>
                  <a:pt x="0" y="3639628"/>
                </a:moveTo>
                <a:cubicBezTo>
                  <a:pt x="595086" y="3534399"/>
                  <a:pt x="1190172" y="3429171"/>
                  <a:pt x="1422400" y="3102600"/>
                </a:cubicBezTo>
                <a:cubicBezTo>
                  <a:pt x="1654628" y="2776029"/>
                  <a:pt x="1436914" y="2164010"/>
                  <a:pt x="1393371" y="1680200"/>
                </a:cubicBezTo>
                <a:cubicBezTo>
                  <a:pt x="1349828" y="1196390"/>
                  <a:pt x="1361923" y="470675"/>
                  <a:pt x="1161142" y="199742"/>
                </a:cubicBezTo>
                <a:cubicBezTo>
                  <a:pt x="960361" y="-71191"/>
                  <a:pt x="574523" y="-8296"/>
                  <a:pt x="188685" y="54600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 rot="21375619">
            <a:off x="3509404" y="6427189"/>
            <a:ext cx="1819008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Collective Memory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 rot="18227364">
            <a:off x="30401" y="3838910"/>
            <a:ext cx="1499995" cy="61555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Ancient Values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21375619">
            <a:off x="4252743" y="1010998"/>
            <a:ext cx="948264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Tradition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 rot="20147542">
            <a:off x="3244993" y="3458922"/>
            <a:ext cx="14066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Torah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 rot="4387410">
            <a:off x="7889675" y="2184071"/>
            <a:ext cx="1767531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Ivrit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D’aber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Ivrit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1592034">
            <a:off x="4614096" y="3663940"/>
            <a:ext cx="874583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Israel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4119419">
            <a:off x="3685764" y="2170856"/>
            <a:ext cx="2357386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 from the past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4933805">
            <a:off x="4026672" y="4928084"/>
            <a:ext cx="1819008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Modern Israel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 rot="20535393">
            <a:off x="5438763" y="3547520"/>
            <a:ext cx="1819008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generation?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6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5" grpId="0" animBg="1"/>
      <p:bldP spid="78" grpId="0" animBg="1"/>
      <p:bldP spid="79" grpId="0" animBg="1"/>
      <p:bldP spid="80" grpId="0"/>
      <p:bldP spid="81" grpId="0"/>
      <p:bldP spid="84" grpId="0"/>
      <p:bldP spid="85" grpId="0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41"/>
            <a:ext cx="8229600" cy="1107996"/>
          </a:xfrm>
        </p:spPr>
        <p:txBody>
          <a:bodyPr/>
          <a:lstStyle/>
          <a:p>
            <a:r>
              <a:rPr lang="en-US" sz="3600" b="1" dirty="0" err="1" smtClean="0"/>
              <a:t>Peoplehood</a:t>
            </a:r>
            <a:r>
              <a:rPr lang="en-US" sz="3600" b="1" dirty="0" smtClean="0"/>
              <a:t>: </a:t>
            </a:r>
            <a:br>
              <a:rPr lang="en-US" sz="3600" b="1" dirty="0" smtClean="0"/>
            </a:br>
            <a:r>
              <a:rPr lang="en-US" sz="3600" b="1" dirty="0" smtClean="0"/>
              <a:t>Converting Structures into Assets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l" rtl="0" eaLnBrk="1" hangingPunct="1"/>
            <a:r>
              <a:rPr lang="en-US" dirty="0" smtClean="0"/>
              <a:t>Jewish creation and creativity </a:t>
            </a:r>
          </a:p>
          <a:p>
            <a:pPr algn="l" rtl="0" eaLnBrk="1" hangingPunct="1"/>
            <a:r>
              <a:rPr lang="en-US" dirty="0" smtClean="0"/>
              <a:t>The world of Jewish values </a:t>
            </a:r>
          </a:p>
          <a:p>
            <a:pPr algn="l" rtl="0" eaLnBrk="1" hangingPunct="1"/>
            <a:r>
              <a:rPr lang="en-US" dirty="0" smtClean="0"/>
              <a:t>Jewish practices and spirituality </a:t>
            </a:r>
          </a:p>
          <a:p>
            <a:pPr algn="l" rtl="0" eaLnBrk="1" hangingPunct="1"/>
            <a:r>
              <a:rPr lang="en-US" dirty="0" smtClean="0"/>
              <a:t>Historical memory</a:t>
            </a:r>
          </a:p>
          <a:p>
            <a:pPr algn="l" rtl="0" eaLnBrk="1" hangingPunct="1"/>
            <a:r>
              <a:rPr lang="en-US" dirty="0" smtClean="0"/>
              <a:t>Hebrew and Jewish languages </a:t>
            </a:r>
          </a:p>
          <a:p>
            <a:pPr algn="l" rtl="0" eaLnBrk="1" hangingPunct="1"/>
            <a:r>
              <a:rPr lang="en-US" dirty="0" smtClean="0"/>
              <a:t>Israel as a multidimensional concept (</a:t>
            </a:r>
            <a:r>
              <a:rPr lang="en-US" i="1" dirty="0" err="1" smtClean="0"/>
              <a:t>Eretz</a:t>
            </a:r>
            <a:r>
              <a:rPr lang="en-US" i="1" dirty="0" smtClean="0"/>
              <a:t>, </a:t>
            </a:r>
            <a:r>
              <a:rPr lang="en-US" i="1" dirty="0" err="1" smtClean="0"/>
              <a:t>moledet</a:t>
            </a:r>
            <a:r>
              <a:rPr lang="en-US" i="1" dirty="0" smtClean="0"/>
              <a:t>, </a:t>
            </a:r>
            <a:r>
              <a:rPr lang="en-US" i="1" dirty="0" err="1" smtClean="0"/>
              <a:t>medinah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</a:p>
          <a:p>
            <a:pPr algn="l" rtl="0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27784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412939"/>
            <a:ext cx="8064896" cy="800219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Operation Moses</a:t>
            </a:r>
            <a:r>
              <a:rPr lang="he-IL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>
                <a:solidFill>
                  <a:srgbClr val="C00000"/>
                </a:solidFill>
              </a:rPr>
              <a:t> 30 Years Later</a:t>
            </a:r>
            <a:r>
              <a:rPr lang="he-IL" sz="3200" b="1" dirty="0" smtClean="0">
                <a:solidFill>
                  <a:srgbClr val="C00000"/>
                </a:solidFill>
                <a:cs typeface="+mn-cs"/>
              </a:rPr>
              <a:t>		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212E84"/>
                </a:solidFill>
              </a:rPr>
              <a:t>Film Workshop</a:t>
            </a:r>
            <a:endParaRPr lang="en-US" sz="3200" b="1" dirty="0"/>
          </a:p>
        </p:txBody>
      </p:sp>
      <p:pic>
        <p:nvPicPr>
          <p:cNvPr id="2050" name="Picture 2" descr="Operation Moses – 30 Years Af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22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189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566827"/>
            <a:ext cx="8928992" cy="49244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Worldwide BH Programs</a:t>
            </a:r>
            <a:endParaRPr lang="en-US" sz="3200" b="1" dirty="0"/>
          </a:p>
        </p:txBody>
      </p:sp>
      <p:pic>
        <p:nvPicPr>
          <p:cNvPr id="4" name="Picture 2" descr="https://www.bh.org.il/wp-content/uploads/Miriam-Handel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104456" cy="510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224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7467" r="8469"/>
          <a:stretch/>
        </p:blipFill>
        <p:spPr>
          <a:xfrm>
            <a:off x="-50811" y="0"/>
            <a:ext cx="919481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4797152"/>
            <a:ext cx="6233403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1">
            <a:spAutoFit/>
          </a:bodyPr>
          <a:lstStyle/>
          <a:p>
            <a:r>
              <a:rPr lang="en-US" b="1" dirty="0" smtClean="0"/>
              <a:t>While passing by the databases – you can mention the BH Databases - they can find family history, trees etc… all online! 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8471811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088" y="813629"/>
            <a:ext cx="4104456" cy="430887"/>
          </a:xfrm>
        </p:spPr>
        <p:txBody>
          <a:bodyPr/>
          <a:lstStyle/>
          <a:p>
            <a:r>
              <a:rPr lang="en-US" sz="2800" b="1" dirty="0" err="1" smtClean="0"/>
              <a:t>Hinneni</a:t>
            </a:r>
            <a:r>
              <a:rPr lang="en-US" sz="2800" b="1" dirty="0" smtClean="0"/>
              <a:t>: I’m ready, my Lord</a:t>
            </a:r>
            <a:endParaRPr lang="he-IL" dirty="0"/>
          </a:p>
        </p:txBody>
      </p:sp>
      <p:pic>
        <p:nvPicPr>
          <p:cNvPr id="8194" name="Picture 2" descr="I’m Ready My Lord – A Display in Memory of Leonard Co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56984" cy="40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233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088" y="813629"/>
            <a:ext cx="4104456" cy="430887"/>
          </a:xfrm>
        </p:spPr>
        <p:txBody>
          <a:bodyPr/>
          <a:lstStyle/>
          <a:p>
            <a:r>
              <a:rPr lang="en-US" sz="2800" b="1" dirty="0" smtClean="0"/>
              <a:t>Dropbox Materials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27088" y="1244516"/>
            <a:ext cx="34667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hlinkClick r:id="rId2"/>
              </a:rPr>
              <a:t>International Programs</a:t>
            </a:r>
            <a:endParaRPr lang="he-IL" b="1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75403"/>
            <a:ext cx="7479556" cy="446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1714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064"/>
            <a:ext cx="5760640" cy="68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972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6" y="-3915816"/>
            <a:ext cx="9296948" cy="110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339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566827"/>
            <a:ext cx="4104456" cy="492443"/>
          </a:xfrm>
        </p:spPr>
        <p:txBody>
          <a:bodyPr/>
          <a:lstStyle/>
          <a:p>
            <a:r>
              <a:rPr lang="en-US" sz="3200" b="1" dirty="0" smtClean="0"/>
              <a:t>International Programs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3734" y="1059271"/>
            <a:ext cx="76226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12E84"/>
                </a:solidFill>
              </a:rPr>
              <a:t>Who is our audience? </a:t>
            </a:r>
            <a:endParaRPr lang="en-US" dirty="0">
              <a:solidFill>
                <a:srgbClr val="212E84"/>
              </a:solidFill>
            </a:endParaRPr>
          </a:p>
          <a:p>
            <a:r>
              <a:rPr lang="en-US" dirty="0" smtClean="0">
                <a:solidFill>
                  <a:srgbClr val="212E84"/>
                </a:solidFill>
              </a:rPr>
              <a:t>Jewish visitors arriving </a:t>
            </a:r>
            <a:r>
              <a:rPr lang="en-US" dirty="0">
                <a:solidFill>
                  <a:srgbClr val="212E84"/>
                </a:solidFill>
              </a:rPr>
              <a:t>in an organized group, seeking BH content. </a:t>
            </a:r>
          </a:p>
          <a:p>
            <a:r>
              <a:rPr lang="en-US" dirty="0">
                <a:solidFill>
                  <a:srgbClr val="212E84"/>
                </a:solidFill>
              </a:rPr>
              <a:t>Youth groups, synagogue missions, partnerships, families, student groups -- </a:t>
            </a:r>
            <a:r>
              <a:rPr lang="en-US" dirty="0" err="1">
                <a:solidFill>
                  <a:srgbClr val="212E84"/>
                </a:solidFill>
              </a:rPr>
              <a:t>Taglit</a:t>
            </a:r>
            <a:r>
              <a:rPr lang="en-US" dirty="0">
                <a:solidFill>
                  <a:srgbClr val="212E84"/>
                </a:solidFill>
              </a:rPr>
              <a:t>, Masa, gap year programs, etc. </a:t>
            </a:r>
          </a:p>
          <a:p>
            <a:r>
              <a:rPr lang="en-US" b="1" dirty="0">
                <a:solidFill>
                  <a:srgbClr val="212E84"/>
                </a:solidFill>
              </a:rPr>
              <a:t> </a:t>
            </a:r>
            <a:endParaRPr lang="en-US" dirty="0">
              <a:solidFill>
                <a:srgbClr val="212E84"/>
              </a:solidFill>
            </a:endParaRPr>
          </a:p>
          <a:p>
            <a:r>
              <a:rPr lang="en-US" b="1" dirty="0">
                <a:solidFill>
                  <a:srgbClr val="212E84"/>
                </a:solidFill>
              </a:rPr>
              <a:t>Vision: </a:t>
            </a:r>
            <a:endParaRPr lang="en-US" dirty="0">
              <a:solidFill>
                <a:srgbClr val="212E84"/>
              </a:solidFill>
            </a:endParaRPr>
          </a:p>
          <a:p>
            <a:r>
              <a:rPr lang="en-US" dirty="0">
                <a:solidFill>
                  <a:srgbClr val="212E84"/>
                </a:solidFill>
              </a:rPr>
              <a:t>Every </a:t>
            </a:r>
            <a:r>
              <a:rPr lang="en-US" i="1" dirty="0" err="1">
                <a:solidFill>
                  <a:srgbClr val="212E84"/>
                </a:solidFill>
              </a:rPr>
              <a:t>hadracha</a:t>
            </a:r>
            <a:r>
              <a:rPr lang="en-US" dirty="0">
                <a:solidFill>
                  <a:srgbClr val="212E84"/>
                </a:solidFill>
              </a:rPr>
              <a:t> is a program. </a:t>
            </a:r>
            <a:r>
              <a:rPr lang="en-US" dirty="0" smtClean="0">
                <a:solidFill>
                  <a:srgbClr val="212E84"/>
                </a:solidFill>
              </a:rPr>
              <a:t>The </a:t>
            </a:r>
            <a:r>
              <a:rPr lang="en-US" dirty="0">
                <a:solidFill>
                  <a:srgbClr val="212E84"/>
                </a:solidFill>
              </a:rPr>
              <a:t>tour is not your basic "museum docent tour" its an engaging educational experience – for all ages. </a:t>
            </a:r>
          </a:p>
          <a:p>
            <a:r>
              <a:rPr lang="en-US" dirty="0">
                <a:solidFill>
                  <a:srgbClr val="212E84"/>
                </a:solidFill>
              </a:rPr>
              <a:t>That's how we market, and that's how we view everyone here – museum educators, giving a meaningful and inspiring experience. </a:t>
            </a:r>
            <a:r>
              <a:rPr lang="en-US" dirty="0" smtClean="0">
                <a:solidFill>
                  <a:srgbClr val="212E84"/>
                </a:solidFill>
              </a:rPr>
              <a:t>We bringing </a:t>
            </a:r>
            <a:r>
              <a:rPr lang="en-US" dirty="0">
                <a:solidFill>
                  <a:srgbClr val="212E84"/>
                </a:solidFill>
              </a:rPr>
              <a:t>the discussion into the gallery. </a:t>
            </a:r>
          </a:p>
          <a:p>
            <a:r>
              <a:rPr lang="en-US" dirty="0">
                <a:solidFill>
                  <a:srgbClr val="212E84"/>
                </a:solidFill>
              </a:rPr>
              <a:t> </a:t>
            </a:r>
          </a:p>
          <a:p>
            <a:r>
              <a:rPr lang="en-US" b="1" dirty="0">
                <a:solidFill>
                  <a:srgbClr val="212E84"/>
                </a:solidFill>
              </a:rPr>
              <a:t>4 International </a:t>
            </a:r>
            <a:r>
              <a:rPr lang="en-US" b="1" dirty="0" smtClean="0">
                <a:solidFill>
                  <a:srgbClr val="212E84"/>
                </a:solidFill>
              </a:rPr>
              <a:t>Programs </a:t>
            </a:r>
            <a:endParaRPr lang="en-US" dirty="0">
              <a:solidFill>
                <a:srgbClr val="212E84"/>
              </a:solidFill>
            </a:endParaRPr>
          </a:p>
          <a:p>
            <a:r>
              <a:rPr lang="en-US" dirty="0">
                <a:solidFill>
                  <a:srgbClr val="212E84"/>
                </a:solidFill>
              </a:rPr>
              <a:t>Program: Gallery Tour </a:t>
            </a:r>
            <a:r>
              <a:rPr lang="en-US" b="1" dirty="0">
                <a:solidFill>
                  <a:srgbClr val="212E84"/>
                </a:solidFill>
              </a:rPr>
              <a:t>or</a:t>
            </a:r>
            <a:r>
              <a:rPr lang="en-US" dirty="0">
                <a:solidFill>
                  <a:srgbClr val="212E84"/>
                </a:solidFill>
              </a:rPr>
              <a:t> Gallery tour + workshop </a:t>
            </a:r>
          </a:p>
          <a:p>
            <a:r>
              <a:rPr lang="en-US" dirty="0">
                <a:solidFill>
                  <a:srgbClr val="212E84"/>
                </a:solidFill>
              </a:rPr>
              <a:t>Every tour has a different theme and emphasis, but the galleries might be the same. Magic as guide – we use the same galleries, and each time have the ability to give emphasis to different themes. </a:t>
            </a:r>
          </a:p>
          <a:p>
            <a:r>
              <a:rPr lang="en-US" dirty="0">
                <a:solidFill>
                  <a:srgbClr val="212E84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9678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566827"/>
            <a:ext cx="4104456" cy="492443"/>
          </a:xfrm>
        </p:spPr>
        <p:txBody>
          <a:bodyPr/>
          <a:lstStyle/>
          <a:p>
            <a:r>
              <a:rPr lang="en-US" sz="3200" b="1" dirty="0" smtClean="0"/>
              <a:t>Inspire Your Story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3734" y="1059271"/>
            <a:ext cx="76226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2060"/>
                </a:solidFill>
              </a:rPr>
              <a:t>Tour  (time frame: 1.5-2 hours)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Includes 3-4 Galleries: Synagogue Gallery / Dylan / Operation Moses / CHIM / Jewish Lens / Jewish Humor / Glimpse into Heroes 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+</a:t>
            </a:r>
            <a:r>
              <a:rPr lang="en-US" sz="2000" dirty="0" smtClean="0">
                <a:solidFill>
                  <a:srgbClr val="002060"/>
                </a:solidFill>
              </a:rPr>
              <a:t> Summary (15 minutes)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b="1" u="sng" dirty="0">
                <a:solidFill>
                  <a:srgbClr val="002060"/>
                </a:solidFill>
              </a:rPr>
              <a:t>Methods </a:t>
            </a:r>
            <a:endParaRPr lang="he-IL" sz="2000" b="1" u="sng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Use smartphone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  <a:r>
              <a:rPr lang="en-US" sz="2000" dirty="0" smtClean="0">
                <a:solidFill>
                  <a:srgbClr val="002060"/>
                </a:solidFill>
              </a:rPr>
              <a:t>Choose </a:t>
            </a:r>
            <a:r>
              <a:rPr lang="en-US" sz="2000" dirty="0">
                <a:solidFill>
                  <a:srgbClr val="002060"/>
                </a:solidFill>
              </a:rPr>
              <a:t>a display that </a:t>
            </a:r>
            <a:r>
              <a:rPr lang="en-US" sz="2000" dirty="0" smtClean="0">
                <a:solidFill>
                  <a:srgbClr val="002060"/>
                </a:solidFill>
              </a:rPr>
              <a:t>_____ (</a:t>
            </a:r>
            <a:r>
              <a:rPr lang="en-US" sz="1600" dirty="0" smtClean="0">
                <a:solidFill>
                  <a:srgbClr val="002060"/>
                </a:solidFill>
              </a:rPr>
              <a:t>reflects </a:t>
            </a:r>
            <a:r>
              <a:rPr lang="en-US" sz="1600" dirty="0">
                <a:solidFill>
                  <a:srgbClr val="002060"/>
                </a:solidFill>
              </a:rPr>
              <a:t>connection to the Jewish People?  </a:t>
            </a:r>
            <a:r>
              <a:rPr lang="en-US" sz="1600" dirty="0" smtClean="0">
                <a:solidFill>
                  <a:srgbClr val="002060"/>
                </a:solidFill>
              </a:rPr>
              <a:t>something </a:t>
            </a:r>
            <a:r>
              <a:rPr lang="en-US" sz="1600" dirty="0">
                <a:solidFill>
                  <a:srgbClr val="002060"/>
                </a:solidFill>
              </a:rPr>
              <a:t>that inspires me? </a:t>
            </a:r>
            <a:r>
              <a:rPr lang="en-US" sz="1600" dirty="0" smtClean="0">
                <a:solidFill>
                  <a:srgbClr val="002060"/>
                </a:solidFill>
              </a:rPr>
              <a:t>reminds </a:t>
            </a:r>
            <a:r>
              <a:rPr lang="en-US" sz="1600" dirty="0">
                <a:solidFill>
                  <a:srgbClr val="002060"/>
                </a:solidFill>
              </a:rPr>
              <a:t>me of my own family</a:t>
            </a:r>
            <a:r>
              <a:rPr lang="en-US" sz="1600" dirty="0" smtClean="0">
                <a:solidFill>
                  <a:srgbClr val="002060"/>
                </a:solidFill>
              </a:rPr>
              <a:t>?) 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Share experiences and memories: </a:t>
            </a:r>
            <a:r>
              <a:rPr lang="en-US" sz="1600" dirty="0" smtClean="0">
                <a:solidFill>
                  <a:srgbClr val="002060"/>
                </a:solidFill>
              </a:rPr>
              <a:t>have </a:t>
            </a:r>
            <a:r>
              <a:rPr lang="en-US" sz="1600" dirty="0">
                <a:solidFill>
                  <a:srgbClr val="002060"/>
                </a:solidFill>
              </a:rPr>
              <a:t>participants share </a:t>
            </a:r>
            <a:r>
              <a:rPr lang="en-US" sz="1600" dirty="0" smtClean="0">
                <a:solidFill>
                  <a:srgbClr val="002060"/>
                </a:solidFill>
              </a:rPr>
              <a:t>and highlight similarities and differences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“World </a:t>
            </a:r>
            <a:r>
              <a:rPr lang="en-US" sz="2000" dirty="0" smtClean="0">
                <a:solidFill>
                  <a:srgbClr val="002060"/>
                </a:solidFill>
              </a:rPr>
              <a:t>map”: </a:t>
            </a:r>
            <a:r>
              <a:rPr lang="en-US" sz="1600" dirty="0" smtClean="0">
                <a:solidFill>
                  <a:srgbClr val="002060"/>
                </a:solidFill>
              </a:rPr>
              <a:t>Where are you from? Parents? Grandparents?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</a:rPr>
              <a:t>Museum Midrash </a:t>
            </a:r>
            <a:r>
              <a:rPr lang="en-US" sz="1600" dirty="0" smtClean="0">
                <a:solidFill>
                  <a:srgbClr val="002060"/>
                </a:solidFill>
              </a:rPr>
              <a:t>in </a:t>
            </a:r>
            <a:r>
              <a:rPr lang="en-US" sz="1600" dirty="0" err="1" smtClean="0">
                <a:solidFill>
                  <a:srgbClr val="002060"/>
                </a:solidFill>
              </a:rPr>
              <a:t>Chim</a:t>
            </a:r>
            <a:r>
              <a:rPr lang="en-US" sz="1600" dirty="0" smtClean="0">
                <a:solidFill>
                  <a:srgbClr val="002060"/>
                </a:solidFill>
              </a:rPr>
              <a:t> / The Jewish Lens </a:t>
            </a:r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b="1" u="sng" dirty="0" smtClean="0">
                <a:solidFill>
                  <a:srgbClr val="002060"/>
                </a:solidFill>
              </a:rPr>
              <a:t>Optional </a:t>
            </a:r>
            <a:r>
              <a:rPr lang="en-US" sz="2000" b="1" u="sng" dirty="0">
                <a:solidFill>
                  <a:srgbClr val="002060"/>
                </a:solidFill>
              </a:rPr>
              <a:t>W</a:t>
            </a:r>
            <a:r>
              <a:rPr lang="en-US" sz="2000" b="1" u="sng" dirty="0" smtClean="0">
                <a:solidFill>
                  <a:srgbClr val="002060"/>
                </a:solidFill>
              </a:rPr>
              <a:t>orkshop (Up to 1 hour)</a:t>
            </a:r>
            <a:endParaRPr lang="en-US" sz="2000" b="1" u="sng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</a:rPr>
              <a:t>Kesher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Amiti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I’m that Jew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Film workshop (Weddings, </a:t>
            </a:r>
            <a:r>
              <a:rPr lang="en-US" sz="2000" dirty="0">
                <a:solidFill>
                  <a:srgbClr val="002060"/>
                </a:solidFill>
              </a:rPr>
              <a:t>Operation </a:t>
            </a:r>
            <a:r>
              <a:rPr lang="en-US" sz="2000" dirty="0" smtClean="0">
                <a:solidFill>
                  <a:srgbClr val="002060"/>
                </a:solidFill>
              </a:rPr>
              <a:t>Moses) 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161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C00000"/>
      </a:dk1>
      <a:lt1>
        <a:srgbClr val="FFC000"/>
      </a:lt1>
      <a:dk2>
        <a:srgbClr val="00B0F0"/>
      </a:dk2>
      <a:lt2>
        <a:srgbClr val="C6D9F0"/>
      </a:lt2>
      <a:accent1>
        <a:srgbClr val="17365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6500</TotalTime>
  <Words>1020</Words>
  <Application>Microsoft Office PowerPoint</Application>
  <PresentationFormat>‫הצגה על המסך (4:3)</PresentationFormat>
  <Paragraphs>177</Paragraphs>
  <Slides>32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Office Theme</vt:lpstr>
      <vt:lpstr>ערכת נושא Office</vt:lpstr>
      <vt:lpstr>מצגת של PowerPoint‏</vt:lpstr>
      <vt:lpstr>מצגת של PowerPoint‏</vt:lpstr>
      <vt:lpstr>Peoplehood:  Converting Structures into Assets</vt:lpstr>
      <vt:lpstr>Hinneni: I’m ready, my Lord</vt:lpstr>
      <vt:lpstr>Dropbox Materials</vt:lpstr>
      <vt:lpstr>מצגת של PowerPoint‏</vt:lpstr>
      <vt:lpstr>מצגת של PowerPoint‏</vt:lpstr>
      <vt:lpstr>International Programs</vt:lpstr>
      <vt:lpstr>Inspire Your Story </vt:lpstr>
      <vt:lpstr>Inspire Your Story - continued </vt:lpstr>
      <vt:lpstr>מצגת של PowerPoint‏</vt:lpstr>
      <vt:lpstr>My Story, Our Story</vt:lpstr>
      <vt:lpstr>My Story, Our Story</vt:lpstr>
      <vt:lpstr>מצגת של PowerPoint‏</vt:lpstr>
      <vt:lpstr>מצגת של PowerPoint‏</vt:lpstr>
      <vt:lpstr>מצגת של PowerPoint‏</vt:lpstr>
      <vt:lpstr>Celebrating Israel’s 70th</vt:lpstr>
      <vt:lpstr>מצגת של PowerPoint‏</vt:lpstr>
      <vt:lpstr>Repairing the World: A Path to Social Action </vt:lpstr>
      <vt:lpstr>Repairing the World: A Path to Social Action </vt:lpstr>
      <vt:lpstr>Repairing the World: A Path to Social Action </vt:lpstr>
      <vt:lpstr>Group Photo! </vt:lpstr>
      <vt:lpstr>Build Your Own Synagogue My Story, Our Story Workshop</vt:lpstr>
      <vt:lpstr>You &amp; I &amp; the Israeli Story Celebrating Israel’s  70th Workshop</vt:lpstr>
      <vt:lpstr>I’m that Jew Inspire Your Story Workshop</vt:lpstr>
      <vt:lpstr>Kesher Amiti הקשר הא/עמיתי   Inspire Your Story Workshop</vt:lpstr>
      <vt:lpstr>מצגת של PowerPoint‏</vt:lpstr>
      <vt:lpstr>מצגת של PowerPoint‏</vt:lpstr>
      <vt:lpstr>מצגת של PowerPoint‏</vt:lpstr>
      <vt:lpstr>Operation Moses: 30 Years Later   Film Workshop</vt:lpstr>
      <vt:lpstr>Worldwide BH Programs</vt:lpstr>
      <vt:lpstr>מצגת של PowerPoint‏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Yael Rosen</cp:lastModifiedBy>
  <cp:revision>533</cp:revision>
  <cp:lastPrinted>2017-11-27T10:02:13Z</cp:lastPrinted>
  <dcterms:created xsi:type="dcterms:W3CDTF">2011-07-27T11:56:11Z</dcterms:created>
  <dcterms:modified xsi:type="dcterms:W3CDTF">2017-12-04T07:31:15Z</dcterms:modified>
</cp:coreProperties>
</file>