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412" r:id="rId4"/>
    <p:sldId id="397" r:id="rId5"/>
    <p:sldId id="413" r:id="rId6"/>
    <p:sldId id="410" r:id="rId7"/>
    <p:sldId id="398" r:id="rId8"/>
    <p:sldId id="399" r:id="rId9"/>
    <p:sldId id="400" r:id="rId10"/>
    <p:sldId id="411" r:id="rId11"/>
    <p:sldId id="401" r:id="rId12"/>
    <p:sldId id="414" r:id="rId13"/>
    <p:sldId id="403" r:id="rId14"/>
    <p:sldId id="408" r:id="rId15"/>
    <p:sldId id="405" r:id="rId16"/>
    <p:sldId id="404" r:id="rId17"/>
    <p:sldId id="407" r:id="rId18"/>
    <p:sldId id="406" r:id="rId19"/>
    <p:sldId id="409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0498D570-6AC8-4128-A5D2-425B324E958B}">
          <p14:sldIdLst>
            <p14:sldId id="256"/>
            <p14:sldId id="412"/>
            <p14:sldId id="397"/>
            <p14:sldId id="413"/>
            <p14:sldId id="410"/>
            <p14:sldId id="398"/>
            <p14:sldId id="399"/>
            <p14:sldId id="400"/>
            <p14:sldId id="411"/>
            <p14:sldId id="401"/>
            <p14:sldId id="414"/>
            <p14:sldId id="403"/>
            <p14:sldId id="408"/>
            <p14:sldId id="405"/>
            <p14:sldId id="404"/>
            <p14:sldId id="407"/>
            <p14:sldId id="406"/>
            <p14:sldId id="40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5/31/2022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א'/סיון/תשפ"ב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nu.voa.co.il/#/home/an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>
                <a:solidFill>
                  <a:srgbClr val="2814FF"/>
                </a:solidFill>
              </a:rPr>
              <a:t>אנו - מוזיאון העם היהודי</a:t>
            </a:r>
          </a:p>
        </p:txBody>
      </p:sp>
      <p:sp>
        <p:nvSpPr>
          <p:cNvPr id="7" name="כותרת 6">
            <a:extLst>
              <a:ext uri="{FF2B5EF4-FFF2-40B4-BE49-F238E27FC236}">
                <a16:creationId xmlns:a16="http://schemas.microsoft.com/office/drawing/2014/main" id="{3F226F7B-2642-4B1D-A18D-C69885C5F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b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Groups </a:t>
            </a:r>
            <a:endParaRPr lang="LID4096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כותרת משנה 8">
            <a:extLst>
              <a:ext uri="{FF2B5EF4-FFF2-40B4-BE49-F238E27FC236}">
                <a16:creationId xmlns:a16="http://schemas.microsoft.com/office/drawing/2014/main" id="{86A5CA84-3DDF-4E45-907A-E856FDEA6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ANU- Museum of the Jewish People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June 2022</a:t>
            </a:r>
            <a:endParaRPr lang="LID4096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395-241C-4378-A2B4-A54C2D1D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Non-Jewish Groups- American/European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372EB1-D525-41B7-91FB-BF006F5C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915"/>
            <a:ext cx="10515600" cy="4286850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Usually come to museum to gain historical/academic knowledge, not for a personal reason.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Part of university or professional delegation. Likely will be looking at Israel not only as the Jewish Homeland, but also through the Palestinian/Israeli Arab lens as well.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Expect little prior knowledge of Jewish history, culture or spiritual practices. They may be familiar with historical events, but through a non-Jewish lens.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This may be the first time they meet or speak with a Jew, or the first time they learn that Jews do not all look the same way as in their home country.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Encourage question asking and getting out of their shell.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6599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BF4DC8-FB00-4C19-A7CD-D2CE1257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9" y="661119"/>
            <a:ext cx="5555261" cy="60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4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3ABFA5-834D-4F66-952B-8011E6BE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8" y="2089152"/>
            <a:ext cx="10515600" cy="428685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Active and educational tours for young Jews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Highlights tour for Adult Jewish groups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Informative tours for Christian groups, based on Judeo-Christian relations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Tour for non-Jewish groups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For the independent visitor: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https://anu.voa.co.il/#/home/anu</a:t>
            </a:r>
            <a:endParaRPr lang="he-IL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he-IL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LID4096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18572647-08DC-41AF-B5B0-2FBCE11A52DF}"/>
              </a:ext>
            </a:extLst>
          </p:cNvPr>
          <p:cNvSpPr txBox="1">
            <a:spLocks/>
          </p:cNvSpPr>
          <p:nvPr/>
        </p:nvSpPr>
        <p:spPr>
          <a:xfrm>
            <a:off x="668518" y="679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14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What do we offer?</a:t>
            </a:r>
            <a:endParaRPr lang="LID4096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0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CD32E4-2405-4F48-A490-BA01C4B0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0" y="989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Highlights Tour, with adjustments,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Adult American Jews</a:t>
            </a:r>
            <a:endParaRPr lang="LID4096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689B52-3413-4D25-A593-ED1DFDE6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9" y="2466223"/>
            <a:ext cx="10898171" cy="372254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90-minute Highlights tour (in Dropbox)</a:t>
            </a:r>
          </a:p>
          <a:p>
            <a:pPr algn="l" rtl="0"/>
            <a:r>
              <a:rPr lang="en-US" dirty="0"/>
              <a:t>Good to include: </a:t>
            </a:r>
          </a:p>
          <a:p>
            <a:pPr lvl="1" algn="l" rtl="0"/>
            <a:r>
              <a:rPr lang="en-US" dirty="0"/>
              <a:t>RBG</a:t>
            </a:r>
          </a:p>
          <a:p>
            <a:pPr lvl="1" algn="l" rtl="0"/>
            <a:r>
              <a:rPr lang="en-US" dirty="0"/>
              <a:t>Great Migration</a:t>
            </a:r>
          </a:p>
          <a:p>
            <a:pPr lvl="1" algn="l" rtl="0"/>
            <a:r>
              <a:rPr lang="en-US" dirty="0"/>
              <a:t>Modern arts that can contribute to the discussion on modern Jews today (</a:t>
            </a:r>
            <a:r>
              <a:rPr lang="en-US" dirty="0" err="1"/>
              <a:t>Kapparot</a:t>
            </a:r>
            <a:r>
              <a:rPr lang="en-US" dirty="0"/>
              <a:t>, Carol </a:t>
            </a:r>
            <a:r>
              <a:rPr lang="en-US" dirty="0" err="1"/>
              <a:t>Hamoy</a:t>
            </a:r>
            <a:r>
              <a:rPr lang="en-US" dirty="0"/>
              <a:t>, Kiddush-To-Go</a:t>
            </a:r>
            <a:r>
              <a:rPr lang="he-IL" dirty="0"/>
              <a:t>(</a:t>
            </a:r>
            <a:endParaRPr lang="en-US" dirty="0"/>
          </a:p>
          <a:p>
            <a:pPr lvl="1" algn="l" rtl="0"/>
            <a:r>
              <a:rPr lang="en-US" dirty="0"/>
              <a:t>Belmonte Lamp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3515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F6CFCC-2AD1-444D-99CA-262F032F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169" y="838602"/>
            <a:ext cx="789966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Educational tours for young American Jews</a:t>
            </a:r>
            <a:endParaRPr lang="LID4096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199513-E36D-419A-BE72-2FCAB9CCB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4" y="2590002"/>
            <a:ext cx="10515600" cy="3651771"/>
          </a:xfrm>
        </p:spPr>
        <p:txBody>
          <a:bodyPr/>
          <a:lstStyle/>
          <a:p>
            <a:pPr algn="l" rtl="0"/>
            <a:r>
              <a:rPr lang="en-US" b="1" dirty="0">
                <a:latin typeface="+mj-lt"/>
              </a:rPr>
              <a:t>MASA Tour</a:t>
            </a:r>
            <a:r>
              <a:rPr lang="en-US" dirty="0">
                <a:latin typeface="+mj-lt"/>
              </a:rPr>
              <a:t> –</a:t>
            </a:r>
            <a:r>
              <a:rPr lang="he-IL" dirty="0">
                <a:latin typeface="+mj-lt"/>
              </a:rPr>
              <a:t> </a:t>
            </a:r>
            <a:r>
              <a:rPr lang="en-US" dirty="0">
                <a:latin typeface="+mj-lt"/>
              </a:rPr>
              <a:t>Tour 90 min + Workshop 45 min</a:t>
            </a:r>
          </a:p>
          <a:p>
            <a:pPr algn="l" rtl="0"/>
            <a:endParaRPr lang="he-IL" dirty="0">
              <a:latin typeface="+mj-lt"/>
            </a:endParaRPr>
          </a:p>
          <a:p>
            <a:pPr algn="l" rtl="0"/>
            <a:r>
              <a:rPr lang="en-US" b="1" dirty="0">
                <a:latin typeface="+mj-lt"/>
              </a:rPr>
              <a:t>Birthright Israel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Taglit</a:t>
            </a:r>
            <a:r>
              <a:rPr lang="en-US" dirty="0">
                <a:latin typeface="+mj-lt"/>
              </a:rPr>
              <a:t>) –</a:t>
            </a:r>
            <a:r>
              <a:rPr lang="he-IL" dirty="0">
                <a:latin typeface="+mj-lt"/>
              </a:rPr>
              <a:t> </a:t>
            </a:r>
            <a:r>
              <a:rPr lang="en-US" dirty="0">
                <a:latin typeface="+mj-lt"/>
              </a:rPr>
              <a:t> Highlights Tour 90 min + optional workshop</a:t>
            </a:r>
          </a:p>
          <a:p>
            <a:pPr lvl="1" algn="l" rtl="0"/>
            <a:r>
              <a:rPr lang="en-US" dirty="0" err="1">
                <a:latin typeface="+mj-lt"/>
              </a:rPr>
              <a:t>Taglit</a:t>
            </a:r>
            <a:r>
              <a:rPr lang="en-US" dirty="0">
                <a:latin typeface="+mj-lt"/>
              </a:rPr>
              <a:t> RFID</a:t>
            </a:r>
          </a:p>
          <a:p>
            <a:pPr algn="l" rtl="0"/>
            <a:endParaRPr lang="en-US" dirty="0">
              <a:latin typeface="+mj-lt"/>
            </a:endParaRPr>
          </a:p>
          <a:p>
            <a:pPr algn="l" rtl="0"/>
            <a:r>
              <a:rPr lang="en-US" b="1" dirty="0" err="1">
                <a:latin typeface="+mj-lt"/>
              </a:rPr>
              <a:t>RootOne</a:t>
            </a:r>
            <a:r>
              <a:rPr lang="en-US" dirty="0">
                <a:latin typeface="+mj-lt"/>
              </a:rPr>
              <a:t> – Highlights Tour 90 min</a:t>
            </a:r>
            <a:endParaRPr lang="LID409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6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491AF4-AB27-4962-9F2D-F11B4B6E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65" y="697197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Tour for Christian groups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279DE24B-A682-4BEE-AF4C-022C6052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4" y="2590003"/>
            <a:ext cx="10515600" cy="3278566"/>
          </a:xfrm>
        </p:spPr>
        <p:txBody>
          <a:bodyPr/>
          <a:lstStyle/>
          <a:p>
            <a:pPr algn="l" rtl="0"/>
            <a:r>
              <a:rPr lang="en-US" b="1" dirty="0">
                <a:latin typeface="+mj-lt"/>
              </a:rPr>
              <a:t>Tour: 90 min- </a:t>
            </a:r>
            <a:r>
              <a:rPr lang="en-US" dirty="0">
                <a:latin typeface="+mj-lt"/>
              </a:rPr>
              <a:t>Judeo Christian Foundations and Relationships</a:t>
            </a:r>
            <a:endParaRPr lang="LID409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8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17E621-D98D-4C32-B28D-07589952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17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Tour for non-Jewish groups</a:t>
            </a:r>
            <a:endParaRPr lang="LID4096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A56DE59-2168-44AE-BAE2-4B729DE9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98" y="2013736"/>
            <a:ext cx="10515600" cy="428685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/>
              <a:t>Highlights Tour- Dropbox </a:t>
            </a:r>
          </a:p>
          <a:p>
            <a:pPr algn="l" rtl="0">
              <a:lnSpc>
                <a:spcPct val="200000"/>
              </a:lnSpc>
            </a:pPr>
            <a:r>
              <a:rPr lang="en-US" sz="2400" dirty="0"/>
              <a:t>Emphasize and s</a:t>
            </a:r>
            <a:r>
              <a:rPr lang="en" sz="2400" dirty="0"/>
              <a:t>how </a:t>
            </a:r>
            <a:r>
              <a:rPr lang="en-US" sz="2400" dirty="0"/>
              <a:t>the groups that are </a:t>
            </a:r>
            <a:r>
              <a:rPr lang="en" sz="2400" dirty="0"/>
              <a:t>the Jewish people today, </a:t>
            </a:r>
            <a:r>
              <a:rPr lang="en-US" sz="2400" dirty="0"/>
              <a:t>the different Jewish identities and Jewish culture through the museum.</a:t>
            </a:r>
          </a:p>
          <a:p>
            <a:pPr algn="l" rtl="0">
              <a:lnSpc>
                <a:spcPct val="200000"/>
              </a:lnSpc>
            </a:pPr>
            <a:r>
              <a:rPr lang="en-US" sz="2400" dirty="0"/>
              <a:t>Show the complexity of Jewish culture as a way to define a Jewish identity</a:t>
            </a:r>
          </a:p>
          <a:p>
            <a:pPr algn="l" rtl="0">
              <a:lnSpc>
                <a:spcPct val="200000"/>
              </a:lnSpc>
            </a:pPr>
            <a:r>
              <a:rPr lang="en-US" sz="2400" dirty="0"/>
              <a:t>Explain the concept of Peoplehood.</a:t>
            </a:r>
          </a:p>
          <a:p>
            <a:pPr algn="l" rtl="0">
              <a:lnSpc>
                <a:spcPct val="200000"/>
              </a:lnSpc>
            </a:pPr>
            <a:r>
              <a:rPr lang="en-US" sz="2400" dirty="0"/>
              <a:t>Show historical events they may be familiar with, but through a Jewish lens</a:t>
            </a:r>
          </a:p>
          <a:p>
            <a:pPr algn="l" rtl="0">
              <a:lnSpc>
                <a:spcPct val="200000"/>
              </a:lnSpc>
            </a:pP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61837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3B9E90-35EC-4086-9798-C03F0DC2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8290" y="6688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W.W.Y.D Improv</a:t>
            </a:r>
            <a:endParaRPr lang="LID4096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16B4E2A-F078-42FF-91C3-C7166C3D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324"/>
            <a:ext cx="10515600" cy="457972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What is Judaism? Race? People? Religion?</a:t>
            </a:r>
          </a:p>
          <a:p>
            <a:pPr marL="0" indent="0" algn="l" rtl="0">
              <a:buNone/>
            </a:pPr>
            <a:r>
              <a:rPr lang="en-US" dirty="0"/>
              <a:t>Why do people hate Jews?</a:t>
            </a:r>
          </a:p>
          <a:p>
            <a:pPr marL="0" indent="0" algn="l" rtl="0">
              <a:buNone/>
            </a:pPr>
            <a:r>
              <a:rPr lang="en-US" dirty="0"/>
              <a:t>Why doesn’t the museum have anything about South American Jews?</a:t>
            </a:r>
          </a:p>
          <a:p>
            <a:pPr marL="0" indent="0" algn="l" rtl="0">
              <a:buNone/>
            </a:pPr>
            <a:r>
              <a:rPr lang="en-US" dirty="0"/>
              <a:t>Why are you showing so many Reform/Conservative/Orthodox/secular Jews? They are not really Jewish!</a:t>
            </a:r>
          </a:p>
          <a:p>
            <a:pPr marL="0" indent="0" algn="l" rtl="0">
              <a:buNone/>
            </a:pPr>
            <a:r>
              <a:rPr lang="en-US" dirty="0"/>
              <a:t>Why you don’t talk about the Israeli-Palestinian conflict? </a:t>
            </a:r>
          </a:p>
          <a:p>
            <a:pPr marL="0" indent="0" algn="l" rtl="0">
              <a:buNone/>
            </a:pPr>
            <a:r>
              <a:rPr lang="en-US" dirty="0"/>
              <a:t>Why don’t you have more information on the Shoah?</a:t>
            </a:r>
          </a:p>
          <a:p>
            <a:pPr marL="0" indent="0" algn="l" rtl="0">
              <a:buNone/>
            </a:pPr>
            <a:r>
              <a:rPr lang="en-US" dirty="0"/>
              <a:t>Why do Jews control Hollywood?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4791EFF-6337-48AB-81F7-425915E318D3}"/>
              </a:ext>
            </a:extLst>
          </p:cNvPr>
          <p:cNvSpPr txBox="1">
            <a:spLocks/>
          </p:cNvSpPr>
          <p:nvPr/>
        </p:nvSpPr>
        <p:spPr>
          <a:xfrm>
            <a:off x="844078" y="2425037"/>
            <a:ext cx="10515600" cy="11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Arial" panose="020B0604020202020204" pitchFamily="34" charset="0"/>
              <a:buAutoNum type="arabicPeriod"/>
            </a:pPr>
            <a:endParaRPr lang="LID4096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58A9F711-8B2D-44AD-A997-A614CCAED33A}"/>
              </a:ext>
            </a:extLst>
          </p:cNvPr>
          <p:cNvSpPr txBox="1">
            <a:spLocks/>
          </p:cNvSpPr>
          <p:nvPr/>
        </p:nvSpPr>
        <p:spPr>
          <a:xfrm>
            <a:off x="838200" y="2949597"/>
            <a:ext cx="10515600" cy="11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Arial" panose="020B0604020202020204" pitchFamily="34" charset="0"/>
              <a:buAutoNum type="arabicPeriod"/>
            </a:pPr>
            <a:endParaRPr lang="LID4096" dirty="0"/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4A25BD8E-A9A9-41AE-9425-9E784431ADB6}"/>
              </a:ext>
            </a:extLst>
          </p:cNvPr>
          <p:cNvSpPr txBox="1">
            <a:spLocks/>
          </p:cNvSpPr>
          <p:nvPr/>
        </p:nvSpPr>
        <p:spPr>
          <a:xfrm>
            <a:off x="769374" y="3434871"/>
            <a:ext cx="10515600" cy="11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LID4096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2B8AA97-81BC-41DF-9F72-16F56B7A7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62" y="254564"/>
            <a:ext cx="3136490" cy="2086893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4FA77B4F-9568-439B-8A7A-A1DD08727360}"/>
              </a:ext>
            </a:extLst>
          </p:cNvPr>
          <p:cNvSpPr txBox="1">
            <a:spLocks/>
          </p:cNvSpPr>
          <p:nvPr/>
        </p:nvSpPr>
        <p:spPr>
          <a:xfrm>
            <a:off x="769374" y="3614756"/>
            <a:ext cx="10515600" cy="11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LID4096" dirty="0"/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7712C648-5E2D-49BA-A764-B65F3D3DCDD5}"/>
              </a:ext>
            </a:extLst>
          </p:cNvPr>
          <p:cNvSpPr txBox="1">
            <a:spLocks/>
          </p:cNvSpPr>
          <p:nvPr/>
        </p:nvSpPr>
        <p:spPr>
          <a:xfrm>
            <a:off x="838200" y="4224233"/>
            <a:ext cx="10515600" cy="112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LID4096" dirty="0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56DDE0B6-AD70-436F-BF0D-09B005476583}"/>
              </a:ext>
            </a:extLst>
          </p:cNvPr>
          <p:cNvSpPr txBox="1">
            <a:spLocks/>
          </p:cNvSpPr>
          <p:nvPr/>
        </p:nvSpPr>
        <p:spPr>
          <a:xfrm>
            <a:off x="769374" y="5217521"/>
            <a:ext cx="10515600" cy="56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990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77B5509-B0A2-48A0-BE2A-10C6E525D7DF}"/>
              </a:ext>
            </a:extLst>
          </p:cNvPr>
          <p:cNvSpPr txBox="1">
            <a:spLocks/>
          </p:cNvSpPr>
          <p:nvPr/>
        </p:nvSpPr>
        <p:spPr>
          <a:xfrm>
            <a:off x="725865" y="1336701"/>
            <a:ext cx="10627936" cy="878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dirty="0">
                <a:solidFill>
                  <a:srgbClr val="00B050"/>
                </a:solidFill>
              </a:rPr>
              <a:t>I’m Rachel, age 19 from birthright, and don’t want to hear about Jewish identities, came to Israel to have fun – What will interest me in the museum</a:t>
            </a:r>
            <a:r>
              <a:rPr lang="he-IL"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LID4096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3A02E44-8790-4B91-80E6-E66A2C1D901F}"/>
              </a:ext>
            </a:extLst>
          </p:cNvPr>
          <p:cNvSpPr txBox="1">
            <a:spLocks/>
          </p:cNvSpPr>
          <p:nvPr/>
        </p:nvSpPr>
        <p:spPr>
          <a:xfrm>
            <a:off x="725864" y="2318994"/>
            <a:ext cx="10737914" cy="1442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I’m Fernando, I’m from brazil, age 25 , just finish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MBA , and needed a breakaway from my life. I came with MASA to Israel for 5-10 months to experience new opportunities and think about my future - What will interest me in the museum</a:t>
            </a:r>
            <a:r>
              <a:rPr lang="he-IL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LID4096" dirty="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B2D93FDD-A019-4102-B678-56EDE4345895}"/>
              </a:ext>
            </a:extLst>
          </p:cNvPr>
          <p:cNvSpPr txBox="1">
            <a:spLocks/>
          </p:cNvSpPr>
          <p:nvPr/>
        </p:nvSpPr>
        <p:spPr>
          <a:xfrm>
            <a:off x="725864" y="3864990"/>
            <a:ext cx="10850250" cy="923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dirty="0"/>
              <a:t>A visitor ask: what is the old </a:t>
            </a:r>
            <a:r>
              <a:rPr lang="en-US" dirty="0" err="1"/>
              <a:t>testemont</a:t>
            </a:r>
            <a:r>
              <a:rPr lang="en-US" dirty="0"/>
              <a:t>? What is the difference from the bible?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999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13501"/>
            <a:ext cx="1226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Thank you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nomalia ML v2 AAA" panose="00000500000000000000" pitchFamily="50" charset="-79"/>
              <a:ea typeface="+mn-ea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F226F7B-2642-4B1D-A18D-C69885C5F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LID4096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0808F-D99A-4D4E-B6AD-04127FDAF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2EEAF-9B21-41A3-981D-0E84BC48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738958"/>
            <a:ext cx="10451804" cy="57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E214D-97F7-416B-B0DB-004FE846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0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Who is coming to the museum?</a:t>
            </a:r>
            <a:endParaRPr lang="LID4096" sz="5400" b="1" dirty="0">
              <a:latin typeface="+mn-lt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93F09C-1119-4661-87BF-046B74F1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29"/>
            <a:ext cx="4714461" cy="5101151"/>
          </a:xfrm>
        </p:spPr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Adult Jewish groups 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Young Jewish groups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Non-Jewish groups</a:t>
            </a:r>
          </a:p>
          <a:p>
            <a:pPr algn="l" rtl="0">
              <a:lnSpc>
                <a:spcPct val="200000"/>
              </a:lnSpc>
            </a:pPr>
            <a:r>
              <a:rPr lang="en-US" b="1" dirty="0">
                <a:solidFill>
                  <a:schemeClr val="tx1"/>
                </a:solidFill>
              </a:rPr>
              <a:t>Christian groups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E939E3D-7916-4F35-8DAC-F8264842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12" y="2165129"/>
            <a:ext cx="5509181" cy="25277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ABB79D-AC2A-4B76-8BB6-910C629E3317}"/>
              </a:ext>
            </a:extLst>
          </p:cNvPr>
          <p:cNvSpPr/>
          <p:nvPr/>
        </p:nvSpPr>
        <p:spPr>
          <a:xfrm>
            <a:off x="5371025" y="3244334"/>
            <a:ext cx="1449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I" dirty="0">
                <a:solidFill>
                  <a:srgbClr val="000000"/>
                </a:solidFill>
                <a:latin typeface="Arial" panose="020B0604020202020204" pitchFamily="34" charset="0"/>
              </a:rPr>
              <a:t>9176891130</a:t>
            </a:r>
            <a:endParaRPr lang="en-VI" dirty="0"/>
          </a:p>
        </p:txBody>
      </p:sp>
    </p:spTree>
    <p:extLst>
      <p:ext uri="{BB962C8B-B14F-4D97-AF65-F5344CB8AC3E}">
        <p14:creationId xmlns:p14="http://schemas.microsoft.com/office/powerpoint/2010/main" val="317738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3F226F7B-2642-4B1D-A18D-C69885C5F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LID4096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0808F-D99A-4D4E-B6AD-04127FDAF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7E3F2-937F-480A-946B-641EBFFD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28" y="723014"/>
            <a:ext cx="7346820" cy="59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E214D-97F7-416B-B0DB-004FE846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0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Important to Remember:</a:t>
            </a:r>
            <a:endParaRPr lang="LID4096" sz="5400" b="1" dirty="0">
              <a:latin typeface="+mn-lt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93F09C-1119-4661-87BF-046B74F1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29"/>
            <a:ext cx="10515600" cy="5101151"/>
          </a:xfrm>
        </p:spPr>
        <p:txBody>
          <a:bodyPr>
            <a:normAutofit fontScale="92500"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Any group coming to ANU has a limited amount of time in Israel, and their schedules are often incredibly full. 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We are honored to welcome them to the museum and get their time. We should take this responsibility and give them a great experience, to confirm that it’s worthwhile to come to ANU! Encourage taking pictures!</a:t>
            </a:r>
          </a:p>
        </p:txBody>
      </p:sp>
    </p:spTree>
    <p:extLst>
      <p:ext uri="{BB962C8B-B14F-4D97-AF65-F5344CB8AC3E}">
        <p14:creationId xmlns:p14="http://schemas.microsoft.com/office/powerpoint/2010/main" val="422185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395-241C-4378-A2B4-A54C2D1D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English-speaking Jews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(USA, Canada, UK, South Africa, Australia)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372EB1-D525-41B7-91FB-BF006F5C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8" y="1977647"/>
            <a:ext cx="10515600" cy="428685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Usually come to the museum because they are emotionally connected and committed to the notion of Jewish identity/peoplehood.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Have strong connections to cultural Jewish identities: food, music, film, etc.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Limited knowledge of non-Ashkenazi Jewish culture and history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Many are coming from liberal, pluralistic communities and therefore with certain cultural assumptions.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1943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395-241C-4378-A2B4-A54C2D1D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English-speaking Jews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372EB1-D525-41B7-91FB-BF006F5C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066"/>
            <a:ext cx="10515600" cy="428685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00B050"/>
                </a:solidFill>
              </a:rPr>
              <a:t>Birthright Israel (</a:t>
            </a:r>
            <a:r>
              <a:rPr lang="en-US" b="1" dirty="0" err="1">
                <a:solidFill>
                  <a:srgbClr val="00B050"/>
                </a:solidFill>
              </a:rPr>
              <a:t>Taglit</a:t>
            </a:r>
            <a:r>
              <a:rPr lang="en-US" b="1" dirty="0">
                <a:solidFill>
                  <a:srgbClr val="00B050"/>
                </a:solidFill>
              </a:rPr>
              <a:t>), Masa, </a:t>
            </a:r>
            <a:r>
              <a:rPr lang="en-US" b="1" dirty="0" err="1">
                <a:solidFill>
                  <a:srgbClr val="00B050"/>
                </a:solidFill>
              </a:rPr>
              <a:t>RootOne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/>
              <a:t>Coming to the museum as part of an organized Israel trip. Will likely also be visiting Jerusalem, Kinneret, Negev</a:t>
            </a:r>
            <a:endParaRPr lang="he-IL" dirty="0"/>
          </a:p>
          <a:p>
            <a:pPr algn="l" rtl="0">
              <a:lnSpc>
                <a:spcPct val="150000"/>
              </a:lnSpc>
            </a:pPr>
            <a:r>
              <a:rPr lang="en-US" dirty="0"/>
              <a:t>Generally not as strongly connected to their own Jewish identity as the previous generation; can display apathy.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Little knowledge of their pre-American roots.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Many grew up with a liberal, pluralistic Judaism.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This group is at the forefront of exposure Israel-based antisemitism </a:t>
            </a:r>
          </a:p>
          <a:p>
            <a:pPr lvl="1" algn="l" rtl="0">
              <a:lnSpc>
                <a:spcPct val="150000"/>
              </a:lnSpc>
            </a:pPr>
            <a:r>
              <a:rPr lang="en-US" dirty="0"/>
              <a:t>(social media, college campuses)</a:t>
            </a:r>
          </a:p>
        </p:txBody>
      </p:sp>
    </p:spTree>
    <p:extLst>
      <p:ext uri="{BB962C8B-B14F-4D97-AF65-F5344CB8AC3E}">
        <p14:creationId xmlns:p14="http://schemas.microsoft.com/office/powerpoint/2010/main" val="71949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395-241C-4378-A2B4-A54C2D1D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Jews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372EB1-D525-41B7-91FB-BF006F5C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915"/>
            <a:ext cx="10515600" cy="428685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u="sng" dirty="0"/>
              <a:t>Western Europe: </a:t>
            </a:r>
            <a:r>
              <a:rPr lang="en-US" dirty="0"/>
              <a:t>Generally more traditional than most American Jewish groups. May be coming with more knowledge about Jewish practice and history. </a:t>
            </a:r>
          </a:p>
          <a:p>
            <a:pPr algn="l" rtl="0">
              <a:lnSpc>
                <a:spcPct val="150000"/>
              </a:lnSpc>
            </a:pPr>
            <a:r>
              <a:rPr lang="en-US" u="sng" dirty="0"/>
              <a:t>Eastern Europe: </a:t>
            </a:r>
            <a:r>
              <a:rPr lang="en-US" dirty="0"/>
              <a:t>Less knowledgeable about Jewish traditions and spirituality, but have a strong Jewish identity.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Recommend not to focus in the tour on the American Jewish story, prepare anecdotes on different Jewish cultures.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25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B6D395-241C-4378-A2B4-A54C2D1D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Groups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372EB1-D525-41B7-91FB-BF006F5C1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325"/>
            <a:ext cx="10916478" cy="4820718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Coming as part of church/community trips to see Christian holy sites (Bethlehem, Nazareth, </a:t>
            </a:r>
            <a:r>
              <a:rPr lang="en-US" dirty="0" err="1"/>
              <a:t>Gallilee</a:t>
            </a:r>
            <a:r>
              <a:rPr lang="en-US" dirty="0"/>
              <a:t>, etc.). Example: Passages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Range in ages, political beliefs and streams of Christianity</a:t>
            </a:r>
          </a:p>
          <a:p>
            <a:pPr lvl="1" algn="l" rtl="0">
              <a:lnSpc>
                <a:spcPct val="150000"/>
              </a:lnSpc>
            </a:pPr>
            <a:r>
              <a:rPr lang="en-US" dirty="0"/>
              <a:t>Not all middle-aged, Republican (politically conservative), Evangelicals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May have exposure to Jewish culture through American culture</a:t>
            </a:r>
          </a:p>
          <a:p>
            <a:pPr lvl="1" algn="l" rtl="0">
              <a:lnSpc>
                <a:spcPct val="150000"/>
              </a:lnSpc>
            </a:pPr>
            <a:r>
              <a:rPr lang="en-US" dirty="0"/>
              <a:t>Ask: What do you know about Jewish Peoplehood? Make them feel like they have a place to be open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Unaware of the Jewish foundations of Christianity, nor complicated history of Christians and Jews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Future allies against antisemitism</a:t>
            </a:r>
          </a:p>
        </p:txBody>
      </p:sp>
    </p:spTree>
    <p:extLst>
      <p:ext uri="{BB962C8B-B14F-4D97-AF65-F5344CB8AC3E}">
        <p14:creationId xmlns:p14="http://schemas.microsoft.com/office/powerpoint/2010/main" val="293169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5401</TotalTime>
  <Words>950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Anomalia ML v2 AAA</vt:lpstr>
      <vt:lpstr>Arial</vt:lpstr>
      <vt:lpstr>Calibri</vt:lpstr>
      <vt:lpstr>Calibri Light</vt:lpstr>
      <vt:lpstr>Times New Roman</vt:lpstr>
      <vt:lpstr>Wingdings</vt:lpstr>
      <vt:lpstr>Office Theme</vt:lpstr>
      <vt:lpstr>ערכת נושא Office</vt:lpstr>
      <vt:lpstr>International  Groups </vt:lpstr>
      <vt:lpstr>PowerPoint Presentation</vt:lpstr>
      <vt:lpstr>Who is coming to the museum?</vt:lpstr>
      <vt:lpstr>PowerPoint Presentation</vt:lpstr>
      <vt:lpstr>Important to Remember:</vt:lpstr>
      <vt:lpstr>Adult English-speaking Jews (USA, Canada, UK, South Africa, Australia)</vt:lpstr>
      <vt:lpstr>Young English-speaking Jews</vt:lpstr>
      <vt:lpstr>European Jews</vt:lpstr>
      <vt:lpstr>Christian Groups</vt:lpstr>
      <vt:lpstr>Non-Jewish Groups- American/European</vt:lpstr>
      <vt:lpstr>PowerPoint Presentation</vt:lpstr>
      <vt:lpstr>PowerPoint Presentation</vt:lpstr>
      <vt:lpstr>Highlights Tour, with adjustments,  for Adult American Jews</vt:lpstr>
      <vt:lpstr>Educational tours for young American Jews</vt:lpstr>
      <vt:lpstr>Tour for Christian groups </vt:lpstr>
      <vt:lpstr>Tour for non-Jewish groups</vt:lpstr>
      <vt:lpstr>W.W.Y.D Improv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Lindsay Shapira</cp:lastModifiedBy>
  <cp:revision>134</cp:revision>
  <dcterms:created xsi:type="dcterms:W3CDTF">2021-01-10T22:09:36Z</dcterms:created>
  <dcterms:modified xsi:type="dcterms:W3CDTF">2022-06-02T06:35:38Z</dcterms:modified>
</cp:coreProperties>
</file>