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62" r:id="rId2"/>
    <p:sldId id="256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40" autoAdjust="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B008D8-1F5E-45F2-9055-088ADBB130A7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AB1F78-9468-4674-8991-2F284DCD716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278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67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366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588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864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223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054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93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832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904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918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65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50EB-95AC-48F8-91C1-D8D687EAE14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93CF1-FEDB-4378-9EB2-55E3C8C1D4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43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83568" y="3140968"/>
            <a:ext cx="76328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6600" b="1" dirty="0" err="1" smtClean="0">
                <a:solidFill>
                  <a:schemeClr val="tx2"/>
                </a:solidFill>
              </a:rPr>
              <a:t>Kesher</a:t>
            </a:r>
            <a:r>
              <a:rPr lang="en-US" sz="6600" b="1" dirty="0" smtClean="0">
                <a:solidFill>
                  <a:schemeClr val="tx2"/>
                </a:solidFill>
              </a:rPr>
              <a:t> </a:t>
            </a:r>
            <a:r>
              <a:rPr lang="en-US" sz="6600" b="1" dirty="0" err="1" smtClean="0">
                <a:solidFill>
                  <a:schemeClr val="tx2"/>
                </a:solidFill>
              </a:rPr>
              <a:t>Amiti</a:t>
            </a:r>
            <a:endParaRPr lang="en-US" sz="6600" b="1" dirty="0" smtClean="0">
              <a:solidFill>
                <a:schemeClr val="tx2"/>
              </a:solidFill>
            </a:endParaRPr>
          </a:p>
          <a:p>
            <a:pPr algn="ctr" rtl="0"/>
            <a:r>
              <a:rPr lang="he-IL" sz="6600" b="1" dirty="0" smtClean="0">
                <a:solidFill>
                  <a:schemeClr val="tx2"/>
                </a:solidFill>
              </a:rPr>
              <a:t>קשר א/עמיתי</a:t>
            </a:r>
            <a:endParaRPr lang="he-IL" sz="6600" dirty="0">
              <a:solidFill>
                <a:schemeClr val="tx2"/>
              </a:solidFill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310"/>
          <a:stretch/>
        </p:blipFill>
        <p:spPr>
          <a:xfrm>
            <a:off x="5796136" y="116632"/>
            <a:ext cx="3169614" cy="2418801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6"/>
          <a:stretch/>
        </p:blipFill>
        <p:spPr>
          <a:xfrm>
            <a:off x="179512" y="216679"/>
            <a:ext cx="2887770" cy="150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רשים זרימה: מחבר 4"/>
          <p:cNvSpPr/>
          <p:nvPr/>
        </p:nvSpPr>
        <p:spPr>
          <a:xfrm>
            <a:off x="7376120" y="506148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תרשים זרימה: מחבר 6"/>
          <p:cNvSpPr/>
          <p:nvPr/>
        </p:nvSpPr>
        <p:spPr>
          <a:xfrm>
            <a:off x="7452320" y="56341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תרשים זרימה: מחבר 14"/>
          <p:cNvSpPr/>
          <p:nvPr/>
        </p:nvSpPr>
        <p:spPr>
          <a:xfrm>
            <a:off x="5575920" y="472026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רשים זרימה: מחבר 15"/>
          <p:cNvSpPr/>
          <p:nvPr/>
        </p:nvSpPr>
        <p:spPr>
          <a:xfrm>
            <a:off x="5652120" y="5292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תרשים זרימה: מחבר 16"/>
          <p:cNvSpPr/>
          <p:nvPr/>
        </p:nvSpPr>
        <p:spPr>
          <a:xfrm>
            <a:off x="7088088" y="2219602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רשים זרימה: מחבר 17"/>
          <p:cNvSpPr/>
          <p:nvPr/>
        </p:nvSpPr>
        <p:spPr>
          <a:xfrm>
            <a:off x="7164288" y="227687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תרשים זרימה: מחבר 18"/>
          <p:cNvSpPr/>
          <p:nvPr/>
        </p:nvSpPr>
        <p:spPr>
          <a:xfrm>
            <a:off x="5423330" y="2198281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תרשים זרימה: מחבר 19"/>
          <p:cNvSpPr/>
          <p:nvPr/>
        </p:nvSpPr>
        <p:spPr>
          <a:xfrm>
            <a:off x="5499530" y="225555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תרשים זרימה: מחבר 22"/>
          <p:cNvSpPr/>
          <p:nvPr/>
        </p:nvSpPr>
        <p:spPr>
          <a:xfrm>
            <a:off x="679376" y="495399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רשים זרימה: מחבר 23"/>
          <p:cNvSpPr/>
          <p:nvPr/>
        </p:nvSpPr>
        <p:spPr>
          <a:xfrm>
            <a:off x="755576" y="552669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מחבר 24"/>
          <p:cNvSpPr/>
          <p:nvPr/>
        </p:nvSpPr>
        <p:spPr>
          <a:xfrm>
            <a:off x="2335560" y="857805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רשים זרימה: מחבר 25"/>
          <p:cNvSpPr/>
          <p:nvPr/>
        </p:nvSpPr>
        <p:spPr>
          <a:xfrm>
            <a:off x="2411760" y="9150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תרשים זרימה: מחבר 26"/>
          <p:cNvSpPr/>
          <p:nvPr/>
        </p:nvSpPr>
        <p:spPr>
          <a:xfrm>
            <a:off x="686443" y="206289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תרשים זרימה: מחבר 27"/>
          <p:cNvSpPr/>
          <p:nvPr/>
        </p:nvSpPr>
        <p:spPr>
          <a:xfrm>
            <a:off x="762643" y="212016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תרשים זרימה: מחבר 28"/>
          <p:cNvSpPr/>
          <p:nvPr/>
        </p:nvSpPr>
        <p:spPr>
          <a:xfrm>
            <a:off x="2313598" y="243562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תרשים זרימה: מחבר 29"/>
          <p:cNvSpPr/>
          <p:nvPr/>
        </p:nvSpPr>
        <p:spPr>
          <a:xfrm>
            <a:off x="2389798" y="24928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תרשים זרימה: מחבר 38"/>
          <p:cNvSpPr/>
          <p:nvPr/>
        </p:nvSpPr>
        <p:spPr>
          <a:xfrm>
            <a:off x="7164288" y="5243938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תרשים זרימה: מחבר 39"/>
          <p:cNvSpPr/>
          <p:nvPr/>
        </p:nvSpPr>
        <p:spPr>
          <a:xfrm>
            <a:off x="7240488" y="530120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תרשים זרימה: מחבר 40"/>
          <p:cNvSpPr/>
          <p:nvPr/>
        </p:nvSpPr>
        <p:spPr>
          <a:xfrm>
            <a:off x="5347130" y="5099922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תרשים זרימה: מחבר 41"/>
          <p:cNvSpPr/>
          <p:nvPr/>
        </p:nvSpPr>
        <p:spPr>
          <a:xfrm>
            <a:off x="5423330" y="515719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תרשים זרימה: מחבר 42"/>
          <p:cNvSpPr/>
          <p:nvPr/>
        </p:nvSpPr>
        <p:spPr>
          <a:xfrm>
            <a:off x="7695964" y="383587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תרשים זרימה: מחבר 43"/>
          <p:cNvSpPr/>
          <p:nvPr/>
        </p:nvSpPr>
        <p:spPr>
          <a:xfrm>
            <a:off x="7772164" y="389314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תרשים זרימה: מחבר 44"/>
          <p:cNvSpPr/>
          <p:nvPr/>
        </p:nvSpPr>
        <p:spPr>
          <a:xfrm>
            <a:off x="6107406" y="377860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מחבר 45"/>
          <p:cNvSpPr/>
          <p:nvPr/>
        </p:nvSpPr>
        <p:spPr>
          <a:xfrm>
            <a:off x="6183606" y="383587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תרשים זרימה: מחבר 46"/>
          <p:cNvSpPr/>
          <p:nvPr/>
        </p:nvSpPr>
        <p:spPr>
          <a:xfrm>
            <a:off x="319336" y="5197668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תרשים זרימה: מחבר 47"/>
          <p:cNvSpPr/>
          <p:nvPr/>
        </p:nvSpPr>
        <p:spPr>
          <a:xfrm>
            <a:off x="395536" y="525493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תרשים זרימה: מחבר 48"/>
          <p:cNvSpPr/>
          <p:nvPr/>
        </p:nvSpPr>
        <p:spPr>
          <a:xfrm>
            <a:off x="1294319" y="3925480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תרשים זרימה: מחבר 49"/>
          <p:cNvSpPr/>
          <p:nvPr/>
        </p:nvSpPr>
        <p:spPr>
          <a:xfrm>
            <a:off x="1370519" y="398274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תרשים זרימה: מחבר 50"/>
          <p:cNvSpPr/>
          <p:nvPr/>
        </p:nvSpPr>
        <p:spPr>
          <a:xfrm>
            <a:off x="2003605" y="5358853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תרשים זרימה: מחבר 51"/>
          <p:cNvSpPr/>
          <p:nvPr/>
        </p:nvSpPr>
        <p:spPr>
          <a:xfrm>
            <a:off x="2079805" y="541612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תרשים זרימה: מחבר 52"/>
          <p:cNvSpPr/>
          <p:nvPr/>
        </p:nvSpPr>
        <p:spPr>
          <a:xfrm>
            <a:off x="3019636" y="4054907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תרשים זרימה: מחבר 53"/>
          <p:cNvSpPr/>
          <p:nvPr/>
        </p:nvSpPr>
        <p:spPr>
          <a:xfrm>
            <a:off x="3095836" y="41121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601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רשים זרימה: מחבר 4"/>
          <p:cNvSpPr/>
          <p:nvPr/>
        </p:nvSpPr>
        <p:spPr>
          <a:xfrm>
            <a:off x="7376120" y="506148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תרשים זרימה: מחבר 6"/>
          <p:cNvSpPr/>
          <p:nvPr/>
        </p:nvSpPr>
        <p:spPr>
          <a:xfrm>
            <a:off x="7452320" y="56341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תרשים זרימה: מחבר 14"/>
          <p:cNvSpPr/>
          <p:nvPr/>
        </p:nvSpPr>
        <p:spPr>
          <a:xfrm>
            <a:off x="5575920" y="472026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רשים זרימה: מחבר 15"/>
          <p:cNvSpPr/>
          <p:nvPr/>
        </p:nvSpPr>
        <p:spPr>
          <a:xfrm>
            <a:off x="5652120" y="5292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תרשים זרימה: מחבר 16"/>
          <p:cNvSpPr/>
          <p:nvPr/>
        </p:nvSpPr>
        <p:spPr>
          <a:xfrm>
            <a:off x="7088088" y="2219602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רשים זרימה: מחבר 17"/>
          <p:cNvSpPr/>
          <p:nvPr/>
        </p:nvSpPr>
        <p:spPr>
          <a:xfrm>
            <a:off x="7164288" y="227687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תרשים זרימה: מחבר 18"/>
          <p:cNvSpPr/>
          <p:nvPr/>
        </p:nvSpPr>
        <p:spPr>
          <a:xfrm>
            <a:off x="5423330" y="2198281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תרשים זרימה: מחבר 19"/>
          <p:cNvSpPr/>
          <p:nvPr/>
        </p:nvSpPr>
        <p:spPr>
          <a:xfrm>
            <a:off x="5499530" y="2268489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תרשים זרימה: מחבר 22"/>
          <p:cNvSpPr/>
          <p:nvPr/>
        </p:nvSpPr>
        <p:spPr>
          <a:xfrm>
            <a:off x="679376" y="495399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רשים זרימה: מחבר 23"/>
          <p:cNvSpPr/>
          <p:nvPr/>
        </p:nvSpPr>
        <p:spPr>
          <a:xfrm>
            <a:off x="755576" y="552669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מחבר 24"/>
          <p:cNvSpPr/>
          <p:nvPr/>
        </p:nvSpPr>
        <p:spPr>
          <a:xfrm>
            <a:off x="2335560" y="857805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רשים זרימה: מחבר 25"/>
          <p:cNvSpPr/>
          <p:nvPr/>
        </p:nvSpPr>
        <p:spPr>
          <a:xfrm>
            <a:off x="2411760" y="9150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תרשים זרימה: מחבר 26"/>
          <p:cNvSpPr/>
          <p:nvPr/>
        </p:nvSpPr>
        <p:spPr>
          <a:xfrm>
            <a:off x="686443" y="206289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תרשים זרימה: מחבר 27"/>
          <p:cNvSpPr/>
          <p:nvPr/>
        </p:nvSpPr>
        <p:spPr>
          <a:xfrm>
            <a:off x="762643" y="212016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תרשים זרימה: מחבר 28"/>
          <p:cNvSpPr/>
          <p:nvPr/>
        </p:nvSpPr>
        <p:spPr>
          <a:xfrm>
            <a:off x="2313598" y="243562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תרשים זרימה: מחבר 29"/>
          <p:cNvSpPr/>
          <p:nvPr/>
        </p:nvSpPr>
        <p:spPr>
          <a:xfrm>
            <a:off x="2389798" y="24928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תרשים זרימה: מחבר 38"/>
          <p:cNvSpPr/>
          <p:nvPr/>
        </p:nvSpPr>
        <p:spPr>
          <a:xfrm>
            <a:off x="7164288" y="5243938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תרשים זרימה: מחבר 39"/>
          <p:cNvSpPr/>
          <p:nvPr/>
        </p:nvSpPr>
        <p:spPr>
          <a:xfrm>
            <a:off x="7240488" y="530120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תרשים זרימה: מחבר 40"/>
          <p:cNvSpPr/>
          <p:nvPr/>
        </p:nvSpPr>
        <p:spPr>
          <a:xfrm>
            <a:off x="5347130" y="5099922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תרשים זרימה: מחבר 41"/>
          <p:cNvSpPr/>
          <p:nvPr/>
        </p:nvSpPr>
        <p:spPr>
          <a:xfrm>
            <a:off x="5423330" y="515719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תרשים זרימה: מחבר 42"/>
          <p:cNvSpPr/>
          <p:nvPr/>
        </p:nvSpPr>
        <p:spPr>
          <a:xfrm>
            <a:off x="7695964" y="383587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תרשים זרימה: מחבר 43"/>
          <p:cNvSpPr/>
          <p:nvPr/>
        </p:nvSpPr>
        <p:spPr>
          <a:xfrm>
            <a:off x="7772164" y="389314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תרשים זרימה: מחבר 44"/>
          <p:cNvSpPr/>
          <p:nvPr/>
        </p:nvSpPr>
        <p:spPr>
          <a:xfrm>
            <a:off x="6107406" y="377860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מחבר 45"/>
          <p:cNvSpPr/>
          <p:nvPr/>
        </p:nvSpPr>
        <p:spPr>
          <a:xfrm>
            <a:off x="6183606" y="383587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תרשים זרימה: מחבר 46"/>
          <p:cNvSpPr/>
          <p:nvPr/>
        </p:nvSpPr>
        <p:spPr>
          <a:xfrm>
            <a:off x="319336" y="5197668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תרשים זרימה: מחבר 47"/>
          <p:cNvSpPr/>
          <p:nvPr/>
        </p:nvSpPr>
        <p:spPr>
          <a:xfrm>
            <a:off x="395536" y="525493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תרשים זרימה: מחבר 48"/>
          <p:cNvSpPr/>
          <p:nvPr/>
        </p:nvSpPr>
        <p:spPr>
          <a:xfrm>
            <a:off x="1294319" y="3925480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תרשים זרימה: מחבר 49"/>
          <p:cNvSpPr/>
          <p:nvPr/>
        </p:nvSpPr>
        <p:spPr>
          <a:xfrm>
            <a:off x="1370519" y="398274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תרשים זרימה: מחבר 50"/>
          <p:cNvSpPr/>
          <p:nvPr/>
        </p:nvSpPr>
        <p:spPr>
          <a:xfrm>
            <a:off x="2003605" y="5358853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תרשים זרימה: מחבר 51"/>
          <p:cNvSpPr/>
          <p:nvPr/>
        </p:nvSpPr>
        <p:spPr>
          <a:xfrm>
            <a:off x="2079805" y="541612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תרשים זרימה: מחבר 52"/>
          <p:cNvSpPr/>
          <p:nvPr/>
        </p:nvSpPr>
        <p:spPr>
          <a:xfrm>
            <a:off x="3019636" y="4054907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תרשים זרימה: מחבר 53"/>
          <p:cNvSpPr/>
          <p:nvPr/>
        </p:nvSpPr>
        <p:spPr>
          <a:xfrm>
            <a:off x="3095836" y="41121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7654090" y="692696"/>
            <a:ext cx="87835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Ron – Israeli name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9926" y="836484"/>
            <a:ext cx="1239879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Shoshana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– honoring grandmother</a:t>
            </a:r>
            <a:endParaRPr lang="he-IL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30085" y="4110171"/>
            <a:ext cx="122223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Jessica Leah – Hebrew name</a:t>
            </a:r>
            <a:endParaRPr lang="he-IL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08725" y="4221088"/>
            <a:ext cx="104705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David –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biblical name</a:t>
            </a:r>
            <a:endParaRPr lang="he-I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88666" y="2707759"/>
            <a:ext cx="14157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Birthright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5901" y="2564904"/>
            <a:ext cx="138834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Historical place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44544" y="4222829"/>
            <a:ext cx="12919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Hebrew celebration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6296" y="5469031"/>
            <a:ext cx="119899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Visiting Beit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Hatfutsot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79805" y="5888560"/>
            <a:ext cx="12328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Homeland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9886" y="5473972"/>
            <a:ext cx="10470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My son’s Bar Mitzvah</a:t>
            </a:r>
            <a:endParaRPr lang="he-IL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55776" y="1124744"/>
            <a:ext cx="115948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Shabbat service in Poland</a:t>
            </a:r>
            <a:endParaRPr lang="he-IL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437915" y="2929135"/>
            <a:ext cx="12699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Complicated love…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724128" y="1012666"/>
            <a:ext cx="11003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Respect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36096" y="5529426"/>
            <a:ext cx="11989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Telling the truth</a:t>
            </a:r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47864" y="4365104"/>
            <a:ext cx="105916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err="1" smtClean="0">
                <a:solidFill>
                  <a:schemeClr val="accent4">
                    <a:lumMod val="75000"/>
                  </a:schemeClr>
                </a:solidFill>
              </a:rPr>
              <a:t>Tikun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Olam</a:t>
            </a:r>
            <a:endParaRPr lang="he-I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568" y="2433082"/>
            <a:ext cx="126998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Never give up!</a:t>
            </a:r>
          </a:p>
        </p:txBody>
      </p:sp>
    </p:spTree>
    <p:extLst>
      <p:ext uri="{BB962C8B-B14F-4D97-AF65-F5344CB8AC3E}">
        <p14:creationId xmlns:p14="http://schemas.microsoft.com/office/powerpoint/2010/main" val="64822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6" grpId="0"/>
      <p:bldP spid="37" grpId="0"/>
      <p:bldP spid="3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רשים זרימה: מחבר 4"/>
          <p:cNvSpPr/>
          <p:nvPr/>
        </p:nvSpPr>
        <p:spPr>
          <a:xfrm>
            <a:off x="7376120" y="506148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תרשים זרימה: מחבר 6"/>
          <p:cNvSpPr/>
          <p:nvPr/>
        </p:nvSpPr>
        <p:spPr>
          <a:xfrm>
            <a:off x="7452320" y="56341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תרשים זרימה: מחבר 14"/>
          <p:cNvSpPr/>
          <p:nvPr/>
        </p:nvSpPr>
        <p:spPr>
          <a:xfrm>
            <a:off x="5575920" y="472026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רשים זרימה: מחבר 15"/>
          <p:cNvSpPr/>
          <p:nvPr/>
        </p:nvSpPr>
        <p:spPr>
          <a:xfrm>
            <a:off x="5652120" y="5292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תרשים זרימה: מחבר 16"/>
          <p:cNvSpPr/>
          <p:nvPr/>
        </p:nvSpPr>
        <p:spPr>
          <a:xfrm>
            <a:off x="7088088" y="2219602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תרשים זרימה: מחבר 17"/>
          <p:cNvSpPr/>
          <p:nvPr/>
        </p:nvSpPr>
        <p:spPr>
          <a:xfrm>
            <a:off x="7164288" y="227687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תרשים זרימה: מחבר 18"/>
          <p:cNvSpPr/>
          <p:nvPr/>
        </p:nvSpPr>
        <p:spPr>
          <a:xfrm>
            <a:off x="5423330" y="2198281"/>
            <a:ext cx="1368152" cy="141906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תרשים זרימה: מחבר 19"/>
          <p:cNvSpPr/>
          <p:nvPr/>
        </p:nvSpPr>
        <p:spPr>
          <a:xfrm>
            <a:off x="5499530" y="2268489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תרשים זרימה: מחבר 22"/>
          <p:cNvSpPr/>
          <p:nvPr/>
        </p:nvSpPr>
        <p:spPr>
          <a:xfrm>
            <a:off x="679376" y="495399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רשים זרימה: מחבר 23"/>
          <p:cNvSpPr/>
          <p:nvPr/>
        </p:nvSpPr>
        <p:spPr>
          <a:xfrm>
            <a:off x="755576" y="552669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מחבר 24"/>
          <p:cNvSpPr/>
          <p:nvPr/>
        </p:nvSpPr>
        <p:spPr>
          <a:xfrm>
            <a:off x="2335560" y="857805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רשים זרימה: מחבר 25"/>
          <p:cNvSpPr/>
          <p:nvPr/>
        </p:nvSpPr>
        <p:spPr>
          <a:xfrm>
            <a:off x="2411760" y="9150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תרשים זרימה: מחבר 26"/>
          <p:cNvSpPr/>
          <p:nvPr/>
        </p:nvSpPr>
        <p:spPr>
          <a:xfrm>
            <a:off x="686443" y="206289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תרשים זרימה: מחבר 27"/>
          <p:cNvSpPr/>
          <p:nvPr/>
        </p:nvSpPr>
        <p:spPr>
          <a:xfrm>
            <a:off x="762643" y="212016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תרשים זרימה: מחבר 28"/>
          <p:cNvSpPr/>
          <p:nvPr/>
        </p:nvSpPr>
        <p:spPr>
          <a:xfrm>
            <a:off x="2313598" y="2435626"/>
            <a:ext cx="1368152" cy="1419065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תרשים זרימה: מחבר 29"/>
          <p:cNvSpPr/>
          <p:nvPr/>
        </p:nvSpPr>
        <p:spPr>
          <a:xfrm>
            <a:off x="2389798" y="249289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תרשים זרימה: מחבר 38"/>
          <p:cNvSpPr/>
          <p:nvPr/>
        </p:nvSpPr>
        <p:spPr>
          <a:xfrm>
            <a:off x="7164288" y="5243938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תרשים זרימה: מחבר 39"/>
          <p:cNvSpPr/>
          <p:nvPr/>
        </p:nvSpPr>
        <p:spPr>
          <a:xfrm>
            <a:off x="7240488" y="530120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תרשים זרימה: מחבר 40"/>
          <p:cNvSpPr/>
          <p:nvPr/>
        </p:nvSpPr>
        <p:spPr>
          <a:xfrm>
            <a:off x="5347130" y="5099922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תרשים זרימה: מחבר 41"/>
          <p:cNvSpPr/>
          <p:nvPr/>
        </p:nvSpPr>
        <p:spPr>
          <a:xfrm>
            <a:off x="5423330" y="5157192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תרשים זרימה: מחבר 42"/>
          <p:cNvSpPr/>
          <p:nvPr/>
        </p:nvSpPr>
        <p:spPr>
          <a:xfrm>
            <a:off x="7695964" y="383587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תרשים זרימה: מחבר 43"/>
          <p:cNvSpPr/>
          <p:nvPr/>
        </p:nvSpPr>
        <p:spPr>
          <a:xfrm>
            <a:off x="7772164" y="389314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תרשים זרימה: מחבר 44"/>
          <p:cNvSpPr/>
          <p:nvPr/>
        </p:nvSpPr>
        <p:spPr>
          <a:xfrm>
            <a:off x="6107406" y="3778601"/>
            <a:ext cx="1368152" cy="1419065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מחבר 45"/>
          <p:cNvSpPr/>
          <p:nvPr/>
        </p:nvSpPr>
        <p:spPr>
          <a:xfrm>
            <a:off x="6183606" y="383587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תרשים זרימה: מחבר 46"/>
          <p:cNvSpPr/>
          <p:nvPr/>
        </p:nvSpPr>
        <p:spPr>
          <a:xfrm>
            <a:off x="319336" y="5197668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תרשים זרימה: מחבר 47"/>
          <p:cNvSpPr/>
          <p:nvPr/>
        </p:nvSpPr>
        <p:spPr>
          <a:xfrm>
            <a:off x="395536" y="5254936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תרשים זרימה: מחבר 48"/>
          <p:cNvSpPr/>
          <p:nvPr/>
        </p:nvSpPr>
        <p:spPr>
          <a:xfrm>
            <a:off x="1294319" y="3925480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תרשים זרימה: מחבר 49"/>
          <p:cNvSpPr/>
          <p:nvPr/>
        </p:nvSpPr>
        <p:spPr>
          <a:xfrm>
            <a:off x="1370519" y="3982748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תרשים זרימה: מחבר 50"/>
          <p:cNvSpPr/>
          <p:nvPr/>
        </p:nvSpPr>
        <p:spPr>
          <a:xfrm>
            <a:off x="2003605" y="5358853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תרשים זרימה: מחבר 51"/>
          <p:cNvSpPr/>
          <p:nvPr/>
        </p:nvSpPr>
        <p:spPr>
          <a:xfrm>
            <a:off x="2079805" y="5416121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תרשים זרימה: מחבר 52"/>
          <p:cNvSpPr/>
          <p:nvPr/>
        </p:nvSpPr>
        <p:spPr>
          <a:xfrm>
            <a:off x="3019636" y="4054907"/>
            <a:ext cx="1368152" cy="1419065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תרשים זרימה: מחבר 53"/>
          <p:cNvSpPr/>
          <p:nvPr/>
        </p:nvSpPr>
        <p:spPr>
          <a:xfrm>
            <a:off x="3095836" y="4112175"/>
            <a:ext cx="1215752" cy="130452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7654090" y="692696"/>
            <a:ext cx="87835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Ron – Israeli name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9926" y="836484"/>
            <a:ext cx="1239879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Shoshana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– honoring grandmother</a:t>
            </a:r>
            <a:endParaRPr lang="he-IL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30085" y="4110171"/>
            <a:ext cx="122223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Jessica Leah – Hebrew name</a:t>
            </a:r>
            <a:endParaRPr lang="he-IL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08725" y="4221088"/>
            <a:ext cx="104705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David –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biblical name</a:t>
            </a:r>
            <a:endParaRPr lang="he-I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88666" y="2707759"/>
            <a:ext cx="14157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Birthright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15901" y="2564904"/>
            <a:ext cx="138834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Historical place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44544" y="4222829"/>
            <a:ext cx="12919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Hebrew celebration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6296" y="5469031"/>
            <a:ext cx="119899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Visiting Beit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Hatfutsot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79805" y="5888560"/>
            <a:ext cx="12328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Homeland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9886" y="5473972"/>
            <a:ext cx="10470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My son’s Bar Mitzvah</a:t>
            </a:r>
            <a:endParaRPr lang="he-IL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55776" y="1124744"/>
            <a:ext cx="115948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Shabbat service in Poland</a:t>
            </a:r>
            <a:endParaRPr lang="he-IL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437915" y="2929135"/>
            <a:ext cx="12699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Complicated love…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724128" y="1012666"/>
            <a:ext cx="11003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Respect</a:t>
            </a:r>
            <a:endParaRPr lang="he-I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36096" y="5529426"/>
            <a:ext cx="11989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Telling the truth</a:t>
            </a:r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47864" y="4365104"/>
            <a:ext cx="105916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err="1" smtClean="0">
                <a:solidFill>
                  <a:schemeClr val="accent4">
                    <a:lumMod val="75000"/>
                  </a:schemeClr>
                </a:solidFill>
              </a:rPr>
              <a:t>Tikun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Olam</a:t>
            </a:r>
            <a:endParaRPr lang="he-I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568" y="2433082"/>
            <a:ext cx="126998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Never give up!</a:t>
            </a:r>
          </a:p>
        </p:txBody>
      </p:sp>
      <p:sp>
        <p:nvSpPr>
          <p:cNvPr id="32" name="צורה חופשית 31"/>
          <p:cNvSpPr/>
          <p:nvPr/>
        </p:nvSpPr>
        <p:spPr>
          <a:xfrm>
            <a:off x="3730171" y="1291771"/>
            <a:ext cx="1843315" cy="130629"/>
          </a:xfrm>
          <a:custGeom>
            <a:avLst/>
            <a:gdLst>
              <a:gd name="connsiteX0" fmla="*/ 0 w 1843315"/>
              <a:gd name="connsiteY0" fmla="*/ 130629 h 130629"/>
              <a:gd name="connsiteX1" fmla="*/ 116115 w 1843315"/>
              <a:gd name="connsiteY1" fmla="*/ 116115 h 130629"/>
              <a:gd name="connsiteX2" fmla="*/ 246743 w 1843315"/>
              <a:gd name="connsiteY2" fmla="*/ 101600 h 130629"/>
              <a:gd name="connsiteX3" fmla="*/ 493486 w 1843315"/>
              <a:gd name="connsiteY3" fmla="*/ 58058 h 130629"/>
              <a:gd name="connsiteX4" fmla="*/ 653143 w 1843315"/>
              <a:gd name="connsiteY4" fmla="*/ 43543 h 130629"/>
              <a:gd name="connsiteX5" fmla="*/ 740229 w 1843315"/>
              <a:gd name="connsiteY5" fmla="*/ 29029 h 130629"/>
              <a:gd name="connsiteX6" fmla="*/ 798286 w 1843315"/>
              <a:gd name="connsiteY6" fmla="*/ 14515 h 130629"/>
              <a:gd name="connsiteX7" fmla="*/ 1843315 w 1843315"/>
              <a:gd name="connsiteY7" fmla="*/ 0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3315" h="130629">
                <a:moveTo>
                  <a:pt x="0" y="130629"/>
                </a:moveTo>
                <a:lnTo>
                  <a:pt x="116115" y="116115"/>
                </a:lnTo>
                <a:cubicBezTo>
                  <a:pt x="159626" y="110996"/>
                  <a:pt x="203373" y="107796"/>
                  <a:pt x="246743" y="101600"/>
                </a:cubicBezTo>
                <a:cubicBezTo>
                  <a:pt x="399004" y="79848"/>
                  <a:pt x="242555" y="80871"/>
                  <a:pt x="493486" y="58058"/>
                </a:cubicBezTo>
                <a:cubicBezTo>
                  <a:pt x="546705" y="53220"/>
                  <a:pt x="600071" y="49787"/>
                  <a:pt x="653143" y="43543"/>
                </a:cubicBezTo>
                <a:cubicBezTo>
                  <a:pt x="682370" y="40104"/>
                  <a:pt x="711371" y="34800"/>
                  <a:pt x="740229" y="29029"/>
                </a:cubicBezTo>
                <a:cubicBezTo>
                  <a:pt x="759790" y="25117"/>
                  <a:pt x="778346" y="15077"/>
                  <a:pt x="798286" y="14515"/>
                </a:cubicBezTo>
                <a:cubicBezTo>
                  <a:pt x="1326377" y="-361"/>
                  <a:pt x="1481518" y="0"/>
                  <a:pt x="1843315" y="0"/>
                </a:cubicBezTo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צורה חופשית 67"/>
          <p:cNvSpPr/>
          <p:nvPr/>
        </p:nvSpPr>
        <p:spPr>
          <a:xfrm>
            <a:off x="3643087" y="3048000"/>
            <a:ext cx="2081042" cy="2127195"/>
          </a:xfrm>
          <a:custGeom>
            <a:avLst/>
            <a:gdLst>
              <a:gd name="connsiteX0" fmla="*/ 0 w 2090887"/>
              <a:gd name="connsiteY0" fmla="*/ 0 h 2241688"/>
              <a:gd name="connsiteX1" fmla="*/ 1538514 w 2090887"/>
              <a:gd name="connsiteY1" fmla="*/ 1175657 h 2241688"/>
              <a:gd name="connsiteX2" fmla="*/ 2046514 w 2090887"/>
              <a:gd name="connsiteY2" fmla="*/ 2148114 h 2241688"/>
              <a:gd name="connsiteX3" fmla="*/ 2032000 w 2090887"/>
              <a:gd name="connsiteY3" fmla="*/ 2148114 h 224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887" h="2241688">
                <a:moveTo>
                  <a:pt x="0" y="0"/>
                </a:moveTo>
                <a:cubicBezTo>
                  <a:pt x="598714" y="408819"/>
                  <a:pt x="1197428" y="817638"/>
                  <a:pt x="1538514" y="1175657"/>
                </a:cubicBezTo>
                <a:cubicBezTo>
                  <a:pt x="1879600" y="1533676"/>
                  <a:pt x="1964266" y="1986038"/>
                  <a:pt x="2046514" y="2148114"/>
                </a:cubicBezTo>
                <a:cubicBezTo>
                  <a:pt x="2128762" y="2310190"/>
                  <a:pt x="2080381" y="2229152"/>
                  <a:pt x="2032000" y="2148114"/>
                </a:cubicBezTo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צורה חופשית 68"/>
          <p:cNvSpPr/>
          <p:nvPr/>
        </p:nvSpPr>
        <p:spPr>
          <a:xfrm>
            <a:off x="1567543" y="6299200"/>
            <a:ext cx="5878286" cy="494375"/>
          </a:xfrm>
          <a:custGeom>
            <a:avLst/>
            <a:gdLst>
              <a:gd name="connsiteX0" fmla="*/ 0 w 5878286"/>
              <a:gd name="connsiteY0" fmla="*/ 0 h 494375"/>
              <a:gd name="connsiteX1" fmla="*/ 566057 w 5878286"/>
              <a:gd name="connsiteY1" fmla="*/ 449943 h 494375"/>
              <a:gd name="connsiteX2" fmla="*/ 2569028 w 5878286"/>
              <a:gd name="connsiteY2" fmla="*/ 449943 h 494375"/>
              <a:gd name="connsiteX3" fmla="*/ 5878286 w 5878286"/>
              <a:gd name="connsiteY3" fmla="*/ 203200 h 49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8286" h="494375">
                <a:moveTo>
                  <a:pt x="0" y="0"/>
                </a:moveTo>
                <a:cubicBezTo>
                  <a:pt x="68943" y="187476"/>
                  <a:pt x="137886" y="374953"/>
                  <a:pt x="566057" y="449943"/>
                </a:cubicBezTo>
                <a:cubicBezTo>
                  <a:pt x="994228" y="524933"/>
                  <a:pt x="1683657" y="491067"/>
                  <a:pt x="2569028" y="449943"/>
                </a:cubicBezTo>
                <a:cubicBezTo>
                  <a:pt x="3454400" y="408819"/>
                  <a:pt x="4666343" y="306009"/>
                  <a:pt x="5878286" y="203200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צורה חופשית 70"/>
          <p:cNvSpPr/>
          <p:nvPr/>
        </p:nvSpPr>
        <p:spPr>
          <a:xfrm>
            <a:off x="1828800" y="123372"/>
            <a:ext cx="3976914" cy="4942114"/>
          </a:xfrm>
          <a:custGeom>
            <a:avLst/>
            <a:gdLst>
              <a:gd name="connsiteX0" fmla="*/ 3976914 w 3976914"/>
              <a:gd name="connsiteY0" fmla="*/ 4942114 h 4942114"/>
              <a:gd name="connsiteX1" fmla="*/ 3018971 w 3976914"/>
              <a:gd name="connsiteY1" fmla="*/ 2416628 h 4942114"/>
              <a:gd name="connsiteX2" fmla="*/ 1843314 w 3976914"/>
              <a:gd name="connsiteY2" fmla="*/ 108857 h 4942114"/>
              <a:gd name="connsiteX3" fmla="*/ 0 w 3976914"/>
              <a:gd name="connsiteY3" fmla="*/ 587828 h 494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6914" h="4942114">
                <a:moveTo>
                  <a:pt x="3976914" y="4942114"/>
                </a:moveTo>
                <a:cubicBezTo>
                  <a:pt x="3675742" y="4082142"/>
                  <a:pt x="3374571" y="3222171"/>
                  <a:pt x="3018971" y="2416628"/>
                </a:cubicBezTo>
                <a:cubicBezTo>
                  <a:pt x="2663371" y="1611085"/>
                  <a:pt x="2346476" y="413657"/>
                  <a:pt x="1843314" y="108857"/>
                </a:cubicBezTo>
                <a:cubicBezTo>
                  <a:pt x="1340152" y="-195943"/>
                  <a:pt x="670076" y="195942"/>
                  <a:pt x="0" y="587828"/>
                </a:cubicBezTo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צורה חופשית 71"/>
          <p:cNvSpPr/>
          <p:nvPr/>
        </p:nvSpPr>
        <p:spPr>
          <a:xfrm>
            <a:off x="4390932" y="3463528"/>
            <a:ext cx="2917372" cy="1117600"/>
          </a:xfrm>
          <a:custGeom>
            <a:avLst/>
            <a:gdLst>
              <a:gd name="connsiteX0" fmla="*/ 0 w 2917372"/>
              <a:gd name="connsiteY0" fmla="*/ 1117600 h 1117600"/>
              <a:gd name="connsiteX1" fmla="*/ 2917372 w 2917372"/>
              <a:gd name="connsiteY1" fmla="*/ 0 h 1117600"/>
              <a:gd name="connsiteX2" fmla="*/ 2917372 w 2917372"/>
              <a:gd name="connsiteY2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17372" h="1117600">
                <a:moveTo>
                  <a:pt x="0" y="1117600"/>
                </a:moveTo>
                <a:lnTo>
                  <a:pt x="2917372" y="0"/>
                </a:lnTo>
                <a:lnTo>
                  <a:pt x="2917372" y="0"/>
                </a:ln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צורה חופשית 72"/>
          <p:cNvSpPr/>
          <p:nvPr/>
        </p:nvSpPr>
        <p:spPr>
          <a:xfrm>
            <a:off x="623321" y="3454400"/>
            <a:ext cx="1466736" cy="2235200"/>
          </a:xfrm>
          <a:custGeom>
            <a:avLst/>
            <a:gdLst>
              <a:gd name="connsiteX0" fmla="*/ 1466736 w 1466736"/>
              <a:gd name="connsiteY0" fmla="*/ 2235200 h 2235200"/>
              <a:gd name="connsiteX1" fmla="*/ 276565 w 1466736"/>
              <a:gd name="connsiteY1" fmla="*/ 1378857 h 2235200"/>
              <a:gd name="connsiteX2" fmla="*/ 793 w 1466736"/>
              <a:gd name="connsiteY2" fmla="*/ 943429 h 2235200"/>
              <a:gd name="connsiteX3" fmla="*/ 320108 w 1466736"/>
              <a:gd name="connsiteY3" fmla="*/ 377371 h 2235200"/>
              <a:gd name="connsiteX4" fmla="*/ 653936 w 1466736"/>
              <a:gd name="connsiteY4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736" h="2235200">
                <a:moveTo>
                  <a:pt x="1466736" y="2235200"/>
                </a:moveTo>
                <a:cubicBezTo>
                  <a:pt x="993812" y="1914676"/>
                  <a:pt x="520889" y="1594152"/>
                  <a:pt x="276565" y="1378857"/>
                </a:cubicBezTo>
                <a:cubicBezTo>
                  <a:pt x="32241" y="1163562"/>
                  <a:pt x="-6464" y="1110343"/>
                  <a:pt x="793" y="943429"/>
                </a:cubicBezTo>
                <a:cubicBezTo>
                  <a:pt x="8050" y="776515"/>
                  <a:pt x="211251" y="534609"/>
                  <a:pt x="320108" y="377371"/>
                </a:cubicBezTo>
                <a:cubicBezTo>
                  <a:pt x="428965" y="220133"/>
                  <a:pt x="541450" y="110066"/>
                  <a:pt x="653936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צורה חופשית 74"/>
          <p:cNvSpPr/>
          <p:nvPr/>
        </p:nvSpPr>
        <p:spPr>
          <a:xfrm>
            <a:off x="8447314" y="1640114"/>
            <a:ext cx="406516" cy="2206172"/>
          </a:xfrm>
          <a:custGeom>
            <a:avLst/>
            <a:gdLst>
              <a:gd name="connsiteX0" fmla="*/ 87086 w 406516"/>
              <a:gd name="connsiteY0" fmla="*/ 0 h 2206172"/>
              <a:gd name="connsiteX1" fmla="*/ 348343 w 406516"/>
              <a:gd name="connsiteY1" fmla="*/ 928915 h 2206172"/>
              <a:gd name="connsiteX2" fmla="*/ 377372 w 406516"/>
              <a:gd name="connsiteY2" fmla="*/ 1567543 h 2206172"/>
              <a:gd name="connsiteX3" fmla="*/ 0 w 406516"/>
              <a:gd name="connsiteY3" fmla="*/ 2206172 h 2206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516" h="2206172">
                <a:moveTo>
                  <a:pt x="87086" y="0"/>
                </a:moveTo>
                <a:cubicBezTo>
                  <a:pt x="193524" y="333829"/>
                  <a:pt x="299962" y="667658"/>
                  <a:pt x="348343" y="928915"/>
                </a:cubicBezTo>
                <a:cubicBezTo>
                  <a:pt x="396724" y="1190172"/>
                  <a:pt x="435429" y="1354667"/>
                  <a:pt x="377372" y="1567543"/>
                </a:cubicBezTo>
                <a:cubicBezTo>
                  <a:pt x="319315" y="1780419"/>
                  <a:pt x="159657" y="1993295"/>
                  <a:pt x="0" y="22061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צורה חופשית 77"/>
          <p:cNvSpPr/>
          <p:nvPr/>
        </p:nvSpPr>
        <p:spPr>
          <a:xfrm>
            <a:off x="2569029" y="3164114"/>
            <a:ext cx="2888342" cy="1132115"/>
          </a:xfrm>
          <a:custGeom>
            <a:avLst/>
            <a:gdLst>
              <a:gd name="connsiteX0" fmla="*/ 2888342 w 2888342"/>
              <a:gd name="connsiteY0" fmla="*/ 0 h 1132115"/>
              <a:gd name="connsiteX1" fmla="*/ 0 w 2888342"/>
              <a:gd name="connsiteY1" fmla="*/ 1132115 h 113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8342" h="1132115">
                <a:moveTo>
                  <a:pt x="2888342" y="0"/>
                </a:moveTo>
                <a:lnTo>
                  <a:pt x="0" y="113211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צורה חופשית 78"/>
          <p:cNvSpPr/>
          <p:nvPr/>
        </p:nvSpPr>
        <p:spPr>
          <a:xfrm>
            <a:off x="3381829" y="2616029"/>
            <a:ext cx="1527770" cy="3639628"/>
          </a:xfrm>
          <a:custGeom>
            <a:avLst/>
            <a:gdLst>
              <a:gd name="connsiteX0" fmla="*/ 0 w 1527770"/>
              <a:gd name="connsiteY0" fmla="*/ 3639628 h 3639628"/>
              <a:gd name="connsiteX1" fmla="*/ 1422400 w 1527770"/>
              <a:gd name="connsiteY1" fmla="*/ 3102600 h 3639628"/>
              <a:gd name="connsiteX2" fmla="*/ 1393371 w 1527770"/>
              <a:gd name="connsiteY2" fmla="*/ 1680200 h 3639628"/>
              <a:gd name="connsiteX3" fmla="*/ 1161142 w 1527770"/>
              <a:gd name="connsiteY3" fmla="*/ 199742 h 3639628"/>
              <a:gd name="connsiteX4" fmla="*/ 188685 w 1527770"/>
              <a:gd name="connsiteY4" fmla="*/ 54600 h 3639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7770" h="3639628">
                <a:moveTo>
                  <a:pt x="0" y="3639628"/>
                </a:moveTo>
                <a:cubicBezTo>
                  <a:pt x="595086" y="3534399"/>
                  <a:pt x="1190172" y="3429171"/>
                  <a:pt x="1422400" y="3102600"/>
                </a:cubicBezTo>
                <a:cubicBezTo>
                  <a:pt x="1654628" y="2776029"/>
                  <a:pt x="1436914" y="2164010"/>
                  <a:pt x="1393371" y="1680200"/>
                </a:cubicBezTo>
                <a:cubicBezTo>
                  <a:pt x="1349828" y="1196390"/>
                  <a:pt x="1361923" y="470675"/>
                  <a:pt x="1161142" y="199742"/>
                </a:cubicBezTo>
                <a:cubicBezTo>
                  <a:pt x="960361" y="-71191"/>
                  <a:pt x="574523" y="-8296"/>
                  <a:pt x="188685" y="5460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TextBox 79"/>
          <p:cNvSpPr txBox="1"/>
          <p:nvPr/>
        </p:nvSpPr>
        <p:spPr>
          <a:xfrm rot="21375619">
            <a:off x="3509404" y="6427189"/>
            <a:ext cx="181900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chemeClr val="accent2"/>
                </a:solidFill>
              </a:rPr>
              <a:t>Collective Memory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 rot="18227364">
            <a:off x="30401" y="3838910"/>
            <a:ext cx="1499995" cy="61555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rgbClr val="7030A0"/>
                </a:solidFill>
              </a:rPr>
              <a:t>Ancient Values 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 rot="21375619">
            <a:off x="4252743" y="1010998"/>
            <a:ext cx="948264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chemeClr val="accent3"/>
                </a:solidFill>
              </a:rPr>
              <a:t>Tradition</a:t>
            </a:r>
          </a:p>
          <a:p>
            <a:pPr algn="l" rtl="0"/>
            <a:endParaRPr lang="he-IL" dirty="0">
              <a:solidFill>
                <a:schemeClr val="accent3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 rot="20147542">
            <a:off x="3244993" y="3458922"/>
            <a:ext cx="14066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i="1" dirty="0" smtClean="0">
                <a:solidFill>
                  <a:schemeClr val="tx2"/>
                </a:solidFill>
              </a:rPr>
              <a:t>The Torah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 rot="4387410">
            <a:off x="7889675" y="2184071"/>
            <a:ext cx="1767531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err="1" smtClean="0">
                <a:solidFill>
                  <a:schemeClr val="tx2"/>
                </a:solidFill>
              </a:rPr>
              <a:t>Ivrit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 err="1" smtClean="0">
                <a:solidFill>
                  <a:schemeClr val="tx2"/>
                </a:solidFill>
              </a:rPr>
              <a:t>D’aber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 err="1" smtClean="0">
                <a:solidFill>
                  <a:schemeClr val="tx2"/>
                </a:solidFill>
              </a:rPr>
              <a:t>Ivrit</a:t>
            </a:r>
            <a:r>
              <a:rPr lang="en-US" sz="1600" i="1" dirty="0" smtClean="0">
                <a:solidFill>
                  <a:schemeClr val="tx2"/>
                </a:solidFill>
              </a:rPr>
              <a:t>!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 rot="1592034">
            <a:off x="4614096" y="3663940"/>
            <a:ext cx="874583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chemeClr val="accent3"/>
                </a:solidFill>
              </a:rPr>
              <a:t>Israel</a:t>
            </a:r>
          </a:p>
          <a:p>
            <a:pPr algn="l" rtl="0"/>
            <a:endParaRPr lang="he-IL" dirty="0">
              <a:solidFill>
                <a:schemeClr val="accent3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 rot="4119419">
            <a:off x="3685764" y="2170856"/>
            <a:ext cx="2357386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chemeClr val="accent2"/>
                </a:solidFill>
              </a:rPr>
              <a:t>Learning from the past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 rot="4933805">
            <a:off x="4026672" y="4928084"/>
            <a:ext cx="181900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rgbClr val="7030A0"/>
                </a:solidFill>
              </a:rPr>
              <a:t>Modern Israel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 rot="20535393">
            <a:off x="5438763" y="3547520"/>
            <a:ext cx="181900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i="1" dirty="0" smtClean="0">
                <a:solidFill>
                  <a:srgbClr val="7030A0"/>
                </a:solidFill>
              </a:rPr>
              <a:t>Next generation?</a:t>
            </a:r>
          </a:p>
          <a:p>
            <a:pPr algn="l" rtl="0"/>
            <a:endParaRPr lang="he-I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8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5" grpId="0" animBg="1"/>
      <p:bldP spid="78" grpId="0" animBg="1"/>
      <p:bldP spid="79" grpId="0" animBg="1"/>
      <p:bldP spid="80" grpId="0"/>
      <p:bldP spid="81" grpId="0"/>
      <p:bldP spid="84" grpId="0"/>
      <p:bldP spid="85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620688"/>
            <a:ext cx="5544616" cy="532859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48680"/>
            <a:ext cx="3054736" cy="5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121</Words>
  <Application>Microsoft Office PowerPoint</Application>
  <PresentationFormat>‫הצגה על המסך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tamar zarmi</dc:creator>
  <cp:lastModifiedBy>Yael Rosen</cp:lastModifiedBy>
  <cp:revision>34</cp:revision>
  <dcterms:created xsi:type="dcterms:W3CDTF">2016-01-19T14:29:02Z</dcterms:created>
  <dcterms:modified xsi:type="dcterms:W3CDTF">2017-06-27T06:31:37Z</dcterms:modified>
</cp:coreProperties>
</file>