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6" r:id="rId2"/>
    <p:sldId id="327" r:id="rId3"/>
    <p:sldId id="31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E84"/>
    <a:srgbClr val="16C8E0"/>
    <a:srgbClr val="FFFFFF"/>
    <a:srgbClr val="BF2E1A"/>
    <a:srgbClr val="45C3D3"/>
    <a:srgbClr val="000000"/>
    <a:srgbClr val="15BBD1"/>
    <a:srgbClr val="ABDDE7"/>
    <a:srgbClr val="CAEAF0"/>
    <a:srgbClr val="96EC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1266" y="54"/>
      </p:cViewPr>
      <p:guideLst>
        <p:guide orient="horz" pos="4247"/>
        <p:guide pos="1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26BE9-4109-4FB4-AEA5-E6A7F6F45DC1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9BF52-4BC3-41FA-AF02-871DADAA4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88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7088" y="836712"/>
            <a:ext cx="7201296" cy="384721"/>
          </a:xfrm>
        </p:spPr>
        <p:txBody>
          <a:bodyPr wrap="square" lIns="0" tIns="0" rIns="0" bIns="0" anchor="ctr" anchorCtr="0">
            <a:spAutoFit/>
          </a:bodyPr>
          <a:lstStyle>
            <a:lvl1pPr algn="l">
              <a:defRPr sz="2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logo_b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5536" y="5945851"/>
            <a:ext cx="1368152" cy="651501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8388424" y="44623"/>
            <a:ext cx="432048" cy="288033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300" b="1">
                <a:solidFill>
                  <a:srgbClr val="FFFFFF"/>
                </a:solidFill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fld id="{E8F7304C-BFD1-467C-B28B-176014F5F818}" type="slidenum">
              <a:rPr lang="en-US" smtClean="0"/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t>‹#›</a:t>
            </a:fld>
            <a:endParaRPr lang="en-US" dirty="0" smtClean="0"/>
          </a:p>
          <a:p>
            <a:pPr lvl="0"/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E6B3-9311-4A91-B31D-088456D5D7F9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304C-BFD1-467C-B28B-176014F5F8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E6B3-9311-4A91-B31D-088456D5D7F9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304C-BFD1-467C-B28B-176014F5F8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E6B3-9311-4A91-B31D-088456D5D7F9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304C-BFD1-467C-B28B-176014F5F8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7088" y="836712"/>
            <a:ext cx="4104456" cy="384721"/>
          </a:xfrm>
        </p:spPr>
        <p:txBody>
          <a:bodyPr wrap="square" lIns="0" tIns="0" rIns="0" bIns="0" anchor="ctr" anchorCtr="0">
            <a:spAutoFit/>
          </a:bodyPr>
          <a:lstStyle>
            <a:lvl1pPr algn="l">
              <a:defRPr sz="2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6444208" y="0"/>
            <a:ext cx="2133600" cy="365125"/>
          </a:xfrm>
        </p:spPr>
        <p:txBody>
          <a:bodyPr/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E6B3-9311-4A91-B31D-088456D5D7F9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304C-BFD1-467C-B28B-176014F5F8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E6B3-9311-4A91-B31D-088456D5D7F9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304C-BFD1-467C-B28B-176014F5F8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E6B3-9311-4A91-B31D-088456D5D7F9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304C-BFD1-467C-B28B-176014F5F8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E6B3-9311-4A91-B31D-088456D5D7F9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304C-BFD1-467C-B28B-176014F5F8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E6B3-9311-4A91-B31D-088456D5D7F9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304C-BFD1-467C-B28B-176014F5F8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E6B3-9311-4A91-B31D-088456D5D7F9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304C-BFD1-467C-B28B-176014F5F8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E6B3-9311-4A91-B31D-088456D5D7F9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304C-BFD1-467C-B28B-176014F5F8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9E6B3-9311-4A91-B31D-088456D5D7F9}" type="datetimeFigureOut">
              <a:rPr lang="en-US" smtClean="0"/>
              <a:pPr/>
              <a:t>28-Jun-17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304C-BFD1-467C-B28B-176014F5F8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שער תפוצות.jpg"/>
          <p:cNvPicPr>
            <a:picLocks noChangeAspect="1"/>
          </p:cNvPicPr>
          <p:nvPr/>
        </p:nvPicPr>
        <p:blipFill>
          <a:blip r:embed="rId2" cstate="print"/>
          <a:srcRect t="2106"/>
          <a:stretch>
            <a:fillRect/>
          </a:stretch>
        </p:blipFill>
        <p:spPr>
          <a:xfrm>
            <a:off x="188912" y="301402"/>
            <a:ext cx="8991600" cy="6524625"/>
          </a:xfrm>
          <a:prstGeom prst="rect">
            <a:avLst/>
          </a:prstGeom>
        </p:spPr>
      </p:pic>
      <p:pic>
        <p:nvPicPr>
          <p:cNvPr id="7" name="Picture 6" descr="logo_b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945851"/>
            <a:ext cx="1368152" cy="651501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55576" y="2139896"/>
            <a:ext cx="7772400" cy="156966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6000" b="1" dirty="0" smtClean="0">
                <a:solidFill>
                  <a:srgbClr val="212E84"/>
                </a:solidFill>
              </a:rPr>
              <a:t> </a:t>
            </a:r>
            <a:r>
              <a:rPr lang="en-US" sz="6600" b="1" dirty="0" smtClean="0">
                <a:solidFill>
                  <a:srgbClr val="212E84"/>
                </a:solidFill>
              </a:rPr>
              <a:t>Jewish Peoplehood</a:t>
            </a:r>
            <a:r>
              <a:rPr lang="en-US" sz="2500" dirty="0" smtClean="0">
                <a:solidFill>
                  <a:srgbClr val="212E84"/>
                </a:solidFill>
              </a:rPr>
              <a:t/>
            </a:r>
            <a:br>
              <a:rPr lang="en-US" sz="2500" dirty="0" smtClean="0">
                <a:solidFill>
                  <a:srgbClr val="212E84"/>
                </a:solidFill>
              </a:rPr>
            </a:br>
            <a:r>
              <a:rPr lang="en-US" sz="2500" dirty="0" smtClean="0">
                <a:solidFill>
                  <a:srgbClr val="212E84"/>
                </a:solidFill>
              </a:rPr>
              <a:t>    </a:t>
            </a:r>
            <a:r>
              <a:rPr lang="en-US" sz="3600" b="1" dirty="0" smtClean="0">
                <a:solidFill>
                  <a:srgbClr val="212E84"/>
                </a:solidFill>
              </a:rPr>
              <a:t>You are part of the </a:t>
            </a:r>
            <a:r>
              <a:rPr lang="en-US" sz="3600" b="1" dirty="0" smtClean="0">
                <a:solidFill>
                  <a:srgbClr val="212E84"/>
                </a:solidFill>
              </a:rPr>
              <a:t>story</a:t>
            </a:r>
            <a:endParaRPr lang="en-US" sz="3600" b="1" dirty="0" smtClean="0">
              <a:solidFill>
                <a:srgbClr val="212E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7619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>
            <a:spLocks noChangeArrowheads="1"/>
          </p:cNvSpPr>
          <p:nvPr/>
        </p:nvSpPr>
        <p:spPr bwMode="auto">
          <a:xfrm>
            <a:off x="827584" y="1556792"/>
            <a:ext cx="8136904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Some 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time ago, I met a beautiful woman</a:t>
            </a:r>
          </a:p>
          <a:p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Whose grandfather performed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my 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</a:rPr>
              <a:t>Brit 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</a:rPr>
              <a:t>Milah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Long 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before she was born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. I 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told her, </a:t>
            </a:r>
            <a:endParaRPr lang="en-US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You 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don't know me and I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don't know 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you</a:t>
            </a:r>
          </a:p>
          <a:p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But we are the Jewish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people.</a:t>
            </a:r>
            <a:endParaRPr lang="en-US" sz="2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Your dead grandfather 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and I the circumcised</a:t>
            </a:r>
          </a:p>
          <a:p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and you the beautiful granddaughter</a:t>
            </a:r>
          </a:p>
          <a:p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with golden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hair: 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We are the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Jewish people.</a:t>
            </a: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 rtl="0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The Jews / Yehuda 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</a:rPr>
              <a:t>Amichai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כותרת 1"/>
          <p:cNvSpPr>
            <a:spLocks noGrp="1"/>
          </p:cNvSpPr>
          <p:nvPr>
            <p:ph type="title"/>
          </p:nvPr>
        </p:nvSpPr>
        <p:spPr>
          <a:xfrm>
            <a:off x="457200" y="599916"/>
            <a:ext cx="8229600" cy="492443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A </a:t>
            </a:r>
            <a:r>
              <a:rPr lang="en-US" sz="3200" b="1" dirty="0" smtClean="0"/>
              <a:t>Sto</a:t>
            </a:r>
            <a:r>
              <a:rPr lang="en-US" sz="3200" b="1" dirty="0" smtClean="0"/>
              <a:t>ry </a:t>
            </a:r>
            <a:r>
              <a:rPr lang="en-US" sz="3200" b="1" dirty="0"/>
              <a:t>A</a:t>
            </a:r>
            <a:r>
              <a:rPr lang="en-US" sz="3200" b="1" dirty="0" smtClean="0"/>
              <a:t>bout </a:t>
            </a:r>
            <a:r>
              <a:rPr lang="en-US" sz="3200" b="1" dirty="0"/>
              <a:t>U</a:t>
            </a:r>
            <a:r>
              <a:rPr lang="en-US" sz="3200" b="1" dirty="0" smtClean="0"/>
              <a:t>s</a:t>
            </a:r>
            <a:endParaRPr lang="he-IL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9382715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41"/>
            <a:ext cx="8229600" cy="1107996"/>
          </a:xfrm>
        </p:spPr>
        <p:txBody>
          <a:bodyPr/>
          <a:lstStyle/>
          <a:p>
            <a:r>
              <a:rPr lang="en-US" sz="3600" b="1" dirty="0" err="1" smtClean="0"/>
              <a:t>Peoplehood</a:t>
            </a:r>
            <a:r>
              <a:rPr lang="en-US" sz="3600" b="1" dirty="0" smtClean="0"/>
              <a:t>: </a:t>
            </a:r>
            <a:br>
              <a:rPr lang="en-US" sz="3600" b="1" dirty="0" smtClean="0"/>
            </a:br>
            <a:r>
              <a:rPr lang="en-US" sz="3600" b="1" dirty="0" smtClean="0"/>
              <a:t>Converting Structures into Assets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l" rtl="0" eaLnBrk="1" hangingPunct="1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Jewish creation and creativity </a:t>
            </a:r>
          </a:p>
          <a:p>
            <a:pPr algn="l" rtl="0" eaLnBrk="1" hangingPunct="1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The world of Jewish values </a:t>
            </a:r>
          </a:p>
          <a:p>
            <a:pPr algn="l" rtl="0" eaLnBrk="1" hangingPunct="1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Jewish practices and spirituality </a:t>
            </a:r>
          </a:p>
          <a:p>
            <a:pPr algn="l" rtl="0" eaLnBrk="1" hangingPunct="1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Historical memory</a:t>
            </a:r>
          </a:p>
          <a:p>
            <a:pPr algn="l" rtl="0" eaLnBrk="1" hangingPunct="1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Hebrew and Jewish languages </a:t>
            </a:r>
          </a:p>
          <a:p>
            <a:pPr algn="l" rtl="0" eaLnBrk="1" hangingPunct="1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Israel as a multidimensional concept (</a:t>
            </a:r>
            <a:r>
              <a:rPr lang="en-US" i="1" dirty="0" err="1" smtClean="0">
                <a:solidFill>
                  <a:schemeClr val="bg2">
                    <a:lumMod val="25000"/>
                  </a:schemeClr>
                </a:solidFill>
              </a:rPr>
              <a:t>Eretz</a:t>
            </a:r>
            <a:r>
              <a:rPr lang="en-US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bg2">
                    <a:lumMod val="25000"/>
                  </a:schemeClr>
                </a:solidFill>
              </a:rPr>
              <a:t>moledet</a:t>
            </a:r>
            <a:r>
              <a:rPr lang="en-US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bg2">
                    <a:lumMod val="25000"/>
                  </a:schemeClr>
                </a:solidFill>
              </a:rPr>
              <a:t>medinah</a:t>
            </a:r>
            <a:r>
              <a:rPr lang="en-US" i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algn="l" rtl="0" eaLnBrk="1" hangingPunct="1">
              <a:buFontTx/>
              <a:buNone/>
            </a:pP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C00000"/>
      </a:dk1>
      <a:lt1>
        <a:srgbClr val="FFC000"/>
      </a:lt1>
      <a:dk2>
        <a:srgbClr val="00B0F0"/>
      </a:dk2>
      <a:lt2>
        <a:srgbClr val="C6D9F0"/>
      </a:lt2>
      <a:accent1>
        <a:srgbClr val="17365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5923</TotalTime>
  <Words>108</Words>
  <Application>Microsoft Office PowerPoint</Application>
  <PresentationFormat>‫הצגה על המסך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מצגת של PowerPoint‏</vt:lpstr>
      <vt:lpstr>A Story About Us</vt:lpstr>
      <vt:lpstr>Peoplehood:  Converting Structures into Assets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Yael Rosen</cp:lastModifiedBy>
  <cp:revision>335</cp:revision>
  <dcterms:created xsi:type="dcterms:W3CDTF">2011-07-27T11:56:11Z</dcterms:created>
  <dcterms:modified xsi:type="dcterms:W3CDTF">2017-06-28T13:19:59Z</dcterms:modified>
</cp:coreProperties>
</file>