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326" r:id="rId2"/>
    <p:sldId id="368" r:id="rId3"/>
    <p:sldId id="369" r:id="rId4"/>
    <p:sldId id="370" r:id="rId5"/>
    <p:sldId id="371" r:id="rId6"/>
    <p:sldId id="372" r:id="rId7"/>
    <p:sldId id="373" r:id="rId8"/>
    <p:sldId id="374" r:id="rId9"/>
    <p:sldId id="375" r:id="rId10"/>
    <p:sldId id="37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47">
          <p15:clr>
            <a:srgbClr val="A4A3A4"/>
          </p15:clr>
        </p15:guide>
        <p15:guide id="2" pos="1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2E1A"/>
    <a:srgbClr val="FFFFFF"/>
    <a:srgbClr val="212E84"/>
    <a:srgbClr val="16C8E0"/>
    <a:srgbClr val="45C3D3"/>
    <a:srgbClr val="000000"/>
    <a:srgbClr val="15BBD1"/>
    <a:srgbClr val="ABDDE7"/>
    <a:srgbClr val="CAEAF0"/>
    <a:srgbClr val="96EC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howGuides="1">
      <p:cViewPr varScale="1">
        <p:scale>
          <a:sx n="74" d="100"/>
          <a:sy n="74" d="100"/>
        </p:scale>
        <p:origin x="1266" y="54"/>
      </p:cViewPr>
      <p:guideLst>
        <p:guide orient="horz" pos="4247"/>
        <p:guide pos="113"/>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E26BE9-4109-4FB4-AEA5-E6A7F6F45DC1}" type="datetimeFigureOut">
              <a:rPr lang="en-US" smtClean="0"/>
              <a:pPr/>
              <a:t>4/17/2019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29BF52-4BC3-41FA-AF02-871DADAA4F38}" type="slidenum">
              <a:rPr lang="en-US" smtClean="0"/>
              <a:pPr/>
              <a:t>‹#›</a:t>
            </a:fld>
            <a:endParaRPr lang="en-US"/>
          </a:p>
        </p:txBody>
      </p:sp>
    </p:spTree>
    <p:extLst>
      <p:ext uri="{BB962C8B-B14F-4D97-AF65-F5344CB8AC3E}">
        <p14:creationId xmlns:p14="http://schemas.microsoft.com/office/powerpoint/2010/main" val="32577889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52a01b91a1_0_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52a01b91a1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92781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52a01b91a1_0_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52a01b91a1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88457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52a01b91a1_0_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52a01b91a1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21765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52a01b91a1_0_3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52a01b91a1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631217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52a01b91a1_0_3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52a01b91a1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367240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52a01b91a1_0_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52a01b91a1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105220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52a01b91a1_0_5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52a01b91a1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33233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52a01b91a1_0_6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52a01b91a1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802569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52a01b91a1_0_7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52a01b91a1_0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395195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1">
    <p:spTree>
      <p:nvGrpSpPr>
        <p:cNvPr id="1" name=""/>
        <p:cNvGrpSpPr/>
        <p:nvPr/>
      </p:nvGrpSpPr>
      <p:grpSpPr>
        <a:xfrm>
          <a:off x="0" y="0"/>
          <a:ext cx="0" cy="0"/>
          <a:chOff x="0" y="0"/>
          <a:chExt cx="0" cy="0"/>
        </a:xfrm>
      </p:grpSpPr>
      <p:sp>
        <p:nvSpPr>
          <p:cNvPr id="9" name="Title 8"/>
          <p:cNvSpPr>
            <a:spLocks noGrp="1"/>
          </p:cNvSpPr>
          <p:nvPr>
            <p:ph type="title"/>
          </p:nvPr>
        </p:nvSpPr>
        <p:spPr>
          <a:xfrm>
            <a:off x="827088" y="836712"/>
            <a:ext cx="7201296" cy="384721"/>
          </a:xfrm>
        </p:spPr>
        <p:txBody>
          <a:bodyPr wrap="square" lIns="0" tIns="0" rIns="0" bIns="0" anchor="ctr" anchorCtr="0">
            <a:spAutoFit/>
          </a:bodyPr>
          <a:lstStyle>
            <a:lvl1pPr algn="l">
              <a:defRPr sz="2500"/>
            </a:lvl1pPr>
          </a:lstStyle>
          <a:p>
            <a:r>
              <a:rPr lang="en-US" dirty="0" smtClean="0"/>
              <a:t>Click to edit Master title style</a:t>
            </a:r>
            <a:endParaRPr lang="en-US" dirty="0"/>
          </a:p>
        </p:txBody>
      </p:sp>
      <p:pic>
        <p:nvPicPr>
          <p:cNvPr id="13" name="Picture 12" descr="logo_bh.jpg"/>
          <p:cNvPicPr>
            <a:picLocks noChangeAspect="1"/>
          </p:cNvPicPr>
          <p:nvPr userDrawn="1"/>
        </p:nvPicPr>
        <p:blipFill>
          <a:blip r:embed="rId2" cstate="print"/>
          <a:stretch>
            <a:fillRect/>
          </a:stretch>
        </p:blipFill>
        <p:spPr>
          <a:xfrm>
            <a:off x="395536" y="5945851"/>
            <a:ext cx="1368152" cy="651501"/>
          </a:xfrm>
          <a:prstGeom prst="rect">
            <a:avLst/>
          </a:prstGeom>
        </p:spPr>
      </p:pic>
      <p:sp>
        <p:nvSpPr>
          <p:cNvPr id="17" name="Text Placeholder 16"/>
          <p:cNvSpPr>
            <a:spLocks noGrp="1"/>
          </p:cNvSpPr>
          <p:nvPr>
            <p:ph type="body" sz="quarter" idx="12" hasCustomPrompt="1"/>
          </p:nvPr>
        </p:nvSpPr>
        <p:spPr>
          <a:xfrm>
            <a:off x="8388424" y="44623"/>
            <a:ext cx="432048" cy="288033"/>
          </a:xfr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300" b="1">
                <a:solidFill>
                  <a:srgbClr val="FFFFFF"/>
                </a:solidFill>
              </a:defRPr>
            </a:lvl1pPr>
          </a:lstStyle>
          <a:p>
            <a:pPr marL="342900" marR="0" lvl="0" indent="-342900" algn="l" defTabSz="914400" rtl="0" eaLnBrk="1" fontAlgn="auto" latinLnBrk="0" hangingPunct="1">
              <a:lnSpc>
                <a:spcPct val="100000"/>
              </a:lnSpc>
              <a:spcBef>
                <a:spcPct val="20000"/>
              </a:spcBef>
              <a:spcAft>
                <a:spcPts val="0"/>
              </a:spcAft>
              <a:buClrTx/>
              <a:buSzTx/>
              <a:tabLst/>
              <a:defRPr/>
            </a:pPr>
            <a:fld id="{E8F7304C-BFD1-467C-B28B-176014F5F818}" type="slidenum">
              <a:rPr lang="en-US" smtClean="0"/>
              <a:pPr marL="342900" marR="0" lvl="0" indent="-342900" algn="l" defTabSz="914400" rtl="0" eaLnBrk="1" fontAlgn="auto" latinLnBrk="0" hangingPunct="1">
                <a:lnSpc>
                  <a:spcPct val="100000"/>
                </a:lnSpc>
                <a:spcBef>
                  <a:spcPct val="20000"/>
                </a:spcBef>
                <a:spcAft>
                  <a:spcPts val="0"/>
                </a:spcAft>
                <a:buClrTx/>
                <a:buSzTx/>
                <a:tabLst/>
                <a:defRPr/>
              </a:pPr>
              <a:t>‹#›</a:t>
            </a:fld>
            <a:endParaRPr lang="en-US" dirty="0" smtClean="0"/>
          </a:p>
          <a:p>
            <a:pPr lvl="0"/>
            <a:endParaRPr lang="en-US" dirty="0"/>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C9E6B3-9311-4A91-B31D-088456D5D7F9}" type="datetimeFigureOut">
              <a:rPr lang="en-US" smtClean="0"/>
              <a:pPr/>
              <a:t>4/17/2019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F7304C-BFD1-467C-B28B-176014F5F818}" type="slidenum">
              <a:rPr lang="en-US" smtClean="0"/>
              <a:pPr/>
              <a:t>‹#›</a:t>
            </a:fld>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C9E6B3-9311-4A91-B31D-088456D5D7F9}" type="datetimeFigureOut">
              <a:rPr lang="en-US" smtClean="0"/>
              <a:pPr/>
              <a:t>4/17/2019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F7304C-BFD1-467C-B28B-176014F5F818}" type="slidenum">
              <a:rPr lang="en-US" smtClean="0"/>
              <a:pPr/>
              <a:t>‹#›</a:t>
            </a:fld>
            <a:endParaRPr lang="en-US"/>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C9E6B3-9311-4A91-B31D-088456D5D7F9}" type="datetimeFigureOut">
              <a:rPr lang="en-US" smtClean="0"/>
              <a:pPr/>
              <a:t>4/17/2019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F7304C-BFD1-467C-B28B-176014F5F818}" type="slidenum">
              <a:rPr lang="en-US" smtClean="0"/>
              <a:pPr/>
              <a:t>‹#›</a:t>
            </a:fld>
            <a:endParaRPr lang="en-US"/>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593367"/>
            <a:ext cx="8520600" cy="763600"/>
          </a:xfrm>
          <a:prstGeom prst="rect">
            <a:avLst/>
          </a:prstGeom>
        </p:spPr>
        <p:txBody>
          <a:bodyPr spcFirstLastPara="1" wrap="square" lIns="91425" tIns="91425" rIns="91425" bIns="91425" anchor="t" anchorCtr="0"/>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19" name="Google Shape;19;p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0" name="Google Shape;20;p4"/>
          <p:cNvSpPr txBox="1">
            <a:spLocks noGrp="1"/>
          </p:cNvSpPr>
          <p:nvPr>
            <p:ph type="sldNum" idx="12"/>
          </p:nvPr>
        </p:nvSpPr>
        <p:spPr>
          <a:xfrm>
            <a:off x="8472458" y="6217623"/>
            <a:ext cx="5487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232218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9" name="Title 8"/>
          <p:cNvSpPr>
            <a:spLocks noGrp="1"/>
          </p:cNvSpPr>
          <p:nvPr>
            <p:ph type="title"/>
          </p:nvPr>
        </p:nvSpPr>
        <p:spPr>
          <a:xfrm>
            <a:off x="827088" y="836712"/>
            <a:ext cx="4104456" cy="384721"/>
          </a:xfrm>
        </p:spPr>
        <p:txBody>
          <a:bodyPr wrap="square" lIns="0" tIns="0" rIns="0" bIns="0" anchor="ctr" anchorCtr="0">
            <a:spAutoFit/>
          </a:bodyPr>
          <a:lstStyle>
            <a:lvl1pPr algn="l">
              <a:defRPr sz="2500"/>
            </a:lvl1pPr>
          </a:lstStyle>
          <a:p>
            <a:r>
              <a:rPr lang="en-US" dirty="0" smtClean="0"/>
              <a:t>Click to edit Master title style</a:t>
            </a:r>
            <a:endParaRPr lang="en-US" dirty="0"/>
          </a:p>
        </p:txBody>
      </p:sp>
      <p:sp>
        <p:nvSpPr>
          <p:cNvPr id="11" name="Slide Number Placeholder 10"/>
          <p:cNvSpPr>
            <a:spLocks noGrp="1"/>
          </p:cNvSpPr>
          <p:nvPr>
            <p:ph type="sldNum" sz="quarter" idx="11"/>
          </p:nvPr>
        </p:nvSpPr>
        <p:spPr>
          <a:xfrm>
            <a:off x="6444208" y="0"/>
            <a:ext cx="2133600" cy="365125"/>
          </a:xfrm>
        </p:spPr>
        <p:txBody>
          <a:bodyPr/>
          <a:lstStyle>
            <a:lvl1pPr>
              <a:defRPr sz="1400" b="1">
                <a:solidFill>
                  <a:srgbClr val="FFFFFF"/>
                </a:solidFill>
              </a:defRPr>
            </a:lvl1pPr>
          </a:lstStyle>
          <a:p>
            <a:r>
              <a:rPr lang="en-US" smtClean="0"/>
              <a:t>1</a:t>
            </a:r>
            <a:endParaRPr lang="en-US" dirty="0"/>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C9E6B3-9311-4A91-B31D-088456D5D7F9}" type="datetimeFigureOut">
              <a:rPr lang="en-US" smtClean="0"/>
              <a:pPr/>
              <a:t>4/17/2019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F7304C-BFD1-467C-B28B-176014F5F818}" type="slidenum">
              <a:rPr lang="en-US" smtClean="0"/>
              <a:pPr/>
              <a:t>‹#›</a:t>
            </a:fld>
            <a:endParaRPr lang="en-US"/>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C9E6B3-9311-4A91-B31D-088456D5D7F9}" type="datetimeFigureOut">
              <a:rPr lang="en-US" smtClean="0"/>
              <a:pPr/>
              <a:t>4/17/2019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F7304C-BFD1-467C-B28B-176014F5F818}" type="slidenum">
              <a:rPr lang="en-US" smtClean="0"/>
              <a:pPr/>
              <a:t>‹#›</a:t>
            </a:fld>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C9E6B3-9311-4A91-B31D-088456D5D7F9}" type="datetimeFigureOut">
              <a:rPr lang="en-US" smtClean="0"/>
              <a:pPr/>
              <a:t>4/17/2019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F7304C-BFD1-467C-B28B-176014F5F818}" type="slidenum">
              <a:rPr lang="en-US" smtClean="0"/>
              <a:pPr/>
              <a:t>‹#›</a:t>
            </a:fld>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C9E6B3-9311-4A91-B31D-088456D5D7F9}" type="datetimeFigureOut">
              <a:rPr lang="en-US" smtClean="0"/>
              <a:pPr/>
              <a:t>4/17/2019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F7304C-BFD1-467C-B28B-176014F5F818}" type="slidenum">
              <a:rPr lang="en-US" smtClean="0"/>
              <a:pPr/>
              <a:t>‹#›</a:t>
            </a:fld>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C9E6B3-9311-4A91-B31D-088456D5D7F9}" type="datetimeFigureOut">
              <a:rPr lang="en-US" smtClean="0"/>
              <a:pPr/>
              <a:t>4/17/2019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F7304C-BFD1-467C-B28B-176014F5F818}" type="slidenum">
              <a:rPr lang="en-US" smtClean="0"/>
              <a:pPr/>
              <a:t>‹#›</a:t>
            </a:fld>
            <a:endParaRPr lang="en-US"/>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C9E6B3-9311-4A91-B31D-088456D5D7F9}" type="datetimeFigureOut">
              <a:rPr lang="en-US" smtClean="0"/>
              <a:pPr/>
              <a:t>4/17/2019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F7304C-BFD1-467C-B28B-176014F5F818}" type="slidenum">
              <a:rPr lang="en-US" smtClean="0"/>
              <a:pPr/>
              <a:t>‹#›</a:t>
            </a:fld>
            <a:endParaRPr lang="en-US"/>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C9E6B3-9311-4A91-B31D-088456D5D7F9}" type="datetimeFigureOut">
              <a:rPr lang="en-US" smtClean="0"/>
              <a:pPr/>
              <a:t>4/17/2019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F7304C-BFD1-467C-B28B-176014F5F818}" type="slidenum">
              <a:rPr lang="en-US" smtClean="0"/>
              <a:pPr/>
              <a:t>‹#›</a:t>
            </a:fld>
            <a:endParaRPr lang="en-US"/>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C9E6B3-9311-4A91-B31D-088456D5D7F9}" type="datetimeFigureOut">
              <a:rPr lang="en-US" smtClean="0"/>
              <a:pPr/>
              <a:t>4/17/2019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F7304C-BFD1-467C-B28B-176014F5F8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2" r:id="rId13"/>
  </p:sldLayoutIdLst>
  <p:transition>
    <p:wipe dir="r"/>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שער תפוצות.jpg"/>
          <p:cNvPicPr>
            <a:picLocks noChangeAspect="1"/>
          </p:cNvPicPr>
          <p:nvPr/>
        </p:nvPicPr>
        <p:blipFill>
          <a:blip r:embed="rId2" cstate="print"/>
          <a:srcRect t="2106"/>
          <a:stretch>
            <a:fillRect/>
          </a:stretch>
        </p:blipFill>
        <p:spPr>
          <a:xfrm>
            <a:off x="188912" y="301402"/>
            <a:ext cx="8991600" cy="6524625"/>
          </a:xfrm>
          <a:prstGeom prst="rect">
            <a:avLst/>
          </a:prstGeom>
        </p:spPr>
      </p:pic>
      <p:sp>
        <p:nvSpPr>
          <p:cNvPr id="4" name="Rectangle 2"/>
          <p:cNvSpPr txBox="1">
            <a:spLocks noChangeArrowheads="1"/>
          </p:cNvSpPr>
          <p:nvPr/>
        </p:nvSpPr>
        <p:spPr>
          <a:xfrm>
            <a:off x="1043608" y="2309181"/>
            <a:ext cx="7484368" cy="1231106"/>
          </a:xfrm>
          <a:prstGeom prst="rect">
            <a:avLst/>
          </a:prstGeom>
        </p:spPr>
        <p:txBody>
          <a:bodyPr vert="horz" wrap="square" lIns="0" tIns="0" rIns="0" bIns="0" rtlCol="0" anchor="ctr" anchorCtr="0">
            <a:spAutoFit/>
          </a:bodyPr>
          <a:lstStyle/>
          <a:p>
            <a:pPr algn="ctr">
              <a:spcBef>
                <a:spcPct val="0"/>
              </a:spcBef>
              <a:defRPr/>
            </a:pPr>
            <a:r>
              <a:rPr lang="en-US" sz="4000" b="1" dirty="0">
                <a:solidFill>
                  <a:schemeClr val="bg2">
                    <a:lumMod val="25000"/>
                  </a:schemeClr>
                </a:solidFill>
              </a:rPr>
              <a:t>Did You Know? </a:t>
            </a:r>
          </a:p>
          <a:p>
            <a:pPr algn="ctr">
              <a:spcBef>
                <a:spcPct val="0"/>
              </a:spcBef>
              <a:defRPr/>
            </a:pPr>
            <a:r>
              <a:rPr lang="en-US" sz="4000" b="1" dirty="0">
                <a:solidFill>
                  <a:schemeClr val="bg2">
                    <a:lumMod val="25000"/>
                  </a:schemeClr>
                </a:solidFill>
              </a:rPr>
              <a:t>Fun Facts about the Jewish World</a:t>
            </a:r>
            <a:endParaRPr lang="en-US" sz="4000" b="1" dirty="0" smtClean="0">
              <a:solidFill>
                <a:schemeClr val="bg2">
                  <a:lumMod val="25000"/>
                </a:schemeClr>
              </a:solidFill>
            </a:endParaRPr>
          </a:p>
        </p:txBody>
      </p:sp>
      <p:pic>
        <p:nvPicPr>
          <p:cNvPr id="2" name="תמונה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8912" y="6165303"/>
            <a:ext cx="1417627" cy="660723"/>
          </a:xfrm>
          <a:prstGeom prst="rect">
            <a:avLst/>
          </a:prstGeom>
        </p:spPr>
      </p:pic>
      <p:pic>
        <p:nvPicPr>
          <p:cNvPr id="5" name="Picture 2" descr="C:\Users\hadar\AppData\Local\Microsoft\Windows\Temporary Internet Files\Content.Outlook\UDTE3O0B\logo_Eng_2018.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9512" y="5949280"/>
            <a:ext cx="1757551" cy="819154"/>
          </a:xfrm>
          <a:prstGeom prst="rect">
            <a:avLst/>
          </a:prstGeom>
          <a:solidFill>
            <a:srgbClr val="FFFFFF"/>
          </a:solidFill>
        </p:spPr>
      </p:pic>
    </p:spTree>
    <p:extLst>
      <p:ext uri="{BB962C8B-B14F-4D97-AF65-F5344CB8AC3E}">
        <p14:creationId xmlns:p14="http://schemas.microsoft.com/office/powerpoint/2010/main" val="4161761946"/>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pic>
        <p:nvPicPr>
          <p:cNvPr id="137" name="Google Shape;137;p22"/>
          <p:cNvPicPr preferRelativeResize="0"/>
          <p:nvPr/>
        </p:nvPicPr>
        <p:blipFill>
          <a:blip r:embed="rId3">
            <a:alphaModFix amt="66000"/>
          </a:blip>
          <a:stretch>
            <a:fillRect/>
          </a:stretch>
        </p:blipFill>
        <p:spPr>
          <a:xfrm>
            <a:off x="5652120" y="3933056"/>
            <a:ext cx="2569464" cy="2569464"/>
          </a:xfrm>
          <a:prstGeom prst="rect">
            <a:avLst/>
          </a:prstGeom>
          <a:noFill/>
          <a:ln>
            <a:noFill/>
          </a:ln>
        </p:spPr>
      </p:pic>
      <p:sp>
        <p:nvSpPr>
          <p:cNvPr id="138" name="Google Shape;138;p22"/>
          <p:cNvSpPr txBox="1">
            <a:spLocks noGrp="1"/>
          </p:cNvSpPr>
          <p:nvPr>
            <p:ph type="title"/>
          </p:nvPr>
        </p:nvSpPr>
        <p:spPr>
          <a:xfrm>
            <a:off x="289033" y="692696"/>
            <a:ext cx="8520600" cy="572700"/>
          </a:xfrm>
          <a:prstGeom prst="rect">
            <a:avLst/>
          </a:prstGeom>
        </p:spPr>
        <p:txBody>
          <a:bodyPr spcFirstLastPara="1" vert="horz" wrap="square" lIns="91425" tIns="91425" rIns="91425" bIns="91425" rtlCol="0" anchor="t" anchorCtr="0">
            <a:noAutofit/>
          </a:bodyPr>
          <a:lstStyle/>
          <a:p>
            <a:pPr algn="l"/>
            <a:r>
              <a:rPr lang="en" b="1" dirty="0">
                <a:latin typeface="Calibri"/>
                <a:ea typeface="Calibri"/>
                <a:cs typeface="Calibri"/>
                <a:sym typeface="Calibri"/>
              </a:rPr>
              <a:t>Ethiopia </a:t>
            </a:r>
            <a:endParaRPr b="1" dirty="0">
              <a:latin typeface="Calibri"/>
              <a:ea typeface="Calibri"/>
              <a:cs typeface="Calibri"/>
              <a:sym typeface="Calibri"/>
            </a:endParaRPr>
          </a:p>
        </p:txBody>
      </p:sp>
      <p:sp>
        <p:nvSpPr>
          <p:cNvPr id="139" name="Google Shape;139;p22"/>
          <p:cNvSpPr txBox="1">
            <a:spLocks noGrp="1"/>
          </p:cNvSpPr>
          <p:nvPr>
            <p:ph type="body" idx="1"/>
          </p:nvPr>
        </p:nvSpPr>
        <p:spPr>
          <a:xfrm>
            <a:off x="289033" y="1518918"/>
            <a:ext cx="8485500" cy="997800"/>
          </a:xfrm>
          <a:prstGeom prst="rect">
            <a:avLst/>
          </a:prstGeom>
        </p:spPr>
        <p:txBody>
          <a:bodyPr spcFirstLastPara="1" vert="horz" wrap="square" lIns="91425" tIns="91425" rIns="91425" bIns="91425" rtlCol="0" anchor="t" anchorCtr="0">
            <a:noAutofit/>
          </a:bodyPr>
          <a:lstStyle/>
          <a:p>
            <a:pPr marL="0" indent="0">
              <a:lnSpc>
                <a:spcPct val="150000"/>
              </a:lnSpc>
              <a:buClr>
                <a:srgbClr val="000000"/>
              </a:buClr>
              <a:buSzPts val="1100"/>
              <a:buNone/>
            </a:pPr>
            <a:r>
              <a:rPr lang="en" b="1" dirty="0">
                <a:solidFill>
                  <a:srgbClr val="000000"/>
                </a:solidFill>
                <a:latin typeface="Calibri"/>
                <a:ea typeface="Calibri"/>
                <a:cs typeface="Calibri"/>
                <a:sym typeface="Calibri"/>
              </a:rPr>
              <a:t>1.   The term for Ethiopian Jews is Beta Israel.</a:t>
            </a:r>
            <a:endParaRPr b="1" dirty="0">
              <a:solidFill>
                <a:srgbClr val="000000"/>
              </a:solidFill>
              <a:latin typeface="Calibri"/>
              <a:ea typeface="Calibri"/>
              <a:cs typeface="Calibri"/>
              <a:sym typeface="Calibri"/>
            </a:endParaRPr>
          </a:p>
          <a:p>
            <a:pPr marL="0" indent="0">
              <a:lnSpc>
                <a:spcPct val="150000"/>
              </a:lnSpc>
              <a:buClr>
                <a:srgbClr val="000000"/>
              </a:buClr>
              <a:buSzPts val="1100"/>
              <a:buNone/>
            </a:pPr>
            <a:r>
              <a:rPr lang="en" b="1" dirty="0">
                <a:solidFill>
                  <a:srgbClr val="000000"/>
                </a:solidFill>
                <a:latin typeface="Calibri"/>
                <a:ea typeface="Calibri"/>
                <a:cs typeface="Calibri"/>
                <a:sym typeface="Calibri"/>
              </a:rPr>
              <a:t>2.   In Ethiopian Jewish culture, the Torah is referred to as Orit.</a:t>
            </a:r>
            <a:endParaRPr b="1" dirty="0">
              <a:solidFill>
                <a:srgbClr val="000000"/>
              </a:solidFill>
              <a:latin typeface="Calibri"/>
              <a:ea typeface="Calibri"/>
              <a:cs typeface="Calibri"/>
              <a:sym typeface="Calibri"/>
            </a:endParaRPr>
          </a:p>
          <a:p>
            <a:pPr marL="0" indent="0">
              <a:spcAft>
                <a:spcPts val="1600"/>
              </a:spcAft>
              <a:buNone/>
            </a:pPr>
            <a:endParaRPr dirty="0"/>
          </a:p>
        </p:txBody>
      </p:sp>
    </p:spTree>
    <p:extLst>
      <p:ext uri="{BB962C8B-B14F-4D97-AF65-F5344CB8AC3E}">
        <p14:creationId xmlns:p14="http://schemas.microsoft.com/office/powerpoint/2010/main" val="3075865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pic>
        <p:nvPicPr>
          <p:cNvPr id="65" name="Google Shape;65;p14"/>
          <p:cNvPicPr preferRelativeResize="0"/>
          <p:nvPr/>
        </p:nvPicPr>
        <p:blipFill>
          <a:blip r:embed="rId3">
            <a:alphaModFix amt="66000"/>
          </a:blip>
          <a:stretch>
            <a:fillRect/>
          </a:stretch>
        </p:blipFill>
        <p:spPr>
          <a:xfrm>
            <a:off x="5796136" y="4005064"/>
            <a:ext cx="2571750" cy="2571750"/>
          </a:xfrm>
          <a:prstGeom prst="rect">
            <a:avLst/>
          </a:prstGeom>
          <a:noFill/>
          <a:ln>
            <a:noFill/>
          </a:ln>
        </p:spPr>
      </p:pic>
      <p:sp>
        <p:nvSpPr>
          <p:cNvPr id="66" name="Google Shape;66;p14"/>
          <p:cNvSpPr txBox="1">
            <a:spLocks noGrp="1"/>
          </p:cNvSpPr>
          <p:nvPr>
            <p:ph type="body" idx="1"/>
          </p:nvPr>
        </p:nvSpPr>
        <p:spPr>
          <a:xfrm>
            <a:off x="262525" y="1340768"/>
            <a:ext cx="8726400" cy="1656900"/>
          </a:xfrm>
          <a:prstGeom prst="rect">
            <a:avLst/>
          </a:prstGeom>
        </p:spPr>
        <p:txBody>
          <a:bodyPr spcFirstLastPara="1" vert="horz" wrap="square" lIns="91425" tIns="91425" rIns="91425" bIns="91425" rtlCol="0" anchor="t" anchorCtr="0">
            <a:noAutofit/>
          </a:bodyPr>
          <a:lstStyle/>
          <a:p>
            <a:pPr marL="0" indent="0">
              <a:lnSpc>
                <a:spcPct val="150000"/>
              </a:lnSpc>
              <a:buClr>
                <a:srgbClr val="000000"/>
              </a:buClr>
              <a:buSzPts val="1100"/>
              <a:buNone/>
            </a:pPr>
            <a:r>
              <a:rPr lang="en" sz="1600" b="1" dirty="0">
                <a:solidFill>
                  <a:srgbClr val="000000"/>
                </a:solidFill>
                <a:latin typeface="Calibri"/>
                <a:ea typeface="Calibri"/>
                <a:cs typeface="Calibri"/>
                <a:sym typeface="Calibri"/>
              </a:rPr>
              <a:t>1</a:t>
            </a:r>
            <a:r>
              <a:rPr lang="en" b="1" dirty="0">
                <a:solidFill>
                  <a:srgbClr val="000000"/>
                </a:solidFill>
                <a:latin typeface="Calibri"/>
                <a:ea typeface="Calibri"/>
                <a:cs typeface="Calibri"/>
                <a:sym typeface="Calibri"/>
              </a:rPr>
              <a:t>.   During the Cold War (Post-WWII to 1991) all Jewish practice and education occurred underground.</a:t>
            </a:r>
            <a:endParaRPr b="1" dirty="0">
              <a:solidFill>
                <a:srgbClr val="000000"/>
              </a:solidFill>
              <a:latin typeface="Calibri"/>
              <a:ea typeface="Calibri"/>
              <a:cs typeface="Calibri"/>
              <a:sym typeface="Calibri"/>
            </a:endParaRPr>
          </a:p>
          <a:p>
            <a:pPr marL="0" indent="0">
              <a:lnSpc>
                <a:spcPct val="150000"/>
              </a:lnSpc>
              <a:buClr>
                <a:srgbClr val="000000"/>
              </a:buClr>
              <a:buSzPts val="1100"/>
              <a:buNone/>
            </a:pPr>
            <a:r>
              <a:rPr lang="en" b="1" dirty="0">
                <a:solidFill>
                  <a:srgbClr val="000000"/>
                </a:solidFill>
                <a:latin typeface="Calibri"/>
                <a:ea typeface="Calibri"/>
                <a:cs typeface="Calibri"/>
                <a:sym typeface="Calibri"/>
              </a:rPr>
              <a:t>2.   Between 1989 and 2006, roughly 980,000 Jews immigrated to Israel from the Former Soviet Union.</a:t>
            </a:r>
            <a:endParaRPr b="1" dirty="0">
              <a:solidFill>
                <a:srgbClr val="000000"/>
              </a:solidFill>
              <a:latin typeface="Calibri"/>
              <a:ea typeface="Calibri"/>
              <a:cs typeface="Calibri"/>
              <a:sym typeface="Calibri"/>
            </a:endParaRPr>
          </a:p>
          <a:p>
            <a:pPr marL="0" indent="0">
              <a:spcAft>
                <a:spcPts val="1600"/>
              </a:spcAft>
              <a:buNone/>
            </a:pPr>
            <a:endParaRPr dirty="0"/>
          </a:p>
        </p:txBody>
      </p:sp>
      <p:sp>
        <p:nvSpPr>
          <p:cNvPr id="67" name="Google Shape;67;p14"/>
          <p:cNvSpPr txBox="1">
            <a:spLocks noGrp="1"/>
          </p:cNvSpPr>
          <p:nvPr>
            <p:ph type="title"/>
          </p:nvPr>
        </p:nvSpPr>
        <p:spPr>
          <a:xfrm>
            <a:off x="262525" y="579800"/>
            <a:ext cx="8520600" cy="572700"/>
          </a:xfrm>
          <a:prstGeom prst="rect">
            <a:avLst/>
          </a:prstGeom>
        </p:spPr>
        <p:txBody>
          <a:bodyPr spcFirstLastPara="1" vert="horz" wrap="square" lIns="91425" tIns="91425" rIns="91425" bIns="91425" rtlCol="0" anchor="t" anchorCtr="0">
            <a:noAutofit/>
          </a:bodyPr>
          <a:lstStyle/>
          <a:p>
            <a:pPr algn="l"/>
            <a:r>
              <a:rPr lang="en" b="1" dirty="0">
                <a:latin typeface="Calibri"/>
                <a:ea typeface="Calibri"/>
                <a:cs typeface="Calibri"/>
                <a:sym typeface="Calibri"/>
              </a:rPr>
              <a:t>Russia</a:t>
            </a:r>
            <a:endParaRPr b="1" dirty="0">
              <a:latin typeface="Calibri"/>
              <a:ea typeface="Calibri"/>
              <a:cs typeface="Calibri"/>
              <a:sym typeface="Calibri"/>
            </a:endParaRPr>
          </a:p>
        </p:txBody>
      </p:sp>
    </p:spTree>
    <p:extLst>
      <p:ext uri="{BB962C8B-B14F-4D97-AF65-F5344CB8AC3E}">
        <p14:creationId xmlns:p14="http://schemas.microsoft.com/office/powerpoint/2010/main" val="3685961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4" name="Google Shape;74;p15"/>
          <p:cNvSpPr txBox="1">
            <a:spLocks noGrp="1"/>
          </p:cNvSpPr>
          <p:nvPr>
            <p:ph type="title"/>
          </p:nvPr>
        </p:nvSpPr>
        <p:spPr>
          <a:xfrm>
            <a:off x="306575" y="548680"/>
            <a:ext cx="8520600" cy="572700"/>
          </a:xfrm>
          <a:prstGeom prst="rect">
            <a:avLst/>
          </a:prstGeom>
        </p:spPr>
        <p:txBody>
          <a:bodyPr spcFirstLastPara="1" vert="horz" wrap="square" lIns="91425" tIns="91425" rIns="91425" bIns="91425" rtlCol="0" anchor="t" anchorCtr="0">
            <a:noAutofit/>
          </a:bodyPr>
          <a:lstStyle/>
          <a:p>
            <a:pPr algn="l"/>
            <a:r>
              <a:rPr lang="en" b="1" dirty="0">
                <a:latin typeface="Calibri"/>
                <a:ea typeface="Calibri"/>
                <a:cs typeface="Calibri"/>
                <a:sym typeface="Calibri"/>
              </a:rPr>
              <a:t>South Africa</a:t>
            </a:r>
            <a:endParaRPr b="1" dirty="0">
              <a:latin typeface="Calibri"/>
              <a:ea typeface="Calibri"/>
              <a:cs typeface="Calibri"/>
              <a:sym typeface="Calibri"/>
            </a:endParaRPr>
          </a:p>
        </p:txBody>
      </p:sp>
      <p:pic>
        <p:nvPicPr>
          <p:cNvPr id="75" name="Google Shape;75;p15"/>
          <p:cNvPicPr preferRelativeResize="0"/>
          <p:nvPr/>
        </p:nvPicPr>
        <p:blipFill>
          <a:blip r:embed="rId3">
            <a:alphaModFix amt="66000"/>
          </a:blip>
          <a:stretch>
            <a:fillRect/>
          </a:stretch>
        </p:blipFill>
        <p:spPr>
          <a:xfrm>
            <a:off x="5580112" y="4005064"/>
            <a:ext cx="2571750" cy="2571750"/>
          </a:xfrm>
          <a:prstGeom prst="rect">
            <a:avLst/>
          </a:prstGeom>
          <a:noFill/>
          <a:ln>
            <a:noFill/>
          </a:ln>
        </p:spPr>
      </p:pic>
      <p:sp>
        <p:nvSpPr>
          <p:cNvPr id="76" name="Google Shape;76;p15"/>
          <p:cNvSpPr txBox="1">
            <a:spLocks noGrp="1"/>
          </p:cNvSpPr>
          <p:nvPr>
            <p:ph type="body" idx="1"/>
          </p:nvPr>
        </p:nvSpPr>
        <p:spPr>
          <a:xfrm>
            <a:off x="91025" y="1340768"/>
            <a:ext cx="8951700" cy="1525200"/>
          </a:xfrm>
          <a:prstGeom prst="rect">
            <a:avLst/>
          </a:prstGeom>
        </p:spPr>
        <p:txBody>
          <a:bodyPr spcFirstLastPara="1" vert="horz" wrap="square" lIns="91425" tIns="91425" rIns="91425" bIns="91425" rtlCol="0" anchor="t" anchorCtr="0">
            <a:noAutofit/>
          </a:bodyPr>
          <a:lstStyle/>
          <a:p>
            <a:pPr marL="0" indent="0">
              <a:lnSpc>
                <a:spcPct val="150000"/>
              </a:lnSpc>
              <a:buClr>
                <a:srgbClr val="000000"/>
              </a:buClr>
              <a:buSzPts val="1100"/>
              <a:buNone/>
            </a:pPr>
            <a:r>
              <a:rPr lang="en" b="1" dirty="0">
                <a:solidFill>
                  <a:srgbClr val="000000"/>
                </a:solidFill>
                <a:latin typeface="Calibri"/>
                <a:ea typeface="Calibri"/>
                <a:cs typeface="Calibri"/>
                <a:sym typeface="Calibri"/>
              </a:rPr>
              <a:t>1.   90% of all the Jews in South Africa are Litvak (Lithuanian).</a:t>
            </a:r>
            <a:endParaRPr b="1" dirty="0">
              <a:solidFill>
                <a:srgbClr val="000000"/>
              </a:solidFill>
              <a:latin typeface="Calibri"/>
              <a:ea typeface="Calibri"/>
              <a:cs typeface="Calibri"/>
              <a:sym typeface="Calibri"/>
            </a:endParaRPr>
          </a:p>
          <a:p>
            <a:pPr marL="0" indent="0">
              <a:lnSpc>
                <a:spcPct val="150000"/>
              </a:lnSpc>
              <a:buClr>
                <a:srgbClr val="000000"/>
              </a:buClr>
              <a:buSzPts val="1100"/>
              <a:buNone/>
            </a:pPr>
            <a:r>
              <a:rPr lang="en" b="1" dirty="0">
                <a:solidFill>
                  <a:srgbClr val="000000"/>
                </a:solidFill>
                <a:latin typeface="Calibri"/>
                <a:ea typeface="Calibri"/>
                <a:cs typeface="Calibri"/>
                <a:sym typeface="Calibri"/>
              </a:rPr>
              <a:t>2.   Portuguese Jewish mapmakers came to South Africa as early as the 15</a:t>
            </a:r>
            <a:r>
              <a:rPr lang="en" b="1" baseline="30000" dirty="0">
                <a:solidFill>
                  <a:srgbClr val="000000"/>
                </a:solidFill>
                <a:latin typeface="Calibri"/>
                <a:ea typeface="Calibri"/>
                <a:cs typeface="Calibri"/>
                <a:sym typeface="Calibri"/>
              </a:rPr>
              <a:t>th</a:t>
            </a:r>
            <a:r>
              <a:rPr lang="en" b="1" dirty="0">
                <a:solidFill>
                  <a:srgbClr val="000000"/>
                </a:solidFill>
                <a:latin typeface="Calibri"/>
                <a:ea typeface="Calibri"/>
                <a:cs typeface="Calibri"/>
                <a:sym typeface="Calibri"/>
              </a:rPr>
              <a:t> century; they came via ships of famous explorers such as Vasco de Gama.</a:t>
            </a:r>
            <a:endParaRPr b="1" dirty="0">
              <a:solidFill>
                <a:srgbClr val="000000"/>
              </a:solidFill>
              <a:latin typeface="Calibri"/>
              <a:ea typeface="Calibri"/>
              <a:cs typeface="Calibri"/>
              <a:sym typeface="Calibri"/>
            </a:endParaRPr>
          </a:p>
          <a:p>
            <a:pPr marL="0" indent="0">
              <a:spcAft>
                <a:spcPts val="1600"/>
              </a:spcAft>
              <a:buNone/>
            </a:pPr>
            <a:endParaRPr dirty="0"/>
          </a:p>
        </p:txBody>
      </p:sp>
    </p:spTree>
    <p:extLst>
      <p:ext uri="{BB962C8B-B14F-4D97-AF65-F5344CB8AC3E}">
        <p14:creationId xmlns:p14="http://schemas.microsoft.com/office/powerpoint/2010/main" val="927607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3" name="Google Shape;83;p16"/>
          <p:cNvSpPr txBox="1">
            <a:spLocks noGrp="1"/>
          </p:cNvSpPr>
          <p:nvPr>
            <p:ph type="title"/>
          </p:nvPr>
        </p:nvSpPr>
        <p:spPr>
          <a:xfrm>
            <a:off x="311725" y="620688"/>
            <a:ext cx="8520600" cy="572700"/>
          </a:xfrm>
          <a:prstGeom prst="rect">
            <a:avLst/>
          </a:prstGeom>
        </p:spPr>
        <p:txBody>
          <a:bodyPr spcFirstLastPara="1" vert="horz" wrap="square" lIns="91425" tIns="91425" rIns="91425" bIns="91425" rtlCol="0" anchor="t" anchorCtr="0">
            <a:noAutofit/>
          </a:bodyPr>
          <a:lstStyle/>
          <a:p>
            <a:pPr algn="l"/>
            <a:r>
              <a:rPr lang="en" b="1" dirty="0">
                <a:latin typeface="Calibri"/>
                <a:ea typeface="Calibri"/>
                <a:cs typeface="Calibri"/>
                <a:sym typeface="Calibri"/>
              </a:rPr>
              <a:t>Poland</a:t>
            </a:r>
            <a:endParaRPr b="1" dirty="0">
              <a:latin typeface="Calibri"/>
              <a:ea typeface="Calibri"/>
              <a:cs typeface="Calibri"/>
              <a:sym typeface="Calibri"/>
            </a:endParaRPr>
          </a:p>
        </p:txBody>
      </p:sp>
      <p:pic>
        <p:nvPicPr>
          <p:cNvPr id="84" name="Google Shape;84;p16"/>
          <p:cNvPicPr preferRelativeResize="0"/>
          <p:nvPr/>
        </p:nvPicPr>
        <p:blipFill>
          <a:blip r:embed="rId3">
            <a:alphaModFix amt="66000"/>
          </a:blip>
          <a:stretch>
            <a:fillRect/>
          </a:stretch>
        </p:blipFill>
        <p:spPr>
          <a:xfrm>
            <a:off x="5798675" y="3861048"/>
            <a:ext cx="2571750" cy="2571750"/>
          </a:xfrm>
          <a:prstGeom prst="rect">
            <a:avLst/>
          </a:prstGeom>
          <a:noFill/>
          <a:ln>
            <a:noFill/>
          </a:ln>
        </p:spPr>
      </p:pic>
      <p:sp>
        <p:nvSpPr>
          <p:cNvPr id="85" name="Google Shape;85;p16"/>
          <p:cNvSpPr txBox="1">
            <a:spLocks noGrp="1"/>
          </p:cNvSpPr>
          <p:nvPr>
            <p:ph type="body" idx="1"/>
          </p:nvPr>
        </p:nvSpPr>
        <p:spPr>
          <a:xfrm>
            <a:off x="129175" y="1340768"/>
            <a:ext cx="8885700" cy="1750500"/>
          </a:xfrm>
          <a:prstGeom prst="rect">
            <a:avLst/>
          </a:prstGeom>
        </p:spPr>
        <p:txBody>
          <a:bodyPr spcFirstLastPara="1" vert="horz" wrap="square" lIns="91425" tIns="91425" rIns="91425" bIns="91425" rtlCol="0" anchor="t" anchorCtr="0">
            <a:noAutofit/>
          </a:bodyPr>
          <a:lstStyle/>
          <a:p>
            <a:pPr marL="0" indent="0">
              <a:lnSpc>
                <a:spcPct val="150000"/>
              </a:lnSpc>
              <a:buClr>
                <a:srgbClr val="000000"/>
              </a:buClr>
              <a:buSzPts val="1100"/>
              <a:buNone/>
            </a:pPr>
            <a:r>
              <a:rPr lang="en" b="1" dirty="0">
                <a:solidFill>
                  <a:srgbClr val="000000"/>
                </a:solidFill>
                <a:latin typeface="Calibri"/>
                <a:ea typeface="Calibri"/>
                <a:cs typeface="Calibri"/>
                <a:sym typeface="Calibri"/>
              </a:rPr>
              <a:t>1.   Some of the first Jews to settle in Poland were traders from Spain in the modern period, Poland was called “Po Lan Ya” in Hebrew, meaning “God resides here”, noting how welcoming it was for Jews.</a:t>
            </a:r>
            <a:endParaRPr b="1" dirty="0">
              <a:solidFill>
                <a:srgbClr val="000000"/>
              </a:solidFill>
              <a:latin typeface="Calibri"/>
              <a:ea typeface="Calibri"/>
              <a:cs typeface="Calibri"/>
              <a:sym typeface="Calibri"/>
            </a:endParaRPr>
          </a:p>
          <a:p>
            <a:pPr marL="0" indent="0">
              <a:lnSpc>
                <a:spcPct val="150000"/>
              </a:lnSpc>
              <a:buClr>
                <a:srgbClr val="000000"/>
              </a:buClr>
              <a:buSzPts val="1100"/>
              <a:buNone/>
            </a:pPr>
            <a:r>
              <a:rPr lang="en" b="1" dirty="0">
                <a:solidFill>
                  <a:srgbClr val="000000"/>
                </a:solidFill>
                <a:latin typeface="Calibri"/>
                <a:ea typeface="Calibri"/>
                <a:cs typeface="Calibri"/>
                <a:sym typeface="Calibri"/>
              </a:rPr>
              <a:t>2.   In the interwar years (1918-1939), Poland had a Jewish party in parliament.</a:t>
            </a:r>
            <a:endParaRPr b="1" dirty="0">
              <a:solidFill>
                <a:srgbClr val="000000"/>
              </a:solidFill>
              <a:latin typeface="Calibri"/>
              <a:ea typeface="Calibri"/>
              <a:cs typeface="Calibri"/>
              <a:sym typeface="Calibri"/>
            </a:endParaRPr>
          </a:p>
          <a:p>
            <a:pPr marL="0" indent="0">
              <a:spcAft>
                <a:spcPts val="1600"/>
              </a:spcAft>
              <a:buNone/>
            </a:pPr>
            <a:endParaRPr dirty="0"/>
          </a:p>
        </p:txBody>
      </p:sp>
    </p:spTree>
    <p:extLst>
      <p:ext uri="{BB962C8B-B14F-4D97-AF65-F5344CB8AC3E}">
        <p14:creationId xmlns:p14="http://schemas.microsoft.com/office/powerpoint/2010/main" val="2397211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2" name="Google Shape;92;p17"/>
          <p:cNvSpPr txBox="1">
            <a:spLocks noGrp="1"/>
          </p:cNvSpPr>
          <p:nvPr>
            <p:ph type="title"/>
          </p:nvPr>
        </p:nvSpPr>
        <p:spPr>
          <a:xfrm>
            <a:off x="333350" y="620688"/>
            <a:ext cx="8520600" cy="572700"/>
          </a:xfrm>
          <a:prstGeom prst="rect">
            <a:avLst/>
          </a:prstGeom>
        </p:spPr>
        <p:txBody>
          <a:bodyPr spcFirstLastPara="1" vert="horz" wrap="square" lIns="91425" tIns="91425" rIns="91425" bIns="91425" rtlCol="0" anchor="t" anchorCtr="0">
            <a:noAutofit/>
          </a:bodyPr>
          <a:lstStyle/>
          <a:p>
            <a:pPr algn="l"/>
            <a:r>
              <a:rPr lang="en" b="1" dirty="0">
                <a:latin typeface="Calibri"/>
                <a:ea typeface="Calibri"/>
                <a:cs typeface="Calibri"/>
                <a:sym typeface="Calibri"/>
              </a:rPr>
              <a:t>United States</a:t>
            </a:r>
            <a:endParaRPr b="1" dirty="0">
              <a:latin typeface="Calibri"/>
              <a:ea typeface="Calibri"/>
              <a:cs typeface="Calibri"/>
              <a:sym typeface="Calibri"/>
            </a:endParaRPr>
          </a:p>
        </p:txBody>
      </p:sp>
      <p:pic>
        <p:nvPicPr>
          <p:cNvPr id="93" name="Google Shape;93;p17"/>
          <p:cNvPicPr preferRelativeResize="0"/>
          <p:nvPr/>
        </p:nvPicPr>
        <p:blipFill>
          <a:blip r:embed="rId3">
            <a:alphaModFix amt="66000"/>
          </a:blip>
          <a:stretch>
            <a:fillRect/>
          </a:stretch>
        </p:blipFill>
        <p:spPr>
          <a:xfrm>
            <a:off x="5868144" y="3861048"/>
            <a:ext cx="2571750" cy="2571750"/>
          </a:xfrm>
          <a:prstGeom prst="rect">
            <a:avLst/>
          </a:prstGeom>
          <a:noFill/>
          <a:ln>
            <a:noFill/>
          </a:ln>
        </p:spPr>
      </p:pic>
      <p:sp>
        <p:nvSpPr>
          <p:cNvPr id="94" name="Google Shape;94;p17"/>
          <p:cNvSpPr txBox="1">
            <a:spLocks noGrp="1"/>
          </p:cNvSpPr>
          <p:nvPr>
            <p:ph type="body" idx="1"/>
          </p:nvPr>
        </p:nvSpPr>
        <p:spPr>
          <a:xfrm>
            <a:off x="278672" y="1340768"/>
            <a:ext cx="8832600" cy="1821600"/>
          </a:xfrm>
          <a:prstGeom prst="rect">
            <a:avLst/>
          </a:prstGeom>
        </p:spPr>
        <p:txBody>
          <a:bodyPr spcFirstLastPara="1" vert="horz" wrap="square" lIns="91425" tIns="91425" rIns="91425" bIns="91425" rtlCol="0" anchor="t" anchorCtr="0">
            <a:noAutofit/>
          </a:bodyPr>
          <a:lstStyle/>
          <a:p>
            <a:pPr marL="0" indent="0">
              <a:lnSpc>
                <a:spcPct val="150000"/>
              </a:lnSpc>
              <a:buClr>
                <a:srgbClr val="000000"/>
              </a:buClr>
              <a:buSzPts val="1100"/>
              <a:buNone/>
            </a:pPr>
            <a:r>
              <a:rPr lang="en" b="1" dirty="0">
                <a:solidFill>
                  <a:srgbClr val="000000"/>
                </a:solidFill>
                <a:latin typeface="Calibri"/>
                <a:ea typeface="Calibri"/>
                <a:cs typeface="Calibri"/>
                <a:sym typeface="Calibri"/>
              </a:rPr>
              <a:t>1.   Many superheroes that we know and love today were created by Jewish authors: Superman, Batman, The Hulk, Captain America, and many more!</a:t>
            </a:r>
            <a:endParaRPr b="1" dirty="0">
              <a:solidFill>
                <a:srgbClr val="000000"/>
              </a:solidFill>
              <a:latin typeface="Calibri"/>
              <a:ea typeface="Calibri"/>
              <a:cs typeface="Calibri"/>
              <a:sym typeface="Calibri"/>
            </a:endParaRPr>
          </a:p>
          <a:p>
            <a:pPr marL="0" indent="0">
              <a:lnSpc>
                <a:spcPct val="150000"/>
              </a:lnSpc>
              <a:buClr>
                <a:srgbClr val="000000"/>
              </a:buClr>
              <a:buSzPts val="1100"/>
              <a:buNone/>
            </a:pPr>
            <a:r>
              <a:rPr lang="en" b="1" dirty="0">
                <a:solidFill>
                  <a:srgbClr val="000000"/>
                </a:solidFill>
                <a:latin typeface="Calibri"/>
                <a:ea typeface="Calibri"/>
                <a:cs typeface="Calibri"/>
                <a:sym typeface="Calibri"/>
              </a:rPr>
              <a:t>2.   The oldest Jewish community in North America was established in New Amsterdam (later New York City) in 1654.</a:t>
            </a:r>
            <a:endParaRPr b="1" dirty="0">
              <a:solidFill>
                <a:srgbClr val="000000"/>
              </a:solidFill>
              <a:latin typeface="Calibri"/>
              <a:ea typeface="Calibri"/>
              <a:cs typeface="Calibri"/>
              <a:sym typeface="Calibri"/>
            </a:endParaRPr>
          </a:p>
          <a:p>
            <a:pPr marL="0" indent="0">
              <a:spcAft>
                <a:spcPts val="1600"/>
              </a:spcAft>
              <a:buNone/>
            </a:pPr>
            <a:endParaRPr dirty="0"/>
          </a:p>
        </p:txBody>
      </p:sp>
    </p:spTree>
    <p:extLst>
      <p:ext uri="{BB962C8B-B14F-4D97-AF65-F5344CB8AC3E}">
        <p14:creationId xmlns:p14="http://schemas.microsoft.com/office/powerpoint/2010/main" val="1874344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101" name="Google Shape;101;p18"/>
          <p:cNvSpPr txBox="1">
            <a:spLocks noGrp="1"/>
          </p:cNvSpPr>
          <p:nvPr>
            <p:ph type="title"/>
          </p:nvPr>
        </p:nvSpPr>
        <p:spPr>
          <a:xfrm>
            <a:off x="358893" y="548680"/>
            <a:ext cx="8520600" cy="572700"/>
          </a:xfrm>
          <a:prstGeom prst="rect">
            <a:avLst/>
          </a:prstGeom>
        </p:spPr>
        <p:txBody>
          <a:bodyPr spcFirstLastPara="1" vert="horz" wrap="square" lIns="91425" tIns="91425" rIns="91425" bIns="91425" rtlCol="0" anchor="t" anchorCtr="0">
            <a:noAutofit/>
          </a:bodyPr>
          <a:lstStyle/>
          <a:p>
            <a:pPr algn="l"/>
            <a:r>
              <a:rPr lang="en" b="1" dirty="0">
                <a:latin typeface="Calibri"/>
                <a:ea typeface="Calibri"/>
                <a:cs typeface="Calibri"/>
                <a:sym typeface="Calibri"/>
              </a:rPr>
              <a:t>France</a:t>
            </a:r>
            <a:endParaRPr b="1" dirty="0">
              <a:latin typeface="Calibri"/>
              <a:ea typeface="Calibri"/>
              <a:cs typeface="Calibri"/>
              <a:sym typeface="Calibri"/>
            </a:endParaRPr>
          </a:p>
        </p:txBody>
      </p:sp>
      <p:pic>
        <p:nvPicPr>
          <p:cNvPr id="102" name="Google Shape;102;p18"/>
          <p:cNvPicPr preferRelativeResize="0"/>
          <p:nvPr/>
        </p:nvPicPr>
        <p:blipFill>
          <a:blip r:embed="rId3">
            <a:alphaModFix amt="66000"/>
          </a:blip>
          <a:stretch>
            <a:fillRect/>
          </a:stretch>
        </p:blipFill>
        <p:spPr>
          <a:xfrm>
            <a:off x="5868144" y="3789040"/>
            <a:ext cx="2571750" cy="2571750"/>
          </a:xfrm>
          <a:prstGeom prst="rect">
            <a:avLst/>
          </a:prstGeom>
          <a:noFill/>
          <a:ln>
            <a:noFill/>
          </a:ln>
        </p:spPr>
      </p:pic>
      <p:sp>
        <p:nvSpPr>
          <p:cNvPr id="103" name="Google Shape;103;p18"/>
          <p:cNvSpPr txBox="1">
            <a:spLocks noGrp="1"/>
          </p:cNvSpPr>
          <p:nvPr>
            <p:ph type="body" idx="1"/>
          </p:nvPr>
        </p:nvSpPr>
        <p:spPr>
          <a:xfrm>
            <a:off x="229443" y="1318460"/>
            <a:ext cx="8779500" cy="1028700"/>
          </a:xfrm>
          <a:prstGeom prst="rect">
            <a:avLst/>
          </a:prstGeom>
        </p:spPr>
        <p:txBody>
          <a:bodyPr spcFirstLastPara="1" vert="horz" wrap="square" lIns="91425" tIns="91425" rIns="91425" bIns="91425" rtlCol="0" anchor="t" anchorCtr="0">
            <a:noAutofit/>
          </a:bodyPr>
          <a:lstStyle/>
          <a:p>
            <a:pPr marL="0" indent="0">
              <a:lnSpc>
                <a:spcPct val="150000"/>
              </a:lnSpc>
              <a:buClr>
                <a:srgbClr val="000000"/>
              </a:buClr>
              <a:buSzPts val="1100"/>
              <a:buNone/>
            </a:pPr>
            <a:r>
              <a:rPr lang="en" b="1" dirty="0">
                <a:solidFill>
                  <a:srgbClr val="000000"/>
                </a:solidFill>
                <a:latin typeface="Calibri"/>
                <a:ea typeface="Calibri"/>
                <a:cs typeface="Calibri"/>
                <a:sym typeface="Calibri"/>
              </a:rPr>
              <a:t>1.   One of the most famous Jewish scholars, Rashi, was French.</a:t>
            </a:r>
            <a:endParaRPr b="1" dirty="0">
              <a:solidFill>
                <a:srgbClr val="000000"/>
              </a:solidFill>
              <a:latin typeface="Calibri"/>
              <a:ea typeface="Calibri"/>
              <a:cs typeface="Calibri"/>
              <a:sym typeface="Calibri"/>
            </a:endParaRPr>
          </a:p>
          <a:p>
            <a:pPr marL="0" indent="0">
              <a:lnSpc>
                <a:spcPct val="150000"/>
              </a:lnSpc>
              <a:buClr>
                <a:srgbClr val="000000"/>
              </a:buClr>
              <a:buSzPts val="1100"/>
              <a:buNone/>
            </a:pPr>
            <a:r>
              <a:rPr lang="en" b="1" dirty="0">
                <a:solidFill>
                  <a:srgbClr val="000000"/>
                </a:solidFill>
                <a:latin typeface="Calibri"/>
                <a:ea typeface="Calibri"/>
                <a:cs typeface="Calibri"/>
                <a:sym typeface="Calibri"/>
              </a:rPr>
              <a:t>2.   France is the third largest Jewish community in the world</a:t>
            </a:r>
            <a:r>
              <a:rPr lang="en" b="1" dirty="0" smtClean="0">
                <a:solidFill>
                  <a:srgbClr val="000000"/>
                </a:solidFill>
                <a:latin typeface="Calibri"/>
                <a:ea typeface="Calibri"/>
                <a:cs typeface="Calibri"/>
                <a:sym typeface="Calibri"/>
              </a:rPr>
              <a:t>.</a:t>
            </a:r>
            <a:endParaRPr b="1" dirty="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1577855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10" name="Google Shape;110;p19"/>
          <p:cNvSpPr txBox="1">
            <a:spLocks noGrp="1"/>
          </p:cNvSpPr>
          <p:nvPr>
            <p:ph type="title"/>
          </p:nvPr>
        </p:nvSpPr>
        <p:spPr>
          <a:xfrm>
            <a:off x="316422" y="654675"/>
            <a:ext cx="8520600" cy="572700"/>
          </a:xfrm>
          <a:prstGeom prst="rect">
            <a:avLst/>
          </a:prstGeom>
        </p:spPr>
        <p:txBody>
          <a:bodyPr spcFirstLastPara="1" vert="horz" wrap="square" lIns="91425" tIns="91425" rIns="91425" bIns="91425" rtlCol="0" anchor="t" anchorCtr="0">
            <a:noAutofit/>
          </a:bodyPr>
          <a:lstStyle/>
          <a:p>
            <a:pPr algn="l"/>
            <a:r>
              <a:rPr lang="en" b="1" dirty="0">
                <a:latin typeface="Calibri"/>
                <a:ea typeface="Calibri"/>
                <a:cs typeface="Calibri"/>
                <a:sym typeface="Calibri"/>
              </a:rPr>
              <a:t>Israel</a:t>
            </a:r>
            <a:endParaRPr b="1" dirty="0">
              <a:latin typeface="Calibri"/>
              <a:ea typeface="Calibri"/>
              <a:cs typeface="Calibri"/>
              <a:sym typeface="Calibri"/>
            </a:endParaRPr>
          </a:p>
        </p:txBody>
      </p:sp>
      <p:pic>
        <p:nvPicPr>
          <p:cNvPr id="111" name="Google Shape;111;p19"/>
          <p:cNvPicPr preferRelativeResize="0"/>
          <p:nvPr/>
        </p:nvPicPr>
        <p:blipFill>
          <a:blip r:embed="rId3">
            <a:alphaModFix amt="66000"/>
          </a:blip>
          <a:stretch>
            <a:fillRect/>
          </a:stretch>
        </p:blipFill>
        <p:spPr>
          <a:xfrm>
            <a:off x="5724128" y="3861048"/>
            <a:ext cx="2571750" cy="2571750"/>
          </a:xfrm>
          <a:prstGeom prst="rect">
            <a:avLst/>
          </a:prstGeom>
          <a:noFill/>
          <a:ln>
            <a:noFill/>
          </a:ln>
        </p:spPr>
      </p:pic>
      <p:sp>
        <p:nvSpPr>
          <p:cNvPr id="112" name="Google Shape;112;p19"/>
          <p:cNvSpPr txBox="1">
            <a:spLocks noGrp="1"/>
          </p:cNvSpPr>
          <p:nvPr>
            <p:ph type="body" idx="1"/>
          </p:nvPr>
        </p:nvSpPr>
        <p:spPr>
          <a:xfrm>
            <a:off x="178122" y="1570650"/>
            <a:ext cx="8797200" cy="1401300"/>
          </a:xfrm>
          <a:prstGeom prst="rect">
            <a:avLst/>
          </a:prstGeom>
        </p:spPr>
        <p:txBody>
          <a:bodyPr spcFirstLastPara="1" vert="horz" wrap="square" lIns="91425" tIns="91425" rIns="91425" bIns="91425" rtlCol="0" anchor="t" anchorCtr="0">
            <a:noAutofit/>
          </a:bodyPr>
          <a:lstStyle/>
          <a:p>
            <a:pPr marL="0" indent="0">
              <a:lnSpc>
                <a:spcPct val="150000"/>
              </a:lnSpc>
              <a:buClr>
                <a:srgbClr val="000000"/>
              </a:buClr>
              <a:buSzPts val="1100"/>
              <a:buNone/>
            </a:pPr>
            <a:r>
              <a:rPr lang="en" b="1" dirty="0">
                <a:solidFill>
                  <a:srgbClr val="000000"/>
                </a:solidFill>
                <a:latin typeface="Calibri"/>
                <a:ea typeface="Calibri"/>
                <a:cs typeface="Calibri"/>
                <a:sym typeface="Calibri"/>
              </a:rPr>
              <a:t>1.   The glue on Israeli postage stamps is kosher.</a:t>
            </a:r>
            <a:endParaRPr b="1" dirty="0">
              <a:solidFill>
                <a:srgbClr val="000000"/>
              </a:solidFill>
              <a:latin typeface="Calibri"/>
              <a:ea typeface="Calibri"/>
              <a:cs typeface="Calibri"/>
              <a:sym typeface="Calibri"/>
            </a:endParaRPr>
          </a:p>
          <a:p>
            <a:pPr marL="0" indent="0">
              <a:lnSpc>
                <a:spcPct val="150000"/>
              </a:lnSpc>
              <a:buClr>
                <a:srgbClr val="000000"/>
              </a:buClr>
              <a:buSzPts val="1100"/>
              <a:buNone/>
            </a:pPr>
            <a:r>
              <a:rPr lang="en" b="1" dirty="0">
                <a:solidFill>
                  <a:srgbClr val="000000"/>
                </a:solidFill>
                <a:latin typeface="Calibri"/>
                <a:ea typeface="Calibri"/>
                <a:cs typeface="Calibri"/>
                <a:sym typeface="Calibri"/>
              </a:rPr>
              <a:t>2.   Alexander the Great is said to have entered Israel in 333 B.C.E. via the caves at Rosh Hanikra.</a:t>
            </a:r>
            <a:endParaRPr b="1" dirty="0">
              <a:solidFill>
                <a:srgbClr val="000000"/>
              </a:solidFill>
              <a:latin typeface="Calibri"/>
              <a:ea typeface="Calibri"/>
              <a:cs typeface="Calibri"/>
              <a:sym typeface="Calibri"/>
            </a:endParaRPr>
          </a:p>
          <a:p>
            <a:pPr marL="0" indent="0">
              <a:spcAft>
                <a:spcPts val="1600"/>
              </a:spcAft>
              <a:buNone/>
            </a:pPr>
            <a:endParaRPr dirty="0"/>
          </a:p>
        </p:txBody>
      </p:sp>
    </p:spTree>
    <p:extLst>
      <p:ext uri="{BB962C8B-B14F-4D97-AF65-F5344CB8AC3E}">
        <p14:creationId xmlns:p14="http://schemas.microsoft.com/office/powerpoint/2010/main" val="2302152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9" name="Google Shape;119;p20"/>
          <p:cNvSpPr txBox="1">
            <a:spLocks noGrp="1"/>
          </p:cNvSpPr>
          <p:nvPr>
            <p:ph type="title"/>
          </p:nvPr>
        </p:nvSpPr>
        <p:spPr>
          <a:xfrm>
            <a:off x="331525" y="548680"/>
            <a:ext cx="8520600" cy="572700"/>
          </a:xfrm>
          <a:prstGeom prst="rect">
            <a:avLst/>
          </a:prstGeom>
        </p:spPr>
        <p:txBody>
          <a:bodyPr spcFirstLastPara="1" vert="horz" wrap="square" lIns="91425" tIns="91425" rIns="91425" bIns="91425" rtlCol="0" anchor="t" anchorCtr="0">
            <a:noAutofit/>
          </a:bodyPr>
          <a:lstStyle/>
          <a:p>
            <a:pPr algn="l"/>
            <a:r>
              <a:rPr lang="en" b="1">
                <a:latin typeface="Calibri"/>
                <a:ea typeface="Calibri"/>
                <a:cs typeface="Calibri"/>
                <a:sym typeface="Calibri"/>
              </a:rPr>
              <a:t>Spain</a:t>
            </a:r>
            <a:endParaRPr b="1" dirty="0">
              <a:latin typeface="Calibri"/>
              <a:ea typeface="Calibri"/>
              <a:cs typeface="Calibri"/>
              <a:sym typeface="Calibri"/>
            </a:endParaRPr>
          </a:p>
        </p:txBody>
      </p:sp>
      <p:pic>
        <p:nvPicPr>
          <p:cNvPr id="120" name="Google Shape;120;p20"/>
          <p:cNvPicPr preferRelativeResize="0"/>
          <p:nvPr/>
        </p:nvPicPr>
        <p:blipFill>
          <a:blip r:embed="rId3">
            <a:alphaModFix amt="66000"/>
          </a:blip>
          <a:stretch>
            <a:fillRect/>
          </a:stretch>
        </p:blipFill>
        <p:spPr>
          <a:xfrm>
            <a:off x="5724128" y="3933056"/>
            <a:ext cx="2571750" cy="2571750"/>
          </a:xfrm>
          <a:prstGeom prst="rect">
            <a:avLst/>
          </a:prstGeom>
          <a:noFill/>
          <a:ln>
            <a:noFill/>
          </a:ln>
        </p:spPr>
      </p:pic>
      <p:sp>
        <p:nvSpPr>
          <p:cNvPr id="121" name="Google Shape;121;p20"/>
          <p:cNvSpPr txBox="1">
            <a:spLocks noGrp="1"/>
          </p:cNvSpPr>
          <p:nvPr>
            <p:ph type="body" idx="1"/>
          </p:nvPr>
        </p:nvSpPr>
        <p:spPr>
          <a:xfrm>
            <a:off x="159625" y="1369552"/>
            <a:ext cx="8864400" cy="993300"/>
          </a:xfrm>
          <a:prstGeom prst="rect">
            <a:avLst/>
          </a:prstGeom>
        </p:spPr>
        <p:txBody>
          <a:bodyPr spcFirstLastPara="1" vert="horz" wrap="square" lIns="91425" tIns="91425" rIns="91425" bIns="91425" rtlCol="0" anchor="t" anchorCtr="0">
            <a:noAutofit/>
          </a:bodyPr>
          <a:lstStyle/>
          <a:p>
            <a:pPr marL="0" indent="0">
              <a:lnSpc>
                <a:spcPct val="150000"/>
              </a:lnSpc>
              <a:buClr>
                <a:srgbClr val="000000"/>
              </a:buClr>
              <a:buSzPts val="1100"/>
              <a:buNone/>
            </a:pPr>
            <a:r>
              <a:rPr lang="en" b="1" dirty="0">
                <a:solidFill>
                  <a:srgbClr val="000000"/>
                </a:solidFill>
                <a:latin typeface="Calibri"/>
                <a:ea typeface="Calibri"/>
                <a:cs typeface="Calibri"/>
                <a:sym typeface="Calibri"/>
              </a:rPr>
              <a:t>1.   One of the most famous Jewish scholars, Maimonides, was Spanish.</a:t>
            </a:r>
            <a:endParaRPr b="1" dirty="0">
              <a:solidFill>
                <a:srgbClr val="000000"/>
              </a:solidFill>
              <a:latin typeface="Calibri"/>
              <a:ea typeface="Calibri"/>
              <a:cs typeface="Calibri"/>
              <a:sym typeface="Calibri"/>
            </a:endParaRPr>
          </a:p>
          <a:p>
            <a:pPr marL="0" indent="0">
              <a:lnSpc>
                <a:spcPct val="150000"/>
              </a:lnSpc>
              <a:buClr>
                <a:srgbClr val="000000"/>
              </a:buClr>
              <a:buSzPts val="1100"/>
              <a:buNone/>
            </a:pPr>
            <a:r>
              <a:rPr lang="en" b="1" dirty="0">
                <a:solidFill>
                  <a:srgbClr val="000000"/>
                </a:solidFill>
                <a:latin typeface="Calibri"/>
                <a:ea typeface="Calibri"/>
                <a:cs typeface="Calibri"/>
                <a:sym typeface="Calibri"/>
              </a:rPr>
              <a:t>2.   The term “Sephardim” indicates Jews who are of Spanish or Portuguese descent. </a:t>
            </a:r>
            <a:endParaRPr b="1" dirty="0">
              <a:solidFill>
                <a:srgbClr val="000000"/>
              </a:solidFill>
              <a:latin typeface="Calibri"/>
              <a:ea typeface="Calibri"/>
              <a:cs typeface="Calibri"/>
              <a:sym typeface="Calibri"/>
            </a:endParaRPr>
          </a:p>
          <a:p>
            <a:pPr marL="0" indent="0">
              <a:spcAft>
                <a:spcPts val="1600"/>
              </a:spcAft>
              <a:buNone/>
            </a:pPr>
            <a:endParaRPr dirty="0"/>
          </a:p>
        </p:txBody>
      </p:sp>
    </p:spTree>
    <p:extLst>
      <p:ext uri="{BB962C8B-B14F-4D97-AF65-F5344CB8AC3E}">
        <p14:creationId xmlns:p14="http://schemas.microsoft.com/office/powerpoint/2010/main" val="2467990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8" name="Google Shape;128;p21"/>
          <p:cNvSpPr txBox="1">
            <a:spLocks noGrp="1"/>
          </p:cNvSpPr>
          <p:nvPr>
            <p:ph type="title"/>
          </p:nvPr>
        </p:nvSpPr>
        <p:spPr>
          <a:xfrm>
            <a:off x="279071" y="688948"/>
            <a:ext cx="8520600" cy="572700"/>
          </a:xfrm>
          <a:prstGeom prst="rect">
            <a:avLst/>
          </a:prstGeom>
        </p:spPr>
        <p:txBody>
          <a:bodyPr spcFirstLastPara="1" vert="horz" wrap="square" lIns="91425" tIns="91425" rIns="91425" bIns="91425" rtlCol="0" anchor="t" anchorCtr="0">
            <a:noAutofit/>
          </a:bodyPr>
          <a:lstStyle/>
          <a:p>
            <a:pPr algn="l"/>
            <a:r>
              <a:rPr lang="en" b="1" dirty="0">
                <a:latin typeface="Calibri"/>
                <a:ea typeface="Calibri"/>
                <a:cs typeface="Calibri"/>
                <a:sym typeface="Calibri"/>
              </a:rPr>
              <a:t>Morocco</a:t>
            </a:r>
            <a:endParaRPr b="1" dirty="0">
              <a:latin typeface="Calibri"/>
              <a:ea typeface="Calibri"/>
              <a:cs typeface="Calibri"/>
              <a:sym typeface="Calibri"/>
            </a:endParaRPr>
          </a:p>
        </p:txBody>
      </p:sp>
      <p:pic>
        <p:nvPicPr>
          <p:cNvPr id="129" name="Google Shape;129;p21"/>
          <p:cNvPicPr preferRelativeResize="0"/>
          <p:nvPr/>
        </p:nvPicPr>
        <p:blipFill>
          <a:blip r:embed="rId3">
            <a:alphaModFix amt="66000"/>
          </a:blip>
          <a:stretch>
            <a:fillRect/>
          </a:stretch>
        </p:blipFill>
        <p:spPr>
          <a:xfrm>
            <a:off x="5724128" y="3861048"/>
            <a:ext cx="2571750" cy="2571750"/>
          </a:xfrm>
          <a:prstGeom prst="rect">
            <a:avLst/>
          </a:prstGeom>
          <a:noFill/>
          <a:ln>
            <a:noFill/>
          </a:ln>
        </p:spPr>
      </p:pic>
      <p:sp>
        <p:nvSpPr>
          <p:cNvPr id="130" name="Google Shape;130;p21"/>
          <p:cNvSpPr txBox="1">
            <a:spLocks noGrp="1"/>
          </p:cNvSpPr>
          <p:nvPr>
            <p:ph type="body" idx="1"/>
          </p:nvPr>
        </p:nvSpPr>
        <p:spPr>
          <a:xfrm>
            <a:off x="159625" y="1528336"/>
            <a:ext cx="8850300" cy="1401300"/>
          </a:xfrm>
          <a:prstGeom prst="rect">
            <a:avLst/>
          </a:prstGeom>
        </p:spPr>
        <p:txBody>
          <a:bodyPr spcFirstLastPara="1" vert="horz" wrap="square" lIns="91425" tIns="91425" rIns="91425" bIns="91425" rtlCol="0" anchor="t" anchorCtr="0">
            <a:noAutofit/>
          </a:bodyPr>
          <a:lstStyle/>
          <a:p>
            <a:pPr marL="0" indent="0">
              <a:lnSpc>
                <a:spcPct val="150000"/>
              </a:lnSpc>
              <a:buClr>
                <a:srgbClr val="000000"/>
              </a:buClr>
              <a:buSzPts val="1100"/>
              <a:buNone/>
            </a:pPr>
            <a:r>
              <a:rPr lang="en" b="1" dirty="0">
                <a:solidFill>
                  <a:srgbClr val="000000"/>
                </a:solidFill>
                <a:latin typeface="Calibri"/>
                <a:ea typeface="Calibri"/>
                <a:cs typeface="Calibri"/>
                <a:sym typeface="Calibri"/>
              </a:rPr>
              <a:t>1.   In 1948 more than 250,000 Jews were living in Morocco; now there are just around 2000.</a:t>
            </a:r>
            <a:endParaRPr b="1" dirty="0">
              <a:solidFill>
                <a:srgbClr val="000000"/>
              </a:solidFill>
              <a:latin typeface="Calibri"/>
              <a:ea typeface="Calibri"/>
              <a:cs typeface="Calibri"/>
              <a:sym typeface="Calibri"/>
            </a:endParaRPr>
          </a:p>
          <a:p>
            <a:pPr marL="0" indent="0">
              <a:lnSpc>
                <a:spcPct val="150000"/>
              </a:lnSpc>
              <a:buClr>
                <a:srgbClr val="000000"/>
              </a:buClr>
              <a:buSzPts val="1100"/>
              <a:buNone/>
            </a:pPr>
            <a:r>
              <a:rPr lang="en" b="1" dirty="0">
                <a:solidFill>
                  <a:srgbClr val="000000"/>
                </a:solidFill>
                <a:latin typeface="Calibri"/>
                <a:ea typeface="Calibri"/>
                <a:cs typeface="Calibri"/>
                <a:sym typeface="Calibri"/>
              </a:rPr>
              <a:t>2.   Immigration to Israel was banned in Morocco from the years 1956 to 1963.</a:t>
            </a:r>
            <a:endParaRPr b="1" dirty="0">
              <a:solidFill>
                <a:srgbClr val="000000"/>
              </a:solidFill>
              <a:latin typeface="Calibri"/>
              <a:ea typeface="Calibri"/>
              <a:cs typeface="Calibri"/>
              <a:sym typeface="Calibri"/>
            </a:endParaRPr>
          </a:p>
          <a:p>
            <a:pPr marL="0" indent="0">
              <a:spcAft>
                <a:spcPts val="1600"/>
              </a:spcAft>
              <a:buNone/>
            </a:pPr>
            <a:endParaRPr dirty="0"/>
          </a:p>
        </p:txBody>
      </p:sp>
    </p:spTree>
    <p:extLst>
      <p:ext uri="{BB962C8B-B14F-4D97-AF65-F5344CB8AC3E}">
        <p14:creationId xmlns:p14="http://schemas.microsoft.com/office/powerpoint/2010/main" val="3414410343"/>
      </p:ext>
    </p:extLst>
  </p:cSld>
  <p:clrMapOvr>
    <a:masterClrMapping/>
  </p:clrMapOvr>
</p:sld>
</file>

<file path=ppt/theme/theme1.xml><?xml version="1.0" encoding="utf-8"?>
<a:theme xmlns:a="http://schemas.openxmlformats.org/drawingml/2006/main" name="Office Theme">
  <a:themeElements>
    <a:clrScheme name="Custom 2">
      <a:dk1>
        <a:srgbClr val="C00000"/>
      </a:dk1>
      <a:lt1>
        <a:srgbClr val="FFC000"/>
      </a:lt1>
      <a:dk2>
        <a:srgbClr val="00B0F0"/>
      </a:dk2>
      <a:lt2>
        <a:srgbClr val="C6D9F0"/>
      </a:lt2>
      <a:accent1>
        <a:srgbClr val="17365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12110</TotalTime>
  <Words>374</Words>
  <Application>Microsoft Office PowerPoint</Application>
  <PresentationFormat>‫הצגה על המסך (4:3)</PresentationFormat>
  <Paragraphs>29</Paragraphs>
  <Slides>10</Slides>
  <Notes>9</Notes>
  <HiddenSlides>0</HiddenSlides>
  <MMClips>0</MMClips>
  <ScaleCrop>false</ScaleCrop>
  <HeadingPairs>
    <vt:vector size="6" baseType="variant">
      <vt:variant>
        <vt:lpstr>גופנים בשימוש</vt:lpstr>
      </vt:variant>
      <vt:variant>
        <vt:i4>2</vt:i4>
      </vt:variant>
      <vt:variant>
        <vt:lpstr>ערכת נושא</vt:lpstr>
      </vt:variant>
      <vt:variant>
        <vt:i4>1</vt:i4>
      </vt:variant>
      <vt:variant>
        <vt:lpstr>כותרות שקופיות</vt:lpstr>
      </vt:variant>
      <vt:variant>
        <vt:i4>10</vt:i4>
      </vt:variant>
    </vt:vector>
  </HeadingPairs>
  <TitlesOfParts>
    <vt:vector size="13" baseType="lpstr">
      <vt:lpstr>Arial</vt:lpstr>
      <vt:lpstr>Calibri</vt:lpstr>
      <vt:lpstr>Office Theme</vt:lpstr>
      <vt:lpstr>מצגת של PowerPoint‏</vt:lpstr>
      <vt:lpstr>Russia</vt:lpstr>
      <vt:lpstr>South Africa</vt:lpstr>
      <vt:lpstr>Poland</vt:lpstr>
      <vt:lpstr>United States</vt:lpstr>
      <vt:lpstr>France</vt:lpstr>
      <vt:lpstr>Israel</vt:lpstr>
      <vt:lpstr>Spain</vt:lpstr>
      <vt:lpstr>Morocco</vt:lpstr>
      <vt:lpstr>Ethiopia </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pc</dc:creator>
  <cp:lastModifiedBy>SW</cp:lastModifiedBy>
  <cp:revision>390</cp:revision>
  <dcterms:created xsi:type="dcterms:W3CDTF">2011-07-27T11:56:11Z</dcterms:created>
  <dcterms:modified xsi:type="dcterms:W3CDTF">2019-04-16T21:21:02Z</dcterms:modified>
</cp:coreProperties>
</file>