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87" r:id="rId4"/>
    <p:sldId id="336" r:id="rId5"/>
    <p:sldId id="329" r:id="rId6"/>
    <p:sldId id="337" r:id="rId7"/>
    <p:sldId id="339" r:id="rId8"/>
    <p:sldId id="340" r:id="rId9"/>
    <p:sldId id="338" r:id="rId10"/>
    <p:sldId id="330" r:id="rId11"/>
    <p:sldId id="26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91216" y="6315161"/>
            <a:ext cx="2743200" cy="365125"/>
          </a:xfrm>
        </p:spPr>
        <p:txBody>
          <a:bodyPr/>
          <a:lstStyle>
            <a:lvl1pPr algn="ctr">
              <a:defRPr>
                <a:solidFill>
                  <a:srgbClr val="2814FF"/>
                </a:solidFill>
              </a:defRPr>
            </a:lvl1pPr>
          </a:lstStyle>
          <a:p>
            <a:fld id="{E4794D96-2317-4FEE-8AFB-2BDA095B95A8}" type="datetimeFigureOut">
              <a:rPr lang="en-US" smtClean="0"/>
              <a:pPr/>
              <a:t>5/11/2021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02784" y="855949"/>
            <a:ext cx="9601728" cy="346249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logo_b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7381" y="5945852"/>
            <a:ext cx="1824203" cy="6515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1184565" y="44624"/>
            <a:ext cx="576064" cy="28803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 b="1">
                <a:solidFill>
                  <a:srgbClr val="FFFFFF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fld id="{E8F7304C-BFD1-467C-B28B-176014F5F818}" type="slidenum">
              <a:rPr lang="en-US" smtClean="0"/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6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כ"ט/אייר/תשפ"א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9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כ"ט/אייר/תשפ"א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0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כ"ט/אייר/תשפ"א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5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כ"ט/אייר/תשפ"א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3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כ"ט/אייר/תשפ"א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כ"ט/אייר/תשפ"א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8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כ"ט/אייר/תשפ"א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75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כ"ט/אייר/תשפ"א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6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כ"ט/אייר/תשפ"א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9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5139"/>
            <a:ext cx="10515600" cy="42868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1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כ"ט/אייר/תשפ"א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כ"ט/אייר/תשפ"א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0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814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14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575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575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87547"/>
            <a:ext cx="10515600" cy="143072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6340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98207"/>
            <a:ext cx="5157787" cy="3525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6340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98207"/>
            <a:ext cx="5183188" cy="3525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7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63019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1448" y="1275749"/>
            <a:ext cx="6172200" cy="5052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0" y="2516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0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6" name="מלבן 4"/>
          <p:cNvSpPr/>
          <p:nvPr userDrawn="1"/>
        </p:nvSpPr>
        <p:spPr>
          <a:xfrm>
            <a:off x="4038600" y="2415620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30" y="2710151"/>
            <a:ext cx="12177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 smtClean="0">
                <a:solidFill>
                  <a:schemeClr val="bg2"/>
                </a:solidFill>
                <a:latin typeface="Anomalia ML v2 AAA" panose="00000500000000000000" pitchFamily="50" charset="-79"/>
              </a:rPr>
              <a:t>תודה!</a:t>
            </a:r>
            <a:r>
              <a:rPr lang="en-US" sz="6600" dirty="0" smtClean="0">
                <a:solidFill>
                  <a:srgbClr val="2814FF"/>
                </a:solidFill>
                <a:latin typeface="Anomalia ML v2 AAA" panose="00000500000000000000" pitchFamily="50" charset="-79"/>
              </a:rPr>
              <a:t> </a:t>
            </a:r>
            <a:r>
              <a:rPr lang="he-IL" sz="5400" dirty="0" smtClean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!</a:t>
            </a:r>
            <a:r>
              <a:rPr lang="en-US" sz="7200" dirty="0" smtClean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 </a:t>
            </a:r>
            <a:endParaRPr lang="en-US" sz="7200" dirty="0">
              <a:solidFill>
                <a:srgbClr val="2814FF"/>
              </a:solidFill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27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55139"/>
            <a:ext cx="10515600" cy="401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4D96-2317-4FEE-8AFB-2BDA095B95A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192001" cy="593889"/>
          </a:xfrm>
          <a:prstGeom prst="rect">
            <a:avLst/>
          </a:prstGeom>
          <a:solidFill>
            <a:srgbClr val="2814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2516958" cy="5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70" r:id="rId1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814FF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814FF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814FF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814FF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כ"ט/אייר/תשפ"א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295" y="973369"/>
            <a:ext cx="9144000" cy="2387600"/>
          </a:xfrm>
        </p:spPr>
        <p:txBody>
          <a:bodyPr>
            <a:normAutofit/>
          </a:bodyPr>
          <a:lstStyle/>
          <a:p>
            <a:r>
              <a:rPr lang="he-IL" sz="9600" b="1" dirty="0" smtClean="0"/>
              <a:t>בין תנ"ך למוזיאון</a:t>
            </a:r>
            <a:endParaRPr lang="en-US" sz="11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מה הקשר?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55225" y="5795083"/>
            <a:ext cx="408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2814FF"/>
                </a:solidFill>
              </a:rPr>
              <a:t>בית הספר ללימודי העם היהודי</a:t>
            </a:r>
          </a:p>
          <a:p>
            <a:pPr algn="ctr"/>
            <a:r>
              <a:rPr lang="he-IL" dirty="0" smtClean="0">
                <a:solidFill>
                  <a:srgbClr val="2814FF"/>
                </a:solidFill>
              </a:rPr>
              <a:t>אנו - </a:t>
            </a:r>
            <a:r>
              <a:rPr lang="he-IL" dirty="0">
                <a:solidFill>
                  <a:srgbClr val="2814FF"/>
                </a:solidFill>
              </a:rPr>
              <a:t>מוזיאון העם </a:t>
            </a:r>
            <a:r>
              <a:rPr lang="he-IL" dirty="0" smtClean="0">
                <a:solidFill>
                  <a:srgbClr val="2814FF"/>
                </a:solidFill>
              </a:rPr>
              <a:t>היהודי</a:t>
            </a:r>
            <a:endParaRPr lang="he-IL" dirty="0">
              <a:solidFill>
                <a:srgbClr val="281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55688" y="2360457"/>
            <a:ext cx="8640960" cy="69249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500" b="1" dirty="0" smtClean="0">
                <a:solidFill>
                  <a:srgbClr val="2814FF"/>
                </a:solidFill>
                <a:latin typeface="Narkisim" pitchFamily="34" charset="-79"/>
                <a:cs typeface="Narkisim" pitchFamily="34" charset="-79"/>
              </a:rPr>
              <a:t>שאלות? מחשבות?</a:t>
            </a:r>
            <a:endParaRPr lang="en-US" sz="4500" b="1" dirty="0">
              <a:solidFill>
                <a:srgbClr val="2814FF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96214" y="5628068"/>
            <a:ext cx="2498501" cy="105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308498" y="2415619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33957" y="2762805"/>
            <a:ext cx="1226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rial" panose="020B0604020202020204" pitchFamily="34" charset="0"/>
              </a:rPr>
              <a:t>תודה!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+mn-cs"/>
              </a:rPr>
              <a:t> </a:t>
            </a:r>
            <a:r>
              <a:rPr kumimoji="0" lang="he-I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nomalia ML v2 AAA" panose="00000500000000000000" pitchFamily="50" charset="-79"/>
              </a:rPr>
              <a:t>!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nomalia ML v2 AAA" panose="00000500000000000000" pitchFamily="50" charset="-79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2814FF"/>
              </a:solidFill>
              <a:effectLst/>
              <a:uLnTx/>
              <a:uFillTx/>
              <a:latin typeface="Anomalia ML v2 AAA" panose="00000500000000000000" pitchFamily="50" charset="-79"/>
              <a:ea typeface="+mn-ea"/>
              <a:cs typeface="Anomalia ML v2 AAA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3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 smtClean="0"/>
              <a:t>מה הם המרכיבים של מוזיאון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חפצים</a:t>
            </a:r>
          </a:p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יצירות אומנות</a:t>
            </a:r>
          </a:p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סרטים</a:t>
            </a:r>
          </a:p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טקסט</a:t>
            </a:r>
            <a:endParaRPr lang="he-IL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67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sz="5400" b="1" dirty="0" smtClean="0"/>
              <a:t>היכן נמצאת המשמעות? היכן נמצא הקשר?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חפצים</a:t>
            </a:r>
          </a:p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יצירות אומנות</a:t>
            </a:r>
          </a:p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סרטים</a:t>
            </a:r>
          </a:p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טקסט</a:t>
            </a:r>
            <a:endParaRPr lang="he-IL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5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 smtClean="0"/>
              <a:t>היכן נמצאת המשמעות?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המשמעות נמצאת בפערים – ביכולת שלנו לקשור יחדיו חפצים שונים ומשונים (לפעמים יותר בקלות ולפעמים פחות)</a:t>
            </a:r>
          </a:p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מוזיאון הוא </a:t>
            </a:r>
            <a:r>
              <a:rPr lang="he-IL" sz="36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פלטפורמה</a:t>
            </a:r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e-IL" sz="36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בשבילנו</a:t>
            </a:r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ליצירת משמעות</a:t>
            </a:r>
            <a:endParaRPr lang="he-IL" sz="3600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he-IL" sz="36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דווקא הפערים הגדולים יותר הם הזדמנות ליצירתיות שלנו – הם לא בעיה, אלא המהות של המוזיאון</a:t>
            </a:r>
            <a:endParaRPr lang="he-IL" sz="36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43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 smtClean="0"/>
              <a:t>ומה הקשר לתנ"ך?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גם התנ"ך הוא </a:t>
            </a:r>
            <a:r>
              <a:rPr lang="he-IL" sz="36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ספריה</a:t>
            </a:r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של ספרים מז'אנרים שונים:</a:t>
            </a:r>
          </a:p>
          <a:p>
            <a:pPr lvl="1"/>
            <a:r>
              <a:rPr lang="he-IL" sz="32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סיפורת</a:t>
            </a:r>
          </a:p>
          <a:p>
            <a:pPr lvl="1"/>
            <a:r>
              <a:rPr lang="he-IL" sz="32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חוק</a:t>
            </a:r>
          </a:p>
          <a:p>
            <a:pPr lvl="1"/>
            <a:r>
              <a:rPr lang="he-IL" sz="32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נבואה</a:t>
            </a:r>
          </a:p>
          <a:p>
            <a:pPr lvl="1"/>
            <a:r>
              <a:rPr lang="he-IL" sz="32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שירה</a:t>
            </a:r>
          </a:p>
          <a:p>
            <a:pPr lvl="1"/>
            <a:r>
              <a:rPr lang="he-IL" sz="32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חכמה</a:t>
            </a:r>
          </a:p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בתוך ספרי התנ"ך עצמם יכולים להיות כמה ז'אנרים (שמות – חוק וסיפור היסטורי)</a:t>
            </a:r>
          </a:p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ואם זה לא מספיק – יכולים להיות סתירות בתוך אותם כתבים ממש! (בראשית – שני סיפורי הבריאה)</a:t>
            </a:r>
          </a:p>
          <a:p>
            <a:r>
              <a:rPr lang="he-IL" sz="36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התנ"ך מלא בפערים, שמזמינים יצירת משמעות</a:t>
            </a:r>
            <a:endParaRPr lang="he-IL" sz="36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57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 smtClean="0"/>
              <a:t>ומה הקשר לתנ"ך?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לא חייבים ללכת ישר להרמוניזציה, ניתן גם לשעות בסתירות, הניגודים והבעיות ולמצוא קשרים ומשמעויות חדשות</a:t>
            </a:r>
            <a:endParaRPr lang="he-IL" sz="36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5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 smtClean="0"/>
              <a:t>ומה הקשר לתנ"ך?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לא חייבים ללכת ישר להרמוניזציה, ניתן גם לשעות בסתירות, הניגודים והבעיות ולמצוא קשרים ומשמעויות חדשות</a:t>
            </a:r>
          </a:p>
          <a:p>
            <a:r>
              <a:rPr lang="he-IL" sz="36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אלו אינם בעיות – אלא מהות הדבר</a:t>
            </a:r>
          </a:p>
          <a:p>
            <a:r>
              <a:rPr lang="he-IL" sz="36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התנ"ך הוא </a:t>
            </a:r>
            <a:r>
              <a:rPr lang="he-IL" sz="36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פלטפורה</a:t>
            </a:r>
            <a:r>
              <a:rPr lang="he-IL" sz="36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ליצירת משמעות בשבילנו</a:t>
            </a:r>
            <a:endParaRPr lang="he-IL" sz="36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65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 smtClean="0"/>
              <a:t>ומה הקשר לתנ"ך?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גם התנ"ך הוא ספריה של ספרים מז'אנרים שונים:</a:t>
            </a:r>
          </a:p>
          <a:p>
            <a:pPr lvl="1"/>
            <a:r>
              <a:rPr lang="he-IL" sz="32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סיפורת</a:t>
            </a:r>
          </a:p>
          <a:p>
            <a:pPr lvl="1"/>
            <a:r>
              <a:rPr lang="he-IL" sz="32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חוק</a:t>
            </a:r>
          </a:p>
          <a:p>
            <a:pPr lvl="1"/>
            <a:r>
              <a:rPr lang="he-IL" sz="32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נבואה</a:t>
            </a:r>
          </a:p>
          <a:p>
            <a:pPr lvl="1"/>
            <a:r>
              <a:rPr lang="he-IL" sz="32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שירה</a:t>
            </a:r>
          </a:p>
          <a:p>
            <a:pPr lvl="1"/>
            <a:r>
              <a:rPr lang="he-IL" sz="32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חכמה</a:t>
            </a:r>
          </a:p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בתוך ספרי התנ"ך עצמם יכולים להיות כמה ז'אנרים (שמות – חוק וסיפור היסטורי)</a:t>
            </a:r>
          </a:p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ואם זה לא מספיק – יכולים להיות סתירות בתוך אותם כתבים ממש! (בראשית – שני סיפורי הבריאה)</a:t>
            </a:r>
          </a:p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התנ"ך מלא בפערים, שמזמינים יצירת משמעות</a:t>
            </a:r>
            <a:endParaRPr lang="he-IL" sz="36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92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155139"/>
            <a:ext cx="10515600" cy="4065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מוזיאונים והתנ"ך הם ניסיונות ליצירת קאנון –</a:t>
            </a:r>
          </a:p>
          <a:p>
            <a:pPr marL="0" indent="0" algn="ctr">
              <a:buNone/>
            </a:pPr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אבל כבר בתוכם טמון כוח אדיר לנו – ליצור משמעות והבנה מהרכיבים השונים והמשונים שקאנון מחייב.</a:t>
            </a:r>
          </a:p>
          <a:p>
            <a:pPr marL="0" indent="0" algn="ctr">
              <a:buNone/>
            </a:pPr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הבה נבקר במוזיאונים, נקרא בתנ"ך וננצל את הכוח, הרשות והזכות האדירה שניתנה לנו!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endParaRPr lang="he-IL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86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6A2AAB-82E5-4AD8-9418-3A274B07AD55}" vid="{81428A5C-E679-4564-B23E-55BCC1FB3BBF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טמפלייט עברית</Template>
  <TotalTime>131</TotalTime>
  <Words>306</Words>
  <Application>Microsoft Office PowerPoint</Application>
  <PresentationFormat>מסך רחב</PresentationFormat>
  <Paragraphs>49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11</vt:i4>
      </vt:variant>
    </vt:vector>
  </HeadingPairs>
  <TitlesOfParts>
    <vt:vector size="19" baseType="lpstr">
      <vt:lpstr>Anomalia ML v2 AAA</vt:lpstr>
      <vt:lpstr>Arial</vt:lpstr>
      <vt:lpstr>Calibri</vt:lpstr>
      <vt:lpstr>Calibri Light</vt:lpstr>
      <vt:lpstr>Narkisim</vt:lpstr>
      <vt:lpstr>Times New Roman</vt:lpstr>
      <vt:lpstr>Office Theme</vt:lpstr>
      <vt:lpstr>ערכת נושא Office</vt:lpstr>
      <vt:lpstr>בין תנ"ך למוזיאון</vt:lpstr>
      <vt:lpstr>מה הם המרכיבים של מוזיאון</vt:lpstr>
      <vt:lpstr>היכן נמצאת המשמעות? היכן נמצא הקשר?</vt:lpstr>
      <vt:lpstr>היכן נמצאת המשמעות?</vt:lpstr>
      <vt:lpstr>ומה הקשר לתנ"ך?</vt:lpstr>
      <vt:lpstr>ומה הקשר לתנ"ך?</vt:lpstr>
      <vt:lpstr>ומה הקשר לתנ"ך?</vt:lpstr>
      <vt:lpstr>ומה הקשר לתנ"ך?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SW</cp:lastModifiedBy>
  <cp:revision>23</cp:revision>
  <dcterms:created xsi:type="dcterms:W3CDTF">2021-01-10T22:09:36Z</dcterms:created>
  <dcterms:modified xsi:type="dcterms:W3CDTF">2021-05-11T13:32:37Z</dcterms:modified>
</cp:coreProperties>
</file>