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embeddedFontLst>
    <p:embeddedFont>
      <p:font typeface="David" panose="020E0502060401010101" pitchFamily="34" charset="-79"/>
      <p:regular r:id="rId14"/>
      <p:bold r:id="rId15"/>
    </p:embeddedFont>
    <p:embeddedFont>
      <p:font typeface="Mali" panose="020B0604020202020204" charset="-34"/>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hWIwTPJAok8oGpSqeOxBrQh/O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0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438908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2d01257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02d01257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2d012574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102d012574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2d012574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102d012574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2d012574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g102d01257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2d0125742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g102d012574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04e6846cd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104e6846cd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2d0125742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g102d012574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2d0125742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102d012574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rgbClr val="2814FF"/>
              </a:buClr>
              <a:buSzPts val="2400"/>
              <a:buNone/>
              <a:defRPr sz="2400"/>
            </a:lvl1pPr>
            <a:lvl2pPr lvl="1" algn="ctr" rtl="1">
              <a:lnSpc>
                <a:spcPct val="90000"/>
              </a:lnSpc>
              <a:spcBef>
                <a:spcPts val="500"/>
              </a:spcBef>
              <a:spcAft>
                <a:spcPts val="0"/>
              </a:spcAft>
              <a:buClr>
                <a:srgbClr val="2814FF"/>
              </a:buClr>
              <a:buSzPts val="2000"/>
              <a:buNone/>
              <a:defRPr sz="2000"/>
            </a:lvl2pPr>
            <a:lvl3pPr lvl="2" algn="ctr" rtl="1">
              <a:lnSpc>
                <a:spcPct val="90000"/>
              </a:lnSpc>
              <a:spcBef>
                <a:spcPts val="500"/>
              </a:spcBef>
              <a:spcAft>
                <a:spcPts val="0"/>
              </a:spcAft>
              <a:buClr>
                <a:srgbClr val="2814FF"/>
              </a:buClr>
              <a:buSzPts val="1800"/>
              <a:buNone/>
              <a:defRPr sz="1800"/>
            </a:lvl3pPr>
            <a:lvl4pPr lvl="3" algn="ctr" rtl="1">
              <a:lnSpc>
                <a:spcPct val="90000"/>
              </a:lnSpc>
              <a:spcBef>
                <a:spcPts val="500"/>
              </a:spcBef>
              <a:spcAft>
                <a:spcPts val="0"/>
              </a:spcAft>
              <a:buClr>
                <a:srgbClr val="2814FF"/>
              </a:buClr>
              <a:buSzPts val="1600"/>
              <a:buNone/>
              <a:defRPr sz="1600"/>
            </a:lvl4pPr>
            <a:lvl5pPr lvl="4" algn="ctr" rtl="1">
              <a:lnSpc>
                <a:spcPct val="90000"/>
              </a:lnSpc>
              <a:spcBef>
                <a:spcPts val="500"/>
              </a:spcBef>
              <a:spcAft>
                <a:spcPts val="0"/>
              </a:spcAft>
              <a:buClr>
                <a:srgbClr val="2814F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17"/>
          <p:cNvSpPr txBox="1">
            <a:spLocks noGrp="1"/>
          </p:cNvSpPr>
          <p:nvPr>
            <p:ph type="dt" idx="10"/>
          </p:nvPr>
        </p:nvSpPr>
        <p:spPr>
          <a:xfrm>
            <a:off x="4891216" y="6315161"/>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2814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pic>
        <p:nvPicPr>
          <p:cNvPr id="54" name="Google Shape;54;p28"/>
          <p:cNvPicPr preferRelativeResize="0"/>
          <p:nvPr/>
        </p:nvPicPr>
        <p:blipFill rotWithShape="1">
          <a:blip r:embed="rId2">
            <a:alphaModFix/>
          </a:blip>
          <a:srcRect/>
          <a:stretch/>
        </p:blipFill>
        <p:spPr>
          <a:xfrm>
            <a:off x="14930" y="1"/>
            <a:ext cx="12177070" cy="6858000"/>
          </a:xfrm>
          <a:prstGeom prst="rect">
            <a:avLst/>
          </a:prstGeom>
          <a:noFill/>
          <a:ln>
            <a:noFill/>
          </a:ln>
        </p:spPr>
      </p:pic>
      <p:sp>
        <p:nvSpPr>
          <p:cNvPr id="55" name="Google Shape;55;p28"/>
          <p:cNvSpPr/>
          <p:nvPr/>
        </p:nvSpPr>
        <p:spPr>
          <a:xfrm>
            <a:off x="4038600" y="2415620"/>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8"/>
          <p:cNvSpPr txBox="1"/>
          <p:nvPr/>
        </p:nvSpPr>
        <p:spPr>
          <a:xfrm>
            <a:off x="14930" y="2710151"/>
            <a:ext cx="1217707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x-none" sz="6600" b="0" i="0" u="none" strike="noStrike" cap="none">
                <a:solidFill>
                  <a:schemeClr val="lt2"/>
                </a:solidFill>
                <a:latin typeface="Mali"/>
                <a:ea typeface="Mali"/>
                <a:cs typeface="Mali"/>
                <a:sym typeface="Mali"/>
              </a:rPr>
              <a:t>תודה!</a:t>
            </a:r>
            <a:r>
              <a:rPr lang="x-none" sz="6600" b="0" i="0" u="none" strike="noStrike" cap="none">
                <a:solidFill>
                  <a:srgbClr val="2814FF"/>
                </a:solidFill>
                <a:latin typeface="Mali"/>
                <a:ea typeface="Mali"/>
                <a:cs typeface="Mali"/>
                <a:sym typeface="Mali"/>
              </a:rPr>
              <a:t> </a:t>
            </a:r>
            <a:r>
              <a:rPr lang="x-none" sz="5400" b="0" i="0" u="none" strike="noStrike" cap="none">
                <a:solidFill>
                  <a:srgbClr val="2814FF"/>
                </a:solidFill>
                <a:latin typeface="Mali"/>
                <a:ea typeface="Mali"/>
                <a:cs typeface="Mali"/>
                <a:sym typeface="Mali"/>
              </a:rPr>
              <a:t>!</a:t>
            </a:r>
            <a:r>
              <a:rPr lang="x-none" sz="7200" b="0" i="0" u="none" strike="noStrike" cap="none">
                <a:solidFill>
                  <a:srgbClr val="2814FF"/>
                </a:solidFill>
                <a:latin typeface="Mali"/>
                <a:ea typeface="Mali"/>
                <a:cs typeface="Mali"/>
                <a:sym typeface="Mali"/>
              </a:rPr>
              <a:t> </a:t>
            </a:r>
            <a:endParaRPr sz="7200" b="0" i="0" u="none" strike="noStrike" cap="none">
              <a:solidFill>
                <a:srgbClr val="2814FF"/>
              </a:solidFill>
              <a:latin typeface="Mali"/>
              <a:ea typeface="Mali"/>
              <a:cs typeface="Mali"/>
              <a:sym typeface="Mal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6" name="Google Shape;66;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69"/>
        <p:cNvGrpSpPr/>
        <p:nvPr/>
      </p:nvGrpSpPr>
      <p:grpSpPr>
        <a:xfrm>
          <a:off x="0" y="0"/>
          <a:ext cx="0" cy="0"/>
          <a:chOff x="0" y="0"/>
          <a:chExt cx="0" cy="0"/>
        </a:xfrm>
      </p:grpSpPr>
      <p:sp>
        <p:nvSpPr>
          <p:cNvPr id="70" name="Google Shape;7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72" name="Google Shape;72;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8" name="Google Shape;78;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5" name="Google Shape;8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1" name="Google Shape;9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2" name="Google Shape;9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3" name="Google Shape;9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02"/>
        <p:cNvGrpSpPr/>
        <p:nvPr/>
      </p:nvGrpSpPr>
      <p:grpSpPr>
        <a:xfrm>
          <a:off x="0" y="0"/>
          <a:ext cx="0" cy="0"/>
          <a:chOff x="0" y="0"/>
          <a:chExt cx="0" cy="0"/>
        </a:xfrm>
      </p:grpSpPr>
      <p:sp>
        <p:nvSpPr>
          <p:cNvPr id="103" name="Google Shape;103;p3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109" name="Google Shape;109;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0" name="Google Shape;110;p3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113"/>
        <p:cNvGrpSpPr/>
        <p:nvPr/>
      </p:nvGrpSpPr>
      <p:grpSpPr>
        <a:xfrm>
          <a:off x="0" y="0"/>
          <a:ext cx="0" cy="0"/>
          <a:chOff x="0" y="0"/>
          <a:chExt cx="0" cy="0"/>
        </a:xfrm>
      </p:grpSpPr>
      <p:sp>
        <p:nvSpPr>
          <p:cNvPr id="114" name="Google Shape;114;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6"/>
          <p:cNvSpPr>
            <a:spLocks noGrp="1"/>
          </p:cNvSpPr>
          <p:nvPr>
            <p:ph type="pic" idx="2"/>
          </p:nvPr>
        </p:nvSpPr>
        <p:spPr>
          <a:xfrm>
            <a:off x="5183188" y="987425"/>
            <a:ext cx="6172200" cy="4873625"/>
          </a:xfrm>
          <a:prstGeom prst="rect">
            <a:avLst/>
          </a:prstGeom>
          <a:noFill/>
          <a:ln>
            <a:noFill/>
          </a:ln>
        </p:spPr>
      </p:sp>
      <p:sp>
        <p:nvSpPr>
          <p:cNvPr id="116" name="Google Shape;116;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7" name="Google Shape;117;p3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2155139"/>
            <a:ext cx="10515600" cy="428685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20"/>
        <p:cNvGrpSpPr/>
        <p:nvPr/>
      </p:nvGrpSpPr>
      <p:grpSpPr>
        <a:xfrm>
          <a:off x="0" y="0"/>
          <a:ext cx="0" cy="0"/>
          <a:chOff x="0" y="0"/>
          <a:chExt cx="0" cy="0"/>
        </a:xfrm>
      </p:grpSpPr>
      <p:sp>
        <p:nvSpPr>
          <p:cNvPr id="121" name="Google Shape;12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3" name="Google Shape;123;p3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26"/>
        <p:cNvGrpSpPr/>
        <p:nvPr/>
      </p:nvGrpSpPr>
      <p:grpSpPr>
        <a:xfrm>
          <a:off x="0" y="0"/>
          <a:ext cx="0" cy="0"/>
          <a:chOff x="0" y="0"/>
          <a:chExt cx="0" cy="0"/>
        </a:xfrm>
      </p:grpSpPr>
      <p:sp>
        <p:nvSpPr>
          <p:cNvPr id="127" name="Google Shape;127;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9" name="Google Shape;129;p3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1">
  <p:cSld name="Title Slide1">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1102784" y="855949"/>
            <a:ext cx="9601728" cy="34624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2814FF"/>
              </a:buClr>
              <a:buSzPts val="2500"/>
              <a:buFont typeface="Calibri"/>
              <a:buNone/>
              <a:defRPr sz="2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19" descr="logo_bh.jpg"/>
          <p:cNvPicPr preferRelativeResize="0"/>
          <p:nvPr/>
        </p:nvPicPr>
        <p:blipFill rotWithShape="1">
          <a:blip r:embed="rId2">
            <a:alphaModFix/>
          </a:blip>
          <a:srcRect/>
          <a:stretch/>
        </p:blipFill>
        <p:spPr>
          <a:xfrm>
            <a:off x="527381" y="5945852"/>
            <a:ext cx="1824203" cy="651501"/>
          </a:xfrm>
          <a:prstGeom prst="rect">
            <a:avLst/>
          </a:prstGeom>
          <a:noFill/>
          <a:ln>
            <a:noFill/>
          </a:ln>
        </p:spPr>
      </p:pic>
      <p:sp>
        <p:nvSpPr>
          <p:cNvPr id="23" name="Google Shape;23;p19"/>
          <p:cNvSpPr txBox="1">
            <a:spLocks noGrp="1"/>
          </p:cNvSpPr>
          <p:nvPr>
            <p:ph type="body" idx="1"/>
          </p:nvPr>
        </p:nvSpPr>
        <p:spPr>
          <a:xfrm>
            <a:off x="11184565" y="44624"/>
            <a:ext cx="576064" cy="288033"/>
          </a:xfrm>
          <a:prstGeom prst="rect">
            <a:avLst/>
          </a:prstGeom>
          <a:noFill/>
          <a:ln>
            <a:noFill/>
          </a:ln>
        </p:spPr>
        <p:txBody>
          <a:bodyPr spcFirstLastPara="1" wrap="square" lIns="91425" tIns="45700" rIns="91425" bIns="45700" anchor="t" anchorCtr="0">
            <a:normAutofit/>
          </a:bodyPr>
          <a:lstStyle>
            <a:lvl1pPr marL="457200" marR="0" lvl="0" indent="-228600" algn="l" rtl="1">
              <a:lnSpc>
                <a:spcPct val="100000"/>
              </a:lnSpc>
              <a:spcBef>
                <a:spcPts val="260"/>
              </a:spcBef>
              <a:spcAft>
                <a:spcPts val="0"/>
              </a:spcAft>
              <a:buClr>
                <a:srgbClr val="FFFFFF"/>
              </a:buClr>
              <a:buSzPts val="1300"/>
              <a:buFont typeface="Arial"/>
              <a:buNone/>
              <a:defRPr sz="1300" b="1">
                <a:solidFill>
                  <a:srgbClr val="FFFFFF"/>
                </a:solidFill>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2400"/>
              <a:buNone/>
              <a:defRPr sz="2400">
                <a:solidFill>
                  <a:srgbClr val="2814FF"/>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8200" y="1825625"/>
            <a:ext cx="5181600" cy="4657552"/>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body" idx="2"/>
          </p:nvPr>
        </p:nvSpPr>
        <p:spPr>
          <a:xfrm>
            <a:off x="6172200" y="1825624"/>
            <a:ext cx="5181600" cy="4657553"/>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9788" y="587547"/>
            <a:ext cx="10515600" cy="143072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3600"/>
              <a:buFont typeface="Calibri"/>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9788" y="2163402"/>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4"/>
          <p:cNvSpPr txBox="1">
            <a:spLocks noGrp="1"/>
          </p:cNvSpPr>
          <p:nvPr>
            <p:ph type="body" idx="2"/>
          </p:nvPr>
        </p:nvSpPr>
        <p:spPr>
          <a:xfrm>
            <a:off x="839788" y="3098207"/>
            <a:ext cx="5157787"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6172200" y="2163402"/>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4"/>
          <p:cNvSpPr txBox="1">
            <a:spLocks noGrp="1"/>
          </p:cNvSpPr>
          <p:nvPr>
            <p:ph type="body" idx="4"/>
          </p:nvPr>
        </p:nvSpPr>
        <p:spPr>
          <a:xfrm>
            <a:off x="6172200" y="3098207"/>
            <a:ext cx="5183188"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rgbClr val="2814FF"/>
              </a:buClr>
              <a:buSzPts val="3200"/>
              <a:buChar char="•"/>
              <a:defRPr sz="3200"/>
            </a:lvl1pPr>
            <a:lvl2pPr marL="914400" lvl="1" indent="-406400" algn="r" rtl="1">
              <a:lnSpc>
                <a:spcPct val="90000"/>
              </a:lnSpc>
              <a:spcBef>
                <a:spcPts val="500"/>
              </a:spcBef>
              <a:spcAft>
                <a:spcPts val="0"/>
              </a:spcAft>
              <a:buClr>
                <a:srgbClr val="2814FF"/>
              </a:buClr>
              <a:buSzPts val="2800"/>
              <a:buChar char="•"/>
              <a:defRPr sz="2800"/>
            </a:lvl2pPr>
            <a:lvl3pPr marL="1371600" lvl="2" indent="-381000" algn="r" rtl="1">
              <a:lnSpc>
                <a:spcPct val="90000"/>
              </a:lnSpc>
              <a:spcBef>
                <a:spcPts val="500"/>
              </a:spcBef>
              <a:spcAft>
                <a:spcPts val="0"/>
              </a:spcAft>
              <a:buClr>
                <a:srgbClr val="2814FF"/>
              </a:buClr>
              <a:buSzPts val="2400"/>
              <a:buChar char="•"/>
              <a:defRPr sz="2400"/>
            </a:lvl3pPr>
            <a:lvl4pPr marL="1828800" lvl="3" indent="-355600" algn="r" rtl="1">
              <a:lnSpc>
                <a:spcPct val="90000"/>
              </a:lnSpc>
              <a:spcBef>
                <a:spcPts val="500"/>
              </a:spcBef>
              <a:spcAft>
                <a:spcPts val="0"/>
              </a:spcAft>
              <a:buClr>
                <a:srgbClr val="2814FF"/>
              </a:buClr>
              <a:buSzPts val="2000"/>
              <a:buChar char="•"/>
              <a:defRPr sz="2000"/>
            </a:lvl4pPr>
            <a:lvl5pPr marL="2286000" lvl="4" indent="-355600" algn="r" rtl="1">
              <a:lnSpc>
                <a:spcPct val="90000"/>
              </a:lnSpc>
              <a:spcBef>
                <a:spcPts val="500"/>
              </a:spcBef>
              <a:spcAft>
                <a:spcPts val="0"/>
              </a:spcAft>
              <a:buClr>
                <a:srgbClr val="2814F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7423151" y="630194"/>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a:spLocks noGrp="1"/>
          </p:cNvSpPr>
          <p:nvPr>
            <p:ph type="pic" idx="2"/>
          </p:nvPr>
        </p:nvSpPr>
        <p:spPr>
          <a:xfrm>
            <a:off x="881448" y="1275749"/>
            <a:ext cx="6172200" cy="5052498"/>
          </a:xfrm>
          <a:prstGeom prst="rect">
            <a:avLst/>
          </a:prstGeom>
          <a:noFill/>
          <a:ln>
            <a:noFill/>
          </a:ln>
        </p:spPr>
      </p:sp>
      <p:sp>
        <p:nvSpPr>
          <p:cNvPr id="49" name="Google Shape;49;p27"/>
          <p:cNvSpPr txBox="1">
            <a:spLocks noGrp="1"/>
          </p:cNvSpPr>
          <p:nvPr>
            <p:ph type="body" idx="1"/>
          </p:nvPr>
        </p:nvSpPr>
        <p:spPr>
          <a:xfrm>
            <a:off x="7423150" y="2516659"/>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rgbClr val="2814FF"/>
              </a:buClr>
              <a:buSzPts val="4400"/>
              <a:buFont typeface="Calibri"/>
              <a:buNone/>
              <a:defRPr sz="4400" b="0" i="0" u="none" strike="noStrike" cap="none">
                <a:solidFill>
                  <a:srgbClr val="2814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838200" y="2155139"/>
            <a:ext cx="10515600" cy="4015002"/>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rgbClr val="2814FF"/>
              </a:buClr>
              <a:buSzPts val="2800"/>
              <a:buFont typeface="Arial"/>
              <a:buChar char="•"/>
              <a:defRPr sz="2800" b="0" i="0" u="none" strike="noStrike" cap="none">
                <a:solidFill>
                  <a:srgbClr val="2814FF"/>
                </a:solidFill>
                <a:latin typeface="Calibri"/>
                <a:ea typeface="Calibri"/>
                <a:cs typeface="Calibri"/>
                <a:sym typeface="Calibri"/>
              </a:defRPr>
            </a:lvl1pPr>
            <a:lvl2pPr marL="914400" marR="0" lvl="1" indent="-381000" algn="r" rtl="1">
              <a:lnSpc>
                <a:spcPct val="90000"/>
              </a:lnSpc>
              <a:spcBef>
                <a:spcPts val="500"/>
              </a:spcBef>
              <a:spcAft>
                <a:spcPts val="0"/>
              </a:spcAft>
              <a:buClr>
                <a:srgbClr val="2814FF"/>
              </a:buClr>
              <a:buSzPts val="2400"/>
              <a:buFont typeface="Arial"/>
              <a:buChar char="•"/>
              <a:defRPr sz="2400" b="0" i="0" u="none" strike="noStrike" cap="none">
                <a:solidFill>
                  <a:srgbClr val="2814FF"/>
                </a:solidFill>
                <a:latin typeface="Calibri"/>
                <a:ea typeface="Calibri"/>
                <a:cs typeface="Calibri"/>
                <a:sym typeface="Calibri"/>
              </a:defRPr>
            </a:lvl2pPr>
            <a:lvl3pPr marL="1371600" marR="0" lvl="2" indent="-355600" algn="r" rtl="1">
              <a:lnSpc>
                <a:spcPct val="90000"/>
              </a:lnSpc>
              <a:spcBef>
                <a:spcPts val="500"/>
              </a:spcBef>
              <a:spcAft>
                <a:spcPts val="0"/>
              </a:spcAft>
              <a:buClr>
                <a:srgbClr val="2814FF"/>
              </a:buClr>
              <a:buSzPts val="2000"/>
              <a:buFont typeface="Arial"/>
              <a:buChar char="•"/>
              <a:defRPr sz="2000" b="0" i="0" u="none" strike="noStrike" cap="none">
                <a:solidFill>
                  <a:srgbClr val="2814FF"/>
                </a:solidFill>
                <a:latin typeface="Calibri"/>
                <a:ea typeface="Calibri"/>
                <a:cs typeface="Calibri"/>
                <a:sym typeface="Calibri"/>
              </a:defRPr>
            </a:lvl3pPr>
            <a:lvl4pPr marL="1828800" marR="0" lvl="3"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4pPr>
            <a:lvl5pPr marL="2286000" marR="0" lvl="4"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
        <p:nvSpPr>
          <p:cNvPr id="11" name="Google Shape;11;p16"/>
          <p:cNvSpPr/>
          <p:nvPr/>
        </p:nvSpPr>
        <p:spPr>
          <a:xfrm>
            <a:off x="-1" y="0"/>
            <a:ext cx="12192000" cy="593889"/>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 name="Google Shape;12;p16"/>
          <p:cNvPicPr preferRelativeResize="0"/>
          <p:nvPr/>
        </p:nvPicPr>
        <p:blipFill rotWithShape="1">
          <a:blip r:embed="rId12">
            <a:alphaModFix/>
          </a:blip>
          <a:srcRect/>
          <a:stretch/>
        </p:blipFill>
        <p:spPr>
          <a:xfrm>
            <a:off x="-1" y="1"/>
            <a:ext cx="2516958" cy="593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1524022" y="701112"/>
            <a:ext cx="9144000" cy="23877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2814FF"/>
              </a:buClr>
              <a:buSzPts val="10350"/>
              <a:buFont typeface="Calibri"/>
              <a:buNone/>
            </a:pPr>
            <a:r>
              <a:rPr lang="x-none" sz="5500" b="1">
                <a:latin typeface="David"/>
                <a:ea typeface="David"/>
                <a:cs typeface="David"/>
                <a:sym typeface="David"/>
              </a:rPr>
              <a:t>ביקור ב-</a:t>
            </a:r>
            <a:endParaRPr sz="5500" b="1">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r>
              <a:rPr lang="x-none" sz="5500" b="1">
                <a:latin typeface="David"/>
                <a:ea typeface="David"/>
                <a:cs typeface="David"/>
                <a:sym typeface="David"/>
              </a:rPr>
              <a:t>''אנו - מוזיאון העם היהודי'' </a:t>
            </a:r>
            <a:endParaRPr sz="5500" b="1">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r>
              <a:rPr lang="x-none" sz="6600" b="1">
                <a:solidFill>
                  <a:schemeClr val="accent4"/>
                </a:solidFill>
                <a:latin typeface="David"/>
                <a:ea typeface="David"/>
                <a:cs typeface="David"/>
                <a:sym typeface="David"/>
              </a:rPr>
              <a:t>תכנית גיבורים</a:t>
            </a:r>
            <a:endParaRPr sz="6600" b="1">
              <a:solidFill>
                <a:schemeClr val="accent4"/>
              </a:solidFill>
              <a:latin typeface="David"/>
              <a:ea typeface="David"/>
              <a:cs typeface="David"/>
              <a:sym typeface="David"/>
            </a:endParaRPr>
          </a:p>
        </p:txBody>
      </p:sp>
      <p:pic>
        <p:nvPicPr>
          <p:cNvPr id="137" name="Google Shape;137;p1"/>
          <p:cNvPicPr preferRelativeResize="0"/>
          <p:nvPr/>
        </p:nvPicPr>
        <p:blipFill rotWithShape="1">
          <a:blip r:embed="rId3">
            <a:alphaModFix/>
          </a:blip>
          <a:srcRect/>
          <a:stretch/>
        </p:blipFill>
        <p:spPr>
          <a:xfrm>
            <a:off x="3293651" y="3088800"/>
            <a:ext cx="5769162" cy="37692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5"/>
          <p:cNvPicPr preferRelativeResize="0"/>
          <p:nvPr/>
        </p:nvPicPr>
        <p:blipFill rotWithShape="1">
          <a:blip r:embed="rId3">
            <a:alphaModFix/>
          </a:blip>
          <a:srcRect/>
          <a:stretch/>
        </p:blipFill>
        <p:spPr>
          <a:xfrm>
            <a:off x="14930" y="1"/>
            <a:ext cx="12177070" cy="6858000"/>
          </a:xfrm>
          <a:prstGeom prst="rect">
            <a:avLst/>
          </a:prstGeom>
          <a:noFill/>
          <a:ln>
            <a:noFill/>
          </a:ln>
        </p:spPr>
      </p:pic>
      <p:sp>
        <p:nvSpPr>
          <p:cNvPr id="194" name="Google Shape;194;p15"/>
          <p:cNvSpPr/>
          <p:nvPr/>
        </p:nvSpPr>
        <p:spPr>
          <a:xfrm>
            <a:off x="4308498" y="2415619"/>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5" name="Google Shape;195;p15"/>
          <p:cNvSpPr txBox="1"/>
          <p:nvPr/>
        </p:nvSpPr>
        <p:spPr>
          <a:xfrm>
            <a:off x="14993" y="2934155"/>
            <a:ext cx="12265200" cy="8157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E7E6E6"/>
              </a:buClr>
              <a:buSzPts val="6600"/>
              <a:buFont typeface="Mali"/>
              <a:buNone/>
            </a:pPr>
            <a:r>
              <a:rPr lang="x-none" sz="4700" b="1" i="0" u="none" strike="noStrike" cap="none">
                <a:solidFill>
                  <a:schemeClr val="lt1"/>
                </a:solidFill>
                <a:latin typeface="David"/>
                <a:ea typeface="David"/>
                <a:cs typeface="David"/>
                <a:sym typeface="David"/>
              </a:rPr>
              <a:t>מחכים לכם!</a:t>
            </a:r>
            <a:endParaRPr sz="5300" b="1" i="0" u="none" strike="noStrike" cap="none">
              <a:solidFill>
                <a:schemeClr val="lt1"/>
              </a:solidFill>
              <a:latin typeface="David"/>
              <a:ea typeface="David"/>
              <a:cs typeface="David"/>
              <a:sym typeface="Davi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02d0125742_0_0"/>
          <p:cNvSpPr txBox="1"/>
          <p:nvPr/>
        </p:nvSpPr>
        <p:spPr>
          <a:xfrm>
            <a:off x="4207625" y="61846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43" name="Google Shape;143;g102d0125742_0_0"/>
          <p:cNvSpPr txBox="1"/>
          <p:nvPr/>
        </p:nvSpPr>
        <p:spPr>
          <a:xfrm>
            <a:off x="1576124" y="3375650"/>
            <a:ext cx="9915900" cy="2387700"/>
          </a:xfrm>
          <a:prstGeom prst="rect">
            <a:avLst/>
          </a:prstGeom>
          <a:noFill/>
          <a:ln>
            <a:noFill/>
          </a:ln>
        </p:spPr>
        <p:txBody>
          <a:bodyPr spcFirstLastPara="1" wrap="square" lIns="91425" tIns="45700" rIns="91425" bIns="45700" anchor="b" anchorCtr="0">
            <a:noAutofit/>
          </a:bodyPr>
          <a:lstStyle/>
          <a:p>
            <a:pPr marL="0" lvl="0" indent="0" algn="r" rtl="1">
              <a:lnSpc>
                <a:spcPct val="115000"/>
              </a:lnSpc>
              <a:spcBef>
                <a:spcPts val="0"/>
              </a:spcBef>
              <a:spcAft>
                <a:spcPts val="0"/>
              </a:spcAft>
              <a:buNone/>
            </a:pPr>
            <a:r>
              <a:rPr lang="x-none" sz="3700" b="1">
                <a:solidFill>
                  <a:srgbClr val="2814FF"/>
                </a:solidFill>
                <a:latin typeface="David"/>
                <a:ea typeface="David"/>
                <a:cs typeface="David"/>
                <a:sym typeface="David"/>
              </a:rPr>
              <a:t>על המוזיאון שלנו</a:t>
            </a:r>
            <a:endParaRPr sz="3700" b="1">
              <a:solidFill>
                <a:srgbClr val="2814FF"/>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מוזיאון אנו הוא מוזיאון חדשני ומלהיב המספר את סיפורן של הקהילות היהודיות ברחבי העולם; התרבות, ההיסטוריה והיסודות של הזהות היהודית.</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אנו מזמינים אתכם למסע חוויתי </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בכל תחומי החיים ולאורך הדורות, </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כדי לגלות כיצד כולנו חלק מהסיפור.</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endParaRPr sz="3000">
              <a:solidFill>
                <a:srgbClr val="000000"/>
              </a:solidFill>
              <a:latin typeface="David"/>
              <a:ea typeface="David"/>
              <a:cs typeface="David"/>
              <a:sym typeface="David"/>
            </a:endParaRPr>
          </a:p>
        </p:txBody>
      </p:sp>
      <p:pic>
        <p:nvPicPr>
          <p:cNvPr id="144" name="Google Shape;144;g102d0125742_0_0"/>
          <p:cNvPicPr preferRelativeResize="0"/>
          <p:nvPr/>
        </p:nvPicPr>
        <p:blipFill>
          <a:blip r:embed="rId3">
            <a:alphaModFix/>
          </a:blip>
          <a:stretch>
            <a:fillRect/>
          </a:stretch>
        </p:blipFill>
        <p:spPr>
          <a:xfrm>
            <a:off x="313575" y="3070850"/>
            <a:ext cx="4628500" cy="347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02d0125742_0_15"/>
          <p:cNvSpPr txBox="1">
            <a:spLocks noGrp="1"/>
          </p:cNvSpPr>
          <p:nvPr>
            <p:ph type="ctrTitle"/>
          </p:nvPr>
        </p:nvSpPr>
        <p:spPr>
          <a:xfrm>
            <a:off x="1523985" y="3429012"/>
            <a:ext cx="9144000" cy="23877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r>
              <a:rPr lang="x-none" sz="4000" b="1">
                <a:solidFill>
                  <a:srgbClr val="2814FF"/>
                </a:solidFill>
                <a:latin typeface="David"/>
                <a:ea typeface="David"/>
                <a:cs typeface="David"/>
                <a:sym typeface="David"/>
              </a:rPr>
              <a:t>על התכנית</a:t>
            </a:r>
            <a:endParaRPr sz="4000" b="1">
              <a:solidFill>
                <a:srgbClr val="2814FF"/>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r>
              <a:rPr lang="x-none" sz="3300">
                <a:solidFill>
                  <a:schemeClr val="dk1"/>
                </a:solidFill>
                <a:latin typeface="David"/>
                <a:ea typeface="David"/>
                <a:cs typeface="David"/>
                <a:sym typeface="David"/>
              </a:rPr>
              <a:t>בתכנית ''גיבורים'' אנו מציעים </a:t>
            </a:r>
            <a:r>
              <a:rPr lang="x-none" sz="3300" b="1">
                <a:solidFill>
                  <a:schemeClr val="dk1"/>
                </a:solidFill>
                <a:latin typeface="David"/>
                <a:ea typeface="David"/>
                <a:cs typeface="David"/>
                <a:sym typeface="David"/>
              </a:rPr>
              <a:t>סיור חוויתי של שעתיים לכיתות ג-ו</a:t>
            </a:r>
            <a:r>
              <a:rPr lang="x-none" sz="3300">
                <a:solidFill>
                  <a:schemeClr val="dk1"/>
                </a:solidFill>
                <a:latin typeface="David"/>
                <a:ea typeface="David"/>
                <a:cs typeface="David"/>
                <a:sym typeface="David"/>
              </a:rPr>
              <a:t> בו אנחנו מזמינים אתכם לזנק לתוך מוחו של אלברט איינשטיין, להכריז על הקמתה של מדינת ישראל כמו דוד בן גוריון ולשחות כמו מארק ספיץ. במהלך המפגש ננסה להבין מה הופך אדם לגיבור או לגיבורה? מהן התכונות והערכים של גיבור? נתבונן על גיבורים בחייהם ובסביבתם של התלמידים, נערוך דיונים וסדנאות ונחשוב כיצד אנחנו יכולים בעצמנו להיות גיבורים!</a:t>
            </a:r>
            <a:endParaRPr sz="3300">
              <a:solidFill>
                <a:schemeClr val="dk1"/>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endParaRPr sz="3300">
              <a:solidFill>
                <a:schemeClr val="dk1"/>
              </a:solidFill>
              <a:latin typeface="David"/>
              <a:ea typeface="David"/>
              <a:cs typeface="David"/>
              <a:sym typeface="David"/>
            </a:endParaRPr>
          </a:p>
        </p:txBody>
      </p:sp>
      <p:sp>
        <p:nvSpPr>
          <p:cNvPr id="150" name="Google Shape;150;g102d0125742_0_15"/>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02d0125742_0_10"/>
          <p:cNvSpPr txBox="1">
            <a:spLocks noGrp="1"/>
          </p:cNvSpPr>
          <p:nvPr>
            <p:ph type="ctrTitle"/>
          </p:nvPr>
        </p:nvSpPr>
        <p:spPr>
          <a:xfrm>
            <a:off x="2743210" y="4344987"/>
            <a:ext cx="9144000" cy="2387700"/>
          </a:xfrm>
          <a:prstGeom prst="rect">
            <a:avLst/>
          </a:prstGeom>
          <a:noFill/>
          <a:ln>
            <a:noFill/>
          </a:ln>
        </p:spPr>
        <p:txBody>
          <a:bodyPr spcFirstLastPara="1" wrap="square" lIns="91425" tIns="45700" rIns="91425" bIns="45700" anchor="b" anchorCtr="0">
            <a:noAutofit/>
          </a:bodyPr>
          <a:lstStyle/>
          <a:p>
            <a:pPr marL="0" lvl="0" indent="0" algn="ctr" rtl="1">
              <a:lnSpc>
                <a:spcPct val="115000"/>
              </a:lnSpc>
              <a:spcBef>
                <a:spcPts val="0"/>
              </a:spcBef>
              <a:spcAft>
                <a:spcPts val="0"/>
              </a:spcAft>
              <a:buClr>
                <a:srgbClr val="2814FF"/>
              </a:buClr>
              <a:buSzPts val="10350"/>
              <a:buFont typeface="Calibri"/>
              <a:buNone/>
            </a:pPr>
            <a:r>
              <a:rPr lang="x-none" sz="3200" b="1">
                <a:latin typeface="David"/>
                <a:ea typeface="David"/>
                <a:cs typeface="David"/>
                <a:sym typeface="David"/>
              </a:rPr>
              <a:t>מבנה הביקור</a:t>
            </a:r>
            <a:r>
              <a:rPr lang="x-none" sz="3200" b="1">
                <a:solidFill>
                  <a:srgbClr val="2814FF"/>
                </a:solidFill>
                <a:latin typeface="David"/>
                <a:ea typeface="David"/>
                <a:cs typeface="David"/>
                <a:sym typeface="David"/>
              </a:rPr>
              <a:t>:</a:t>
            </a:r>
            <a:endParaRPr sz="3200" b="1">
              <a:solidFill>
                <a:srgbClr val="2814FF"/>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x-none" sz="2600" u="sng">
                <a:solidFill>
                  <a:schemeClr val="dk1"/>
                </a:solidFill>
                <a:latin typeface="David"/>
                <a:ea typeface="David"/>
                <a:cs typeface="David"/>
                <a:sym typeface="David"/>
              </a:rPr>
              <a:t>סדנה כיתתית-</a:t>
            </a:r>
            <a:r>
              <a:rPr lang="x-none" sz="2600">
                <a:solidFill>
                  <a:schemeClr val="dk1"/>
                </a:solidFill>
                <a:latin typeface="David"/>
                <a:ea typeface="David"/>
                <a:cs typeface="David"/>
                <a:sym typeface="David"/>
              </a:rPr>
              <a:t> דיון ועיבוד התכנים שבהם נעסוק בסיור</a:t>
            </a:r>
            <a:r>
              <a:rPr lang="x-none" sz="2900" u="sng">
                <a:solidFill>
                  <a:schemeClr val="dk1"/>
                </a:solidFill>
                <a:latin typeface="David"/>
                <a:ea typeface="David"/>
                <a:cs typeface="David"/>
                <a:sym typeface="David"/>
              </a:rPr>
              <a:t/>
            </a:r>
            <a:br>
              <a:rPr lang="x-none" sz="2900" u="sng">
                <a:solidFill>
                  <a:schemeClr val="dk1"/>
                </a:solidFill>
                <a:latin typeface="David"/>
                <a:ea typeface="David"/>
                <a:cs typeface="David"/>
                <a:sym typeface="David"/>
              </a:rPr>
            </a:br>
            <a:r>
              <a:rPr lang="x-none" sz="1600">
                <a:solidFill>
                  <a:schemeClr val="dk1"/>
                </a:solidFill>
                <a:latin typeface="David"/>
                <a:ea typeface="David"/>
                <a:cs typeface="David"/>
                <a:sym typeface="David"/>
              </a:rPr>
              <a:t>מעגל ראשון - מיהו גיבור? - על ידי דיון כיתתי וצפייה בסרטון נבין מיהו גיבור ומה המאפיינים שלו. </a:t>
            </a:r>
            <a:endParaRPr sz="16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endParaRPr sz="16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x-none" sz="2600" u="sng">
                <a:solidFill>
                  <a:schemeClr val="dk1"/>
                </a:solidFill>
                <a:latin typeface="David"/>
                <a:ea typeface="David"/>
                <a:cs typeface="David"/>
                <a:sym typeface="David"/>
              </a:rPr>
              <a:t>קומת המסע</a:t>
            </a:r>
            <a:r>
              <a:rPr lang="x-none" sz="2600">
                <a:solidFill>
                  <a:schemeClr val="dk1"/>
                </a:solidFill>
                <a:latin typeface="David"/>
                <a:ea typeface="David"/>
                <a:cs typeface="David"/>
                <a:sym typeface="David"/>
              </a:rPr>
              <a:t> - קומת ההיסטוריה העוברת בין קהילות וסיפורים רבים בהיסטוריה היהודית</a:t>
            </a:r>
            <a:endParaRPr sz="26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x-none" sz="1600">
                <a:solidFill>
                  <a:schemeClr val="dk1"/>
                </a:solidFill>
                <a:latin typeface="David"/>
                <a:ea typeface="David"/>
                <a:cs typeface="David"/>
                <a:sym typeface="David"/>
              </a:rPr>
              <a:t>מעגל שני - סיפורים ודמויות פורצות דרך - דרך סיפורים היסטוריים שונים על דמויות יהודיות בעולם נגלה</a:t>
            </a:r>
            <a:endParaRPr sz="16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x-none" sz="1600">
                <a:solidFill>
                  <a:schemeClr val="dk1"/>
                </a:solidFill>
                <a:latin typeface="David"/>
                <a:ea typeface="David"/>
                <a:cs typeface="David"/>
                <a:sym typeface="David"/>
              </a:rPr>
              <a:t>ונכיר דמויות אשר פרצו דרך בתחומים רבים.</a:t>
            </a:r>
            <a:endParaRPr sz="16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endParaRPr sz="16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x-none" sz="2600" u="sng">
                <a:solidFill>
                  <a:schemeClr val="dk1"/>
                </a:solidFill>
                <a:latin typeface="David"/>
                <a:ea typeface="David"/>
                <a:cs typeface="David"/>
                <a:sym typeface="David"/>
              </a:rPr>
              <a:t>גלריית גיבורים</a:t>
            </a:r>
            <a:r>
              <a:rPr lang="x-none" sz="2600">
                <a:solidFill>
                  <a:schemeClr val="dk1"/>
                </a:solidFill>
                <a:latin typeface="David"/>
                <a:ea typeface="David"/>
                <a:cs typeface="David"/>
                <a:sym typeface="David"/>
              </a:rPr>
              <a:t> - גלרייה אינטראקטיבית בה נכיר כ150 גיבורים יהודיים, נשחק ונלמד</a:t>
            </a:r>
            <a:endParaRPr sz="26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x-none" sz="1600">
                <a:solidFill>
                  <a:schemeClr val="dk1"/>
                </a:solidFill>
                <a:latin typeface="David"/>
                <a:ea typeface="David"/>
                <a:cs typeface="David"/>
                <a:sym typeface="David"/>
              </a:rPr>
              <a:t>מעגל שלישי - התנסות ולמידה דרך משחקים - דרך עמדות בתחומים מגוונים נראה סוגים שונים של פריצות דרך ונחווה את סיפורי הגבורה של כ-150 יהודים.</a:t>
            </a:r>
            <a:endParaRPr sz="16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endParaRPr sz="16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x-none" sz="2600" u="sng">
                <a:solidFill>
                  <a:schemeClr val="dk1"/>
                </a:solidFill>
                <a:latin typeface="David"/>
                <a:ea typeface="David"/>
                <a:cs typeface="David"/>
                <a:sym typeface="David"/>
              </a:rPr>
              <a:t>סדנה כיתתית-</a:t>
            </a:r>
            <a:r>
              <a:rPr lang="x-none" sz="2600">
                <a:solidFill>
                  <a:schemeClr val="dk1"/>
                </a:solidFill>
                <a:latin typeface="David"/>
                <a:ea typeface="David"/>
                <a:cs typeface="David"/>
                <a:sym typeface="David"/>
              </a:rPr>
              <a:t> סדנה יצירתית וסיכום ביקור</a:t>
            </a:r>
            <a:endParaRPr sz="26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x-none" sz="1600">
                <a:solidFill>
                  <a:schemeClr val="dk1"/>
                </a:solidFill>
                <a:latin typeface="David"/>
                <a:ea typeface="David"/>
                <a:cs typeface="David"/>
                <a:sym typeface="David"/>
              </a:rPr>
              <a:t>מעגל אחרון - יצירה וסיום - נדבר על התכונות של גיבור ונצבע כרטיסים מיוחדים שמייצגים גם את התכונות שלנו, נבין שגם אנחנו יכולים להיות גיבורים ופורצות דרך</a:t>
            </a:r>
            <a:endParaRPr sz="1600">
              <a:solidFill>
                <a:schemeClr val="dk1"/>
              </a:solidFill>
              <a:latin typeface="David"/>
              <a:ea typeface="David"/>
              <a:cs typeface="David"/>
              <a:sym typeface="David"/>
            </a:endParaRPr>
          </a:p>
        </p:txBody>
      </p:sp>
      <p:pic>
        <p:nvPicPr>
          <p:cNvPr id="156" name="Google Shape;156;g102d0125742_0_10"/>
          <p:cNvPicPr preferRelativeResize="0"/>
          <p:nvPr/>
        </p:nvPicPr>
        <p:blipFill rotWithShape="1">
          <a:blip r:embed="rId3">
            <a:alphaModFix/>
          </a:blip>
          <a:srcRect/>
          <a:stretch/>
        </p:blipFill>
        <p:spPr>
          <a:xfrm>
            <a:off x="270300" y="3429000"/>
            <a:ext cx="2472900" cy="2569325"/>
          </a:xfrm>
          <a:prstGeom prst="rect">
            <a:avLst/>
          </a:prstGeom>
          <a:noFill/>
          <a:ln>
            <a:noFill/>
          </a:ln>
        </p:spPr>
      </p:pic>
      <p:pic>
        <p:nvPicPr>
          <p:cNvPr id="157" name="Google Shape;157;g102d0125742_0_10"/>
          <p:cNvPicPr preferRelativeResize="0"/>
          <p:nvPr/>
        </p:nvPicPr>
        <p:blipFill rotWithShape="1">
          <a:blip r:embed="rId4">
            <a:alphaModFix/>
          </a:blip>
          <a:srcRect/>
          <a:stretch/>
        </p:blipFill>
        <p:spPr>
          <a:xfrm>
            <a:off x="125350" y="1057475"/>
            <a:ext cx="2954475" cy="1966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02d0125742_0_5"/>
          <p:cNvSpPr txBox="1">
            <a:spLocks noGrp="1"/>
          </p:cNvSpPr>
          <p:nvPr>
            <p:ph type="ctrTitle"/>
          </p:nvPr>
        </p:nvSpPr>
        <p:spPr>
          <a:xfrm>
            <a:off x="1587124" y="2990522"/>
            <a:ext cx="9688500" cy="30576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endParaRPr sz="3700" b="1">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r>
              <a:rPr lang="x-none" sz="3700" b="1">
                <a:latin typeface="David"/>
                <a:ea typeface="David"/>
                <a:cs typeface="David"/>
                <a:sym typeface="David"/>
              </a:rPr>
              <a:t>דף עזר ומשימות ייחודיות במהלך התכנית:</a:t>
            </a:r>
            <a:endParaRPr sz="3700" b="1">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endParaRPr sz="1800" b="1">
              <a:latin typeface="David"/>
              <a:ea typeface="David"/>
              <a:cs typeface="David"/>
              <a:sym typeface="David"/>
            </a:endParaRPr>
          </a:p>
          <a:p>
            <a:pPr marL="457200" lvl="0" indent="-406400" algn="r" rtl="1">
              <a:lnSpc>
                <a:spcPct val="90000"/>
              </a:lnSpc>
              <a:spcBef>
                <a:spcPts val="0"/>
              </a:spcBef>
              <a:spcAft>
                <a:spcPts val="0"/>
              </a:spcAft>
              <a:buClr>
                <a:schemeClr val="dk1"/>
              </a:buClr>
              <a:buSzPts val="2800"/>
              <a:buFont typeface="David"/>
              <a:buChar char="●"/>
            </a:pPr>
            <a:r>
              <a:rPr lang="x-none" sz="2800" b="1">
                <a:solidFill>
                  <a:schemeClr val="dk1"/>
                </a:solidFill>
                <a:latin typeface="David"/>
                <a:ea typeface="David"/>
                <a:cs typeface="David"/>
                <a:sym typeface="David"/>
              </a:rPr>
              <a:t>פאזלים- פורצי דרך</a:t>
            </a:r>
            <a:endParaRPr sz="2800" b="1">
              <a:solidFill>
                <a:schemeClr val="dk1"/>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r>
              <a:rPr lang="x-none" sz="2000">
                <a:solidFill>
                  <a:schemeClr val="dk1"/>
                </a:solidFill>
                <a:latin typeface="David"/>
                <a:ea typeface="David"/>
                <a:cs typeface="David"/>
                <a:sym typeface="David"/>
              </a:rPr>
              <a:t>פאזלים של גיבורים בולטים אשר דרכם נלמד את סיפורי הדמויות ובעקבותיהם נקיים דיון. נדבר על </a:t>
            </a:r>
            <a:endParaRPr sz="2000">
              <a:solidFill>
                <a:schemeClr val="dk1"/>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r>
              <a:rPr lang="x-none" sz="2000">
                <a:solidFill>
                  <a:schemeClr val="dk1"/>
                </a:solidFill>
                <a:latin typeface="David"/>
                <a:ea typeface="David"/>
                <a:cs typeface="David"/>
                <a:sym typeface="David"/>
              </a:rPr>
              <a:t>הדמויות דונה גרציה, משה רבינו, עדה יונת וארז ביטון ועוד ועוד.</a:t>
            </a:r>
            <a:endParaRPr sz="2000">
              <a:solidFill>
                <a:schemeClr val="dk1"/>
              </a:solidFill>
              <a:latin typeface="David"/>
              <a:ea typeface="David"/>
              <a:cs typeface="David"/>
              <a:sym typeface="David"/>
            </a:endParaRPr>
          </a:p>
          <a:p>
            <a:pPr marL="0" lvl="0" indent="0" algn="r" rtl="1">
              <a:lnSpc>
                <a:spcPct val="90000"/>
              </a:lnSpc>
              <a:spcBef>
                <a:spcPts val="0"/>
              </a:spcBef>
              <a:spcAft>
                <a:spcPts val="0"/>
              </a:spcAft>
              <a:buSzPts val="6000"/>
              <a:buNone/>
            </a:pPr>
            <a:endParaRPr sz="2000">
              <a:solidFill>
                <a:schemeClr val="dk1"/>
              </a:solidFill>
              <a:latin typeface="David"/>
              <a:ea typeface="David"/>
              <a:cs typeface="David"/>
              <a:sym typeface="David"/>
            </a:endParaRPr>
          </a:p>
          <a:p>
            <a:pPr marL="457200" lvl="0" indent="-406400" algn="r" rtl="1">
              <a:lnSpc>
                <a:spcPct val="90000"/>
              </a:lnSpc>
              <a:spcBef>
                <a:spcPts val="0"/>
              </a:spcBef>
              <a:spcAft>
                <a:spcPts val="0"/>
              </a:spcAft>
              <a:buClr>
                <a:schemeClr val="dk1"/>
              </a:buClr>
              <a:buSzPts val="2800"/>
              <a:buFont typeface="David"/>
              <a:buChar char="●"/>
            </a:pPr>
            <a:r>
              <a:rPr lang="x-none" sz="2800" b="1">
                <a:solidFill>
                  <a:schemeClr val="dk1"/>
                </a:solidFill>
                <a:latin typeface="David"/>
                <a:ea typeface="David"/>
                <a:cs typeface="David"/>
                <a:sym typeface="David"/>
              </a:rPr>
              <a:t>מדבקות גיבורים</a:t>
            </a:r>
            <a:endParaRPr sz="2800" b="1">
              <a:solidFill>
                <a:schemeClr val="dk1"/>
              </a:solidFill>
              <a:latin typeface="David"/>
              <a:ea typeface="David"/>
              <a:cs typeface="David"/>
              <a:sym typeface="David"/>
            </a:endParaRPr>
          </a:p>
          <a:p>
            <a:pPr marL="0" lvl="0" indent="0" algn="r" rtl="1">
              <a:lnSpc>
                <a:spcPct val="90000"/>
              </a:lnSpc>
              <a:spcBef>
                <a:spcPts val="0"/>
              </a:spcBef>
              <a:spcAft>
                <a:spcPts val="0"/>
              </a:spcAft>
              <a:buSzPts val="6000"/>
              <a:buNone/>
            </a:pPr>
            <a:r>
              <a:rPr lang="x-none" sz="2000">
                <a:solidFill>
                  <a:schemeClr val="dk1"/>
                </a:solidFill>
                <a:latin typeface="David"/>
                <a:ea typeface="David"/>
                <a:cs typeface="David"/>
                <a:sym typeface="David"/>
              </a:rPr>
              <a:t>כל תלמיד יקבל מדבקה של גיבור או גיבורה מתוך גלריית גיבורים, ויקבל משימה למצוא אותו בגלריה ולחקור עליו, לגלות מי היה ומה עשה. אחר כך יספר לכולם איזו דמות קיבל.</a:t>
            </a:r>
            <a:endParaRPr sz="2000">
              <a:solidFill>
                <a:schemeClr val="dk1"/>
              </a:solidFill>
              <a:latin typeface="David"/>
              <a:ea typeface="David"/>
              <a:cs typeface="David"/>
              <a:sym typeface="David"/>
            </a:endParaRPr>
          </a:p>
          <a:p>
            <a:pPr marL="0" lvl="0" indent="0" algn="r" rtl="1">
              <a:lnSpc>
                <a:spcPct val="90000"/>
              </a:lnSpc>
              <a:spcBef>
                <a:spcPts val="0"/>
              </a:spcBef>
              <a:spcAft>
                <a:spcPts val="0"/>
              </a:spcAft>
              <a:buSzPts val="6000"/>
              <a:buNone/>
            </a:pPr>
            <a:endParaRPr sz="2000">
              <a:solidFill>
                <a:schemeClr val="dk1"/>
              </a:solidFill>
              <a:latin typeface="David"/>
              <a:ea typeface="David"/>
              <a:cs typeface="David"/>
              <a:sym typeface="David"/>
            </a:endParaRPr>
          </a:p>
          <a:p>
            <a:pPr marL="457200" lvl="0" indent="-406400" algn="r" rtl="1">
              <a:lnSpc>
                <a:spcPct val="90000"/>
              </a:lnSpc>
              <a:spcBef>
                <a:spcPts val="0"/>
              </a:spcBef>
              <a:spcAft>
                <a:spcPts val="0"/>
              </a:spcAft>
              <a:buClr>
                <a:schemeClr val="dk1"/>
              </a:buClr>
              <a:buSzPts val="2800"/>
              <a:buFont typeface="David"/>
              <a:buChar char="●"/>
            </a:pPr>
            <a:r>
              <a:rPr lang="x-none" sz="2800" b="1">
                <a:solidFill>
                  <a:schemeClr val="dk1"/>
                </a:solidFill>
                <a:latin typeface="David"/>
                <a:ea typeface="David"/>
                <a:cs typeface="David"/>
                <a:sym typeface="David"/>
              </a:rPr>
              <a:t>דפי יצירה ''הגיבור הזה הוא אני''</a:t>
            </a:r>
            <a:endParaRPr sz="2800" b="1">
              <a:solidFill>
                <a:schemeClr val="dk1"/>
              </a:solidFill>
              <a:latin typeface="David"/>
              <a:ea typeface="David"/>
              <a:cs typeface="David"/>
              <a:sym typeface="David"/>
            </a:endParaRPr>
          </a:p>
          <a:p>
            <a:pPr marL="0" lvl="0" indent="0" algn="r" rtl="1">
              <a:lnSpc>
                <a:spcPct val="90000"/>
              </a:lnSpc>
              <a:spcBef>
                <a:spcPts val="0"/>
              </a:spcBef>
              <a:spcAft>
                <a:spcPts val="0"/>
              </a:spcAft>
              <a:buClr>
                <a:schemeClr val="dk1"/>
              </a:buClr>
              <a:buSzPts val="6000"/>
              <a:buFont typeface="Arial"/>
              <a:buNone/>
            </a:pPr>
            <a:r>
              <a:rPr lang="x-none" sz="2000">
                <a:solidFill>
                  <a:schemeClr val="dk1"/>
                </a:solidFill>
                <a:latin typeface="David"/>
                <a:ea typeface="David"/>
                <a:cs typeface="David"/>
                <a:sym typeface="David"/>
              </a:rPr>
              <a:t>דפי יצירה של תכונות אשר מאפיינות גיבורים שונים, אשר תלמידים צובעים לפי סדר חשיבות על פי דעתם האישית. בעקבות הדפים נוצר דיון סביב התכונות של התלמידים עצמם, שהופכות גם אותם לגיבורים. מקבלים גם מעטפה שהתלמידים מרכיבים ויכולים לצבוע. </a:t>
            </a:r>
            <a:endParaRPr sz="2000">
              <a:solidFill>
                <a:schemeClr val="dk1"/>
              </a:solidFill>
              <a:latin typeface="David"/>
              <a:ea typeface="David"/>
              <a:cs typeface="David"/>
              <a:sym typeface="David"/>
            </a:endParaRPr>
          </a:p>
          <a:p>
            <a:pPr marL="0" lvl="0" indent="0" algn="r" rtl="1">
              <a:lnSpc>
                <a:spcPct val="90000"/>
              </a:lnSpc>
              <a:spcBef>
                <a:spcPts val="0"/>
              </a:spcBef>
              <a:spcAft>
                <a:spcPts val="0"/>
              </a:spcAft>
              <a:buSzPts val="6000"/>
              <a:buNone/>
            </a:pPr>
            <a:endParaRPr sz="2200">
              <a:solidFill>
                <a:schemeClr val="dk1"/>
              </a:solidFill>
              <a:latin typeface="David"/>
              <a:ea typeface="David"/>
              <a:cs typeface="David"/>
              <a:sym typeface="David"/>
            </a:endParaRPr>
          </a:p>
        </p:txBody>
      </p:sp>
      <p:sp>
        <p:nvSpPr>
          <p:cNvPr id="163" name="Google Shape;163;g102d0125742_0_5"/>
          <p:cNvSpPr txBox="1"/>
          <p:nvPr/>
        </p:nvSpPr>
        <p:spPr>
          <a:xfrm>
            <a:off x="4055250" y="6166369"/>
            <a:ext cx="40815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600" b="0" i="0" u="none" strike="noStrike" cap="none">
                <a:solidFill>
                  <a:srgbClr val="2814FF"/>
                </a:solidFill>
                <a:latin typeface="David"/>
                <a:ea typeface="David"/>
                <a:cs typeface="David"/>
                <a:sym typeface="David"/>
              </a:rPr>
              <a:t>בית הספר ללימודי העם היהודי</a:t>
            </a:r>
            <a:endParaRPr sz="12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600" b="0" i="0" u="none" strike="noStrike" cap="none">
                <a:solidFill>
                  <a:srgbClr val="2814FF"/>
                </a:solidFill>
                <a:latin typeface="David"/>
                <a:ea typeface="David"/>
                <a:cs typeface="David"/>
                <a:sym typeface="David"/>
              </a:rPr>
              <a:t>אנו - מוזיאון העם היהודי</a:t>
            </a:r>
            <a:endParaRPr sz="12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rgbClr val="2814FF"/>
              </a:solidFill>
              <a:latin typeface="David"/>
              <a:ea typeface="David"/>
              <a:cs typeface="David"/>
              <a:sym typeface="David"/>
            </a:endParaRPr>
          </a:p>
        </p:txBody>
      </p:sp>
      <p:pic>
        <p:nvPicPr>
          <p:cNvPr id="164" name="Google Shape;164;g102d0125742_0_5"/>
          <p:cNvPicPr preferRelativeResize="0"/>
          <p:nvPr/>
        </p:nvPicPr>
        <p:blipFill rotWithShape="1">
          <a:blip r:embed="rId3">
            <a:alphaModFix/>
          </a:blip>
          <a:srcRect l="58381" t="25012" r="25526" b="31764"/>
          <a:stretch/>
        </p:blipFill>
        <p:spPr>
          <a:xfrm>
            <a:off x="304400" y="3932049"/>
            <a:ext cx="1718974" cy="2595775"/>
          </a:xfrm>
          <a:prstGeom prst="rect">
            <a:avLst/>
          </a:prstGeom>
          <a:noFill/>
          <a:ln>
            <a:noFill/>
          </a:ln>
        </p:spPr>
      </p:pic>
      <p:pic>
        <p:nvPicPr>
          <p:cNvPr id="165" name="Google Shape;165;g102d0125742_0_5"/>
          <p:cNvPicPr preferRelativeResize="0"/>
          <p:nvPr/>
        </p:nvPicPr>
        <p:blipFill rotWithShape="1">
          <a:blip r:embed="rId4">
            <a:alphaModFix/>
          </a:blip>
          <a:srcRect l="58846" t="26743" r="26416" b="29088"/>
          <a:stretch/>
        </p:blipFill>
        <p:spPr>
          <a:xfrm>
            <a:off x="304400" y="749185"/>
            <a:ext cx="1718974" cy="28963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02d0125742_0_25"/>
          <p:cNvSpPr txBox="1">
            <a:spLocks noGrp="1"/>
          </p:cNvSpPr>
          <p:nvPr>
            <p:ph type="ctrTitle"/>
          </p:nvPr>
        </p:nvSpPr>
        <p:spPr>
          <a:xfrm>
            <a:off x="322175" y="1761450"/>
            <a:ext cx="11306100" cy="4859100"/>
          </a:xfrm>
          <a:prstGeom prst="rect">
            <a:avLst/>
          </a:prstGeom>
          <a:noFill/>
          <a:ln>
            <a:noFill/>
          </a:ln>
        </p:spPr>
        <p:txBody>
          <a:bodyPr spcFirstLastPara="1" wrap="square" lIns="91425" tIns="45700" rIns="91425" bIns="45700" anchor="b" anchorCtr="0">
            <a:noAutofit/>
          </a:bodyPr>
          <a:lstStyle/>
          <a:p>
            <a:pPr marL="0" lvl="0" indent="0" algn="ctr" rtl="1">
              <a:lnSpc>
                <a:spcPct val="150000"/>
              </a:lnSpc>
              <a:spcBef>
                <a:spcPts val="0"/>
              </a:spcBef>
              <a:spcAft>
                <a:spcPts val="0"/>
              </a:spcAft>
              <a:buClr>
                <a:srgbClr val="2814FF"/>
              </a:buClr>
              <a:buSzPts val="10350"/>
              <a:buFont typeface="Calibri"/>
              <a:buNone/>
            </a:pPr>
            <a:r>
              <a:rPr lang="x-none" sz="3800" b="1">
                <a:latin typeface="David"/>
                <a:ea typeface="David"/>
                <a:cs typeface="David"/>
                <a:sym typeface="David"/>
              </a:rPr>
              <a:t>אפשרויות להכנה לקראת הביקור:</a:t>
            </a:r>
            <a:endParaRPr sz="3800" b="1">
              <a:latin typeface="David"/>
              <a:ea typeface="David"/>
              <a:cs typeface="David"/>
              <a:sym typeface="David"/>
            </a:endParaRPr>
          </a:p>
          <a:p>
            <a:pPr marL="457200" lvl="0" indent="-406400" algn="r" rtl="1">
              <a:lnSpc>
                <a:spcPct val="150000"/>
              </a:lnSpc>
              <a:spcBef>
                <a:spcPts val="0"/>
              </a:spcBef>
              <a:spcAft>
                <a:spcPts val="0"/>
              </a:spcAft>
              <a:buClr>
                <a:schemeClr val="dk1"/>
              </a:buClr>
              <a:buSzPts val="2800"/>
              <a:buFont typeface="David"/>
              <a:buChar char="●"/>
            </a:pPr>
            <a:r>
              <a:rPr lang="x-none" sz="2800">
                <a:solidFill>
                  <a:schemeClr val="dk1"/>
                </a:solidFill>
                <a:highlight>
                  <a:schemeClr val="lt1"/>
                </a:highlight>
                <a:latin typeface="David"/>
                <a:ea typeface="David"/>
                <a:cs typeface="David"/>
                <a:sym typeface="David"/>
              </a:rPr>
              <a:t>ספרו לתלמידים על הביקור המתוכנן במוזיאון 'אנו מוזיאון העם היהודי' - שאלו אותם האם ביקרו פעם במוזיאון? מה זה מוזיאון? </a:t>
            </a:r>
            <a:endParaRPr sz="2800">
              <a:solidFill>
                <a:schemeClr val="dk1"/>
              </a:solidFill>
              <a:highlight>
                <a:schemeClr val="lt1"/>
              </a:highlight>
              <a:latin typeface="David"/>
              <a:ea typeface="David"/>
              <a:cs typeface="David"/>
              <a:sym typeface="David"/>
            </a:endParaRPr>
          </a:p>
          <a:p>
            <a:pPr marL="0" lvl="0" indent="0" algn="r" rtl="1">
              <a:lnSpc>
                <a:spcPct val="150000"/>
              </a:lnSpc>
              <a:spcBef>
                <a:spcPts val="0"/>
              </a:spcBef>
              <a:spcAft>
                <a:spcPts val="0"/>
              </a:spcAft>
              <a:buClr>
                <a:schemeClr val="dk1"/>
              </a:buClr>
              <a:buSzPts val="1100"/>
              <a:buFont typeface="Arial"/>
              <a:buNone/>
            </a:pPr>
            <a:r>
              <a:rPr lang="x-none" sz="2800">
                <a:solidFill>
                  <a:schemeClr val="dk1"/>
                </a:solidFill>
                <a:highlight>
                  <a:schemeClr val="lt1"/>
                </a:highlight>
                <a:latin typeface="David"/>
                <a:ea typeface="David"/>
                <a:cs typeface="David"/>
                <a:sym typeface="David"/>
              </a:rPr>
              <a:t>למה או האם צריך מוזיאונים?</a:t>
            </a:r>
            <a:endParaRPr sz="2800">
              <a:solidFill>
                <a:schemeClr val="dk1"/>
              </a:solidFill>
              <a:highlight>
                <a:schemeClr val="lt1"/>
              </a:highlight>
              <a:latin typeface="David"/>
              <a:ea typeface="David"/>
              <a:cs typeface="David"/>
              <a:sym typeface="David"/>
            </a:endParaRPr>
          </a:p>
          <a:p>
            <a:pPr marL="457200" lvl="0" indent="-406400" algn="r" rtl="1">
              <a:lnSpc>
                <a:spcPct val="150000"/>
              </a:lnSpc>
              <a:spcBef>
                <a:spcPts val="0"/>
              </a:spcBef>
              <a:spcAft>
                <a:spcPts val="0"/>
              </a:spcAft>
              <a:buClr>
                <a:schemeClr val="dk1"/>
              </a:buClr>
              <a:buSzPts val="2800"/>
              <a:buFont typeface="David"/>
              <a:buChar char="●"/>
            </a:pPr>
            <a:r>
              <a:rPr lang="x-none" sz="2800">
                <a:solidFill>
                  <a:schemeClr val="dk1"/>
                </a:solidFill>
                <a:highlight>
                  <a:schemeClr val="lt1"/>
                </a:highlight>
                <a:latin typeface="David"/>
                <a:ea typeface="David"/>
                <a:cs typeface="David"/>
                <a:sym typeface="David"/>
              </a:rPr>
              <a:t>בקשו מהתלמידים לכתוב לעצמם במהלך הסיור מושג או חפץ ששמעו ועניין אותם. </a:t>
            </a:r>
            <a:endParaRPr sz="2800">
              <a:solidFill>
                <a:schemeClr val="dk1"/>
              </a:solidFill>
              <a:highlight>
                <a:schemeClr val="lt1"/>
              </a:highlight>
              <a:latin typeface="David"/>
              <a:ea typeface="David"/>
              <a:cs typeface="David"/>
              <a:sym typeface="David"/>
            </a:endParaRPr>
          </a:p>
          <a:p>
            <a:pPr marL="0" lvl="0" indent="0" algn="r" rtl="1">
              <a:lnSpc>
                <a:spcPct val="150000"/>
              </a:lnSpc>
              <a:spcBef>
                <a:spcPts val="0"/>
              </a:spcBef>
              <a:spcAft>
                <a:spcPts val="0"/>
              </a:spcAft>
              <a:buClr>
                <a:schemeClr val="dk1"/>
              </a:buClr>
              <a:buSzPts val="1100"/>
              <a:buFont typeface="Arial"/>
              <a:buNone/>
            </a:pPr>
            <a:r>
              <a:rPr lang="x-none" sz="2800">
                <a:solidFill>
                  <a:schemeClr val="dk1"/>
                </a:solidFill>
                <a:highlight>
                  <a:schemeClr val="lt1"/>
                </a:highlight>
                <a:latin typeface="David"/>
                <a:ea typeface="David"/>
                <a:cs typeface="David"/>
                <a:sym typeface="David"/>
              </a:rPr>
              <a:t>לאחר הביקור, בקשו מהם לחפש מידע נוסף על אותו מושג ולשתף את הכיתה בממצאים. אופציה נוספת היא שיבחרו במהלך ההדרכה דמות של גיבור או גיבורה שעניינו אותם, יחפשו מידע על הדמות וישתפו בממצאים.  </a:t>
            </a:r>
            <a:endParaRPr sz="5700" b="1">
              <a:latin typeface="David"/>
              <a:ea typeface="David"/>
              <a:cs typeface="David"/>
              <a:sym typeface="David"/>
            </a:endParaRPr>
          </a:p>
          <a:p>
            <a:pPr marL="0" lvl="0" indent="0" algn="ctr" rtl="1">
              <a:lnSpc>
                <a:spcPct val="150000"/>
              </a:lnSpc>
              <a:spcBef>
                <a:spcPts val="0"/>
              </a:spcBef>
              <a:spcAft>
                <a:spcPts val="0"/>
              </a:spcAft>
              <a:buClr>
                <a:srgbClr val="2814FF"/>
              </a:buClr>
              <a:buSzPts val="10350"/>
              <a:buFont typeface="Calibri"/>
              <a:buNone/>
            </a:pPr>
            <a:endParaRPr sz="2800" b="1">
              <a:latin typeface="David"/>
              <a:ea typeface="David"/>
              <a:cs typeface="David"/>
              <a:sym typeface="Davi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04e6846cd7_0_5"/>
          <p:cNvSpPr txBox="1">
            <a:spLocks noGrp="1"/>
          </p:cNvSpPr>
          <p:nvPr>
            <p:ph type="ctrTitle"/>
          </p:nvPr>
        </p:nvSpPr>
        <p:spPr>
          <a:xfrm>
            <a:off x="1524000" y="749942"/>
            <a:ext cx="9144000" cy="836100"/>
          </a:xfrm>
          <a:prstGeom prst="rect">
            <a:avLst/>
          </a:prstGeom>
          <a:noFill/>
          <a:ln>
            <a:noFill/>
          </a:ln>
        </p:spPr>
        <p:txBody>
          <a:bodyPr spcFirstLastPara="1" wrap="square" lIns="91425" tIns="45700" rIns="91425" bIns="45700" anchor="b" anchorCtr="0">
            <a:normAutofit/>
          </a:bodyPr>
          <a:lstStyle/>
          <a:p>
            <a:pPr marL="0" lvl="0" indent="0" algn="r" rtl="1">
              <a:lnSpc>
                <a:spcPct val="115000"/>
              </a:lnSpc>
              <a:spcBef>
                <a:spcPts val="0"/>
              </a:spcBef>
              <a:spcAft>
                <a:spcPts val="0"/>
              </a:spcAft>
              <a:buClr>
                <a:schemeClr val="dk1"/>
              </a:buClr>
              <a:buSzPts val="1100"/>
              <a:buFont typeface="Arial"/>
              <a:buNone/>
            </a:pPr>
            <a:r>
              <a:rPr lang="x-none" sz="4000" b="1">
                <a:latin typeface="David"/>
                <a:ea typeface="David"/>
                <a:cs typeface="David"/>
                <a:sym typeface="David"/>
              </a:rPr>
              <a:t>תנאים להבטחת ביקור מוצלח ובעל ערך ב'אנו':</a:t>
            </a:r>
            <a:endParaRPr b="1"/>
          </a:p>
        </p:txBody>
      </p:sp>
      <p:sp>
        <p:nvSpPr>
          <p:cNvPr id="176" name="Google Shape;176;g104e6846cd7_0_5"/>
          <p:cNvSpPr txBox="1">
            <a:spLocks noGrp="1"/>
          </p:cNvSpPr>
          <p:nvPr>
            <p:ph type="subTitle" idx="1"/>
          </p:nvPr>
        </p:nvSpPr>
        <p:spPr>
          <a:xfrm>
            <a:off x="1198950" y="1864975"/>
            <a:ext cx="9794100" cy="4470000"/>
          </a:xfrm>
          <a:prstGeom prst="rect">
            <a:avLst/>
          </a:prstGeom>
          <a:noFill/>
          <a:ln>
            <a:noFill/>
          </a:ln>
        </p:spPr>
        <p:txBody>
          <a:bodyPr spcFirstLastPara="1" wrap="square" lIns="91425" tIns="45700" rIns="91425" bIns="45700" anchor="t" anchorCtr="0">
            <a:normAutofit fontScale="70000"/>
          </a:bodyPr>
          <a:lstStyle/>
          <a:p>
            <a:pPr marL="0" lvl="0" indent="0" algn="ctr" rtl="1">
              <a:lnSpc>
                <a:spcPct val="115000"/>
              </a:lnSpc>
              <a:spcBef>
                <a:spcPts val="0"/>
              </a:spcBef>
              <a:spcAft>
                <a:spcPts val="0"/>
              </a:spcAft>
              <a:buSzPct val="102345"/>
              <a:buNone/>
            </a:pPr>
            <a:r>
              <a:rPr lang="x-none" sz="3350" b="1">
                <a:solidFill>
                  <a:schemeClr val="dk1"/>
                </a:solidFill>
                <a:highlight>
                  <a:srgbClr val="FFFFFF"/>
                </a:highlight>
                <a:latin typeface="David"/>
                <a:ea typeface="David"/>
                <a:cs typeface="David"/>
                <a:sym typeface="David"/>
              </a:rPr>
              <a:t>במהלך הסיור - אנחנו צריכים אתכם!</a:t>
            </a:r>
            <a:endParaRPr sz="2850">
              <a:solidFill>
                <a:schemeClr val="dk1"/>
              </a:solidFill>
              <a:highlight>
                <a:srgbClr val="FFFFFF"/>
              </a:highlight>
              <a:latin typeface="David"/>
              <a:ea typeface="David"/>
              <a:cs typeface="David"/>
              <a:sym typeface="David"/>
            </a:endParaRPr>
          </a:p>
          <a:p>
            <a:pPr marL="457200" marR="457200" lvl="0" indent="-355282" algn="r" rtl="1">
              <a:lnSpc>
                <a:spcPct val="115000"/>
              </a:lnSpc>
              <a:spcBef>
                <a:spcPts val="0"/>
              </a:spcBef>
              <a:spcAft>
                <a:spcPts val="0"/>
              </a:spcAft>
              <a:buClr>
                <a:schemeClr val="dk1"/>
              </a:buClr>
              <a:buSzPct val="100000"/>
              <a:buFont typeface="David"/>
              <a:buChar char="●"/>
            </a:pPr>
            <a:r>
              <a:rPr lang="x-none" sz="2850">
                <a:solidFill>
                  <a:schemeClr val="dk1"/>
                </a:solidFill>
                <a:highlight>
                  <a:srgbClr val="FFFFFF"/>
                </a:highlight>
                <a:latin typeface="David"/>
                <a:ea typeface="David"/>
                <a:cs typeface="David"/>
                <a:sym typeface="David"/>
              </a:rPr>
              <a:t>ידעו את המדריך במידע שימושי עבורו – האם יש תלמיד עם מגבלה שדורש התחשבות? האם הנסיעה היתה קשה לתלמידים והם זקוקים לאוורור? וכדומה.</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x-none" sz="2850">
                <a:solidFill>
                  <a:schemeClr val="dk1"/>
                </a:solidFill>
                <a:highlight>
                  <a:srgbClr val="FFFFFF"/>
                </a:highlight>
                <a:latin typeface="David"/>
                <a:ea typeface="David"/>
                <a:cs typeface="David"/>
                <a:sym typeface="David"/>
              </a:rPr>
              <a:t>השמירה על המשמעת וההקשבה של התלמידים במהלך הביקור היא באחריות המורה המלווה</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x-none" sz="2850">
                <a:solidFill>
                  <a:schemeClr val="dk1"/>
                </a:solidFill>
                <a:highlight>
                  <a:srgbClr val="FFFFFF"/>
                </a:highlight>
                <a:latin typeface="David"/>
                <a:ea typeface="David"/>
                <a:cs typeface="David"/>
                <a:sym typeface="David"/>
              </a:rPr>
              <a:t>באחריותכם לשמור על הכבוד הבסיסי של המדריך וצוות המוזיאון, ולמנוע עלבונות, הטרדות ומצבי קצה</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x-none" sz="2850">
                <a:solidFill>
                  <a:schemeClr val="dk1"/>
                </a:solidFill>
                <a:highlight>
                  <a:srgbClr val="FFFFFF"/>
                </a:highlight>
                <a:latin typeface="David"/>
                <a:ea typeface="David"/>
                <a:cs typeface="David"/>
                <a:sym typeface="David"/>
              </a:rPr>
              <a:t>חשוב לנו שתישארו עם הקבוצה במהלך הסיור כולו, לא נוכל לסייר עם קבוצה שאין לה מורה מלווה</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x-none" sz="2850">
                <a:solidFill>
                  <a:schemeClr val="dk1"/>
                </a:solidFill>
                <a:highlight>
                  <a:srgbClr val="FFFFFF"/>
                </a:highlight>
                <a:latin typeface="David"/>
                <a:ea typeface="David"/>
                <a:cs typeface="David"/>
                <a:sym typeface="David"/>
              </a:rPr>
              <a:t>אנא סייעו לנו בשמירה על המוצגים במוזיאון מפני פגיעה ונזק</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x-none" sz="2850">
                <a:solidFill>
                  <a:schemeClr val="dk1"/>
                </a:solidFill>
                <a:highlight>
                  <a:srgbClr val="FFFFFF"/>
                </a:highlight>
                <a:latin typeface="David"/>
                <a:ea typeface="David"/>
                <a:cs typeface="David"/>
                <a:sym typeface="David"/>
              </a:rPr>
              <a:t>ללא תנאים בסיסיים אלו לא נוכל להשלים סיור מוצלח ובעל ערך חינוכי</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chemeClr val="dk1"/>
              </a:buClr>
              <a:buSzPct val="100000"/>
              <a:buFont typeface="David"/>
              <a:buChar char="●"/>
            </a:pPr>
            <a:r>
              <a:rPr lang="x-none" sz="2850">
                <a:solidFill>
                  <a:schemeClr val="dk1"/>
                </a:solidFill>
                <a:highlight>
                  <a:srgbClr val="FFFFFF"/>
                </a:highlight>
                <a:latin typeface="David"/>
                <a:ea typeface="David"/>
                <a:cs typeface="David"/>
                <a:sym typeface="David"/>
              </a:rPr>
              <a:t>תנו משוב! </a:t>
            </a:r>
            <a:r>
              <a:rPr lang="x-none" sz="2850">
                <a:solidFill>
                  <a:schemeClr val="dk1"/>
                </a:solidFill>
                <a:highlight>
                  <a:schemeClr val="lt1"/>
                </a:highlight>
                <a:latin typeface="David"/>
                <a:ea typeface="David"/>
                <a:cs typeface="David"/>
                <a:sym typeface="David"/>
              </a:rPr>
              <a:t>נשמח לשמוע איך הייתה חווית הביקור שלכם, ומה אנו יכולים לעשות כדי להעניק חוויה טובה ומשמעותית יותר בעתיד.</a:t>
            </a:r>
            <a:endParaRPr/>
          </a:p>
          <a:p>
            <a:pPr marL="0" lvl="0" indent="0" algn="r" rtl="1">
              <a:lnSpc>
                <a:spcPct val="115000"/>
              </a:lnSpc>
              <a:spcBef>
                <a:spcPts val="0"/>
              </a:spcBef>
              <a:spcAft>
                <a:spcPts val="0"/>
              </a:spcAft>
              <a:buSzPct val="142857"/>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02d0125742_0_20"/>
          <p:cNvSpPr txBox="1">
            <a:spLocks noGrp="1"/>
          </p:cNvSpPr>
          <p:nvPr>
            <p:ph type="ctrTitle"/>
          </p:nvPr>
        </p:nvSpPr>
        <p:spPr>
          <a:xfrm>
            <a:off x="751498" y="3156200"/>
            <a:ext cx="10689000" cy="23877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r>
              <a:rPr lang="x-none" sz="4000" b="1">
                <a:latin typeface="David"/>
                <a:ea typeface="David"/>
                <a:cs typeface="David"/>
                <a:sym typeface="David"/>
              </a:rPr>
              <a:t>כללי התנהגות לתלמידים במוזיאון:</a:t>
            </a:r>
            <a:endParaRPr sz="4000" b="1">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endParaRPr sz="1600">
              <a:latin typeface="David"/>
              <a:ea typeface="David"/>
              <a:cs typeface="David"/>
              <a:sym typeface="David"/>
            </a:endParaRPr>
          </a:p>
          <a:p>
            <a:pPr marL="457200" lvl="0" indent="-450850" algn="r" rtl="1">
              <a:lnSpc>
                <a:spcPct val="115000"/>
              </a:lnSpc>
              <a:spcBef>
                <a:spcPts val="0"/>
              </a:spcBef>
              <a:spcAft>
                <a:spcPts val="0"/>
              </a:spcAft>
              <a:buClr>
                <a:schemeClr val="dk1"/>
              </a:buClr>
              <a:buSzPts val="3500"/>
              <a:buFont typeface="David"/>
              <a:buAutoNum type="arabicPeriod"/>
            </a:pPr>
            <a:r>
              <a:rPr lang="x-none" sz="3500">
                <a:solidFill>
                  <a:schemeClr val="dk1"/>
                </a:solidFill>
                <a:highlight>
                  <a:srgbClr val="FFFFFF"/>
                </a:highlight>
                <a:latin typeface="David"/>
                <a:ea typeface="David"/>
                <a:cs typeface="David"/>
                <a:sym typeface="David"/>
              </a:rPr>
              <a:t>בזמן הסיור כל הכיתה מסיירת יחד</a:t>
            </a:r>
            <a:endParaRPr sz="2800">
              <a:solidFill>
                <a:schemeClr val="dk1"/>
              </a:solidFill>
              <a:latin typeface="David"/>
              <a:ea typeface="David"/>
              <a:cs typeface="David"/>
              <a:sym typeface="David"/>
            </a:endParaRPr>
          </a:p>
          <a:p>
            <a:pPr marL="457200" lvl="0" indent="-450850" algn="r" rtl="1">
              <a:lnSpc>
                <a:spcPct val="115000"/>
              </a:lnSpc>
              <a:spcBef>
                <a:spcPts val="0"/>
              </a:spcBef>
              <a:spcAft>
                <a:spcPts val="0"/>
              </a:spcAft>
              <a:buClr>
                <a:schemeClr val="dk1"/>
              </a:buClr>
              <a:buSzPts val="3500"/>
              <a:buFont typeface="Arial"/>
              <a:buAutoNum type="arabicPeriod"/>
            </a:pPr>
            <a:r>
              <a:rPr lang="x-none" sz="3500">
                <a:solidFill>
                  <a:schemeClr val="dk1"/>
                </a:solidFill>
                <a:highlight>
                  <a:srgbClr val="FFFFFF"/>
                </a:highlight>
                <a:latin typeface="David"/>
                <a:ea typeface="David"/>
                <a:cs typeface="David"/>
                <a:sym typeface="David"/>
              </a:rPr>
              <a:t>יש לשמור על התנהגות שקטה ורגועה ברחבי המוזיאון, </a:t>
            </a:r>
            <a:r>
              <a:rPr lang="x-none" sz="3500">
                <a:solidFill>
                  <a:schemeClr val="dk1"/>
                </a:solidFill>
                <a:latin typeface="David"/>
                <a:ea typeface="David"/>
                <a:cs typeface="David"/>
                <a:sym typeface="David"/>
              </a:rPr>
              <a:t>הולכים בנחת ומקשיבים להוראות המדריכה.</a:t>
            </a:r>
            <a:endParaRPr sz="3500">
              <a:solidFill>
                <a:schemeClr val="dk1"/>
              </a:solidFill>
              <a:latin typeface="David"/>
              <a:ea typeface="David"/>
              <a:cs typeface="David"/>
              <a:sym typeface="David"/>
            </a:endParaRPr>
          </a:p>
          <a:p>
            <a:pPr marL="457200" lvl="0" indent="-450850" algn="r" rtl="1">
              <a:lnSpc>
                <a:spcPct val="90000"/>
              </a:lnSpc>
              <a:spcBef>
                <a:spcPts val="0"/>
              </a:spcBef>
              <a:spcAft>
                <a:spcPts val="0"/>
              </a:spcAft>
              <a:buClr>
                <a:schemeClr val="dk1"/>
              </a:buClr>
              <a:buSzPts val="3500"/>
              <a:buFont typeface="David"/>
              <a:buAutoNum type="arabicPeriod"/>
            </a:pPr>
            <a:r>
              <a:rPr lang="x-none" sz="3500">
                <a:solidFill>
                  <a:schemeClr val="dk1"/>
                </a:solidFill>
                <a:latin typeface="David"/>
                <a:ea typeface="David"/>
                <a:cs typeface="David"/>
                <a:sym typeface="David"/>
              </a:rPr>
              <a:t>אסור לאכול בתערוכות המוזיאון, רק במרחבים בהם המדריכה מאשרת.</a:t>
            </a:r>
            <a:endParaRPr sz="3500">
              <a:solidFill>
                <a:schemeClr val="dk1"/>
              </a:solidFill>
              <a:latin typeface="David"/>
              <a:ea typeface="David"/>
              <a:cs typeface="David"/>
              <a:sym typeface="David"/>
            </a:endParaRPr>
          </a:p>
          <a:p>
            <a:pPr marL="457200" lvl="0" indent="-450850" algn="r" rtl="1">
              <a:lnSpc>
                <a:spcPct val="90000"/>
              </a:lnSpc>
              <a:spcBef>
                <a:spcPts val="0"/>
              </a:spcBef>
              <a:spcAft>
                <a:spcPts val="0"/>
              </a:spcAft>
              <a:buClr>
                <a:schemeClr val="dk1"/>
              </a:buClr>
              <a:buSzPts val="3500"/>
              <a:buFont typeface="David"/>
              <a:buAutoNum type="arabicPeriod"/>
            </a:pPr>
            <a:r>
              <a:rPr lang="x-none" sz="3500">
                <a:solidFill>
                  <a:schemeClr val="dk1"/>
                </a:solidFill>
                <a:latin typeface="David"/>
                <a:ea typeface="David"/>
                <a:cs typeface="David"/>
                <a:sym typeface="David"/>
              </a:rPr>
              <a:t>התנהגות מכבדת למוצגי המוזיאון</a:t>
            </a:r>
            <a:endParaRPr sz="3500">
              <a:solidFill>
                <a:schemeClr val="dk1"/>
              </a:solidFill>
              <a:latin typeface="David"/>
              <a:ea typeface="David"/>
              <a:cs typeface="David"/>
              <a:sym typeface="David"/>
            </a:endParaRPr>
          </a:p>
          <a:p>
            <a:pPr marL="457200" lvl="0" indent="-450850" algn="r" rtl="1">
              <a:lnSpc>
                <a:spcPct val="90000"/>
              </a:lnSpc>
              <a:spcBef>
                <a:spcPts val="0"/>
              </a:spcBef>
              <a:spcAft>
                <a:spcPts val="0"/>
              </a:spcAft>
              <a:buClr>
                <a:schemeClr val="dk1"/>
              </a:buClr>
              <a:buSzPts val="3500"/>
              <a:buFont typeface="David"/>
              <a:buAutoNum type="arabicPeriod"/>
            </a:pPr>
            <a:r>
              <a:rPr lang="x-none" sz="3500">
                <a:solidFill>
                  <a:schemeClr val="dk1"/>
                </a:solidFill>
                <a:latin typeface="David"/>
                <a:ea typeface="David"/>
                <a:cs typeface="David"/>
                <a:sym typeface="David"/>
              </a:rPr>
              <a:t>שפה נאותה לכלל אנשי הצוות.</a:t>
            </a:r>
            <a:endParaRPr sz="3500">
              <a:solidFill>
                <a:schemeClr val="dk1"/>
              </a:solidFill>
              <a:latin typeface="David"/>
              <a:ea typeface="David"/>
              <a:cs typeface="David"/>
              <a:sym typeface="David"/>
            </a:endParaRPr>
          </a:p>
        </p:txBody>
      </p:sp>
      <p:sp>
        <p:nvSpPr>
          <p:cNvPr id="182" name="Google Shape;182;g102d0125742_0_20"/>
          <p:cNvSpPr txBox="1"/>
          <p:nvPr/>
        </p:nvSpPr>
        <p:spPr>
          <a:xfrm>
            <a:off x="4055250" y="57302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2d0125742_0_30"/>
          <p:cNvSpPr txBox="1">
            <a:spLocks noGrp="1"/>
          </p:cNvSpPr>
          <p:nvPr>
            <p:ph type="ctrTitle"/>
          </p:nvPr>
        </p:nvSpPr>
        <p:spPr>
          <a:xfrm>
            <a:off x="673175" y="733950"/>
            <a:ext cx="11107500" cy="41232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2814FF"/>
              </a:buClr>
              <a:buSzPts val="10350"/>
              <a:buFont typeface="Calibri"/>
              <a:buNone/>
            </a:pPr>
            <a:r>
              <a:rPr lang="x-none" sz="3400" b="1">
                <a:solidFill>
                  <a:schemeClr val="dk1"/>
                </a:solidFill>
                <a:latin typeface="David"/>
                <a:ea typeface="David"/>
                <a:cs typeface="David"/>
                <a:sym typeface="David"/>
              </a:rPr>
              <a:t>חשוב לנו שהביקור שלכם יערך בצורה הטובה והנעימה ביותר, גם לתלמידים, גם לצוות ההוראה וגם לצוות ההדרכה שלנו.</a:t>
            </a:r>
            <a:endParaRPr sz="3400" b="1">
              <a:solidFill>
                <a:schemeClr val="dk1"/>
              </a:solidFill>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endParaRPr sz="2900" b="1">
              <a:solidFill>
                <a:schemeClr val="dk1"/>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r>
              <a:rPr lang="x-none" sz="2900">
                <a:solidFill>
                  <a:schemeClr val="dk1"/>
                </a:solidFill>
                <a:latin typeface="David"/>
                <a:ea typeface="David"/>
                <a:cs typeface="David"/>
                <a:sym typeface="David"/>
              </a:rPr>
              <a:t>לכן אנו מגדירים קווים אדומים שאם יחצו - אנו נאלץ לעצור את הביקור:</a:t>
            </a:r>
            <a:endParaRPr sz="2900">
              <a:solidFill>
                <a:schemeClr val="dk1"/>
              </a:solidFill>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endParaRPr sz="2900">
              <a:solidFill>
                <a:schemeClr val="dk1"/>
              </a:solidFill>
              <a:latin typeface="David"/>
              <a:ea typeface="David"/>
              <a:cs typeface="David"/>
              <a:sym typeface="David"/>
            </a:endParaRPr>
          </a:p>
          <a:p>
            <a:pPr marL="457200" lvl="0" indent="-412750" algn="r" rtl="1">
              <a:lnSpc>
                <a:spcPct val="90000"/>
              </a:lnSpc>
              <a:spcBef>
                <a:spcPts val="0"/>
              </a:spcBef>
              <a:spcAft>
                <a:spcPts val="0"/>
              </a:spcAft>
              <a:buClr>
                <a:schemeClr val="dk1"/>
              </a:buClr>
              <a:buSzPts val="2900"/>
              <a:buFont typeface="David"/>
              <a:buAutoNum type="arabicPeriod"/>
            </a:pPr>
            <a:r>
              <a:rPr lang="x-none" sz="2900">
                <a:solidFill>
                  <a:schemeClr val="dk1"/>
                </a:solidFill>
                <a:latin typeface="David"/>
                <a:ea typeface="David"/>
                <a:cs typeface="David"/>
                <a:sym typeface="David"/>
              </a:rPr>
              <a:t>קבוצה אשר פוגעת במוצגי המוזיאון.</a:t>
            </a:r>
            <a:endParaRPr sz="2900">
              <a:solidFill>
                <a:schemeClr val="dk1"/>
              </a:solidFill>
              <a:latin typeface="David"/>
              <a:ea typeface="David"/>
              <a:cs typeface="David"/>
              <a:sym typeface="David"/>
            </a:endParaRPr>
          </a:p>
          <a:p>
            <a:pPr marL="457200" lvl="0" indent="-412750" algn="r" rtl="1">
              <a:lnSpc>
                <a:spcPct val="90000"/>
              </a:lnSpc>
              <a:spcBef>
                <a:spcPts val="0"/>
              </a:spcBef>
              <a:spcAft>
                <a:spcPts val="0"/>
              </a:spcAft>
              <a:buClr>
                <a:schemeClr val="dk1"/>
              </a:buClr>
              <a:buSzPts val="2900"/>
              <a:buFont typeface="David"/>
              <a:buAutoNum type="arabicPeriod"/>
            </a:pPr>
            <a:r>
              <a:rPr lang="x-none" sz="2900">
                <a:solidFill>
                  <a:schemeClr val="dk1"/>
                </a:solidFill>
                <a:latin typeface="David"/>
                <a:ea typeface="David"/>
                <a:cs typeface="David"/>
                <a:sym typeface="David"/>
              </a:rPr>
              <a:t>עלבון או חוסר גיבוי של המדריך מצידו של המלווה.</a:t>
            </a:r>
            <a:endParaRPr sz="2900">
              <a:solidFill>
                <a:schemeClr val="dk1"/>
              </a:solidFill>
              <a:latin typeface="David"/>
              <a:ea typeface="David"/>
              <a:cs typeface="David"/>
              <a:sym typeface="David"/>
            </a:endParaRPr>
          </a:p>
          <a:p>
            <a:pPr marL="457200" lvl="0" indent="-412750" algn="r" rtl="1">
              <a:lnSpc>
                <a:spcPct val="90000"/>
              </a:lnSpc>
              <a:spcBef>
                <a:spcPts val="0"/>
              </a:spcBef>
              <a:spcAft>
                <a:spcPts val="0"/>
              </a:spcAft>
              <a:buClr>
                <a:schemeClr val="dk1"/>
              </a:buClr>
              <a:buSzPts val="2900"/>
              <a:buFont typeface="David"/>
              <a:buAutoNum type="arabicPeriod"/>
            </a:pPr>
            <a:r>
              <a:rPr lang="x-none" sz="2900">
                <a:solidFill>
                  <a:schemeClr val="dk1"/>
                </a:solidFill>
                <a:latin typeface="David"/>
                <a:ea typeface="David"/>
                <a:cs typeface="David"/>
                <a:sym typeface="David"/>
              </a:rPr>
              <a:t>מורה/מלווה אשר עוזב את הקבוצה ומשאיר אותה ללא השגחה.</a:t>
            </a:r>
            <a:endParaRPr sz="2900">
              <a:solidFill>
                <a:schemeClr val="dk1"/>
              </a:solidFill>
              <a:latin typeface="David"/>
              <a:ea typeface="David"/>
              <a:cs typeface="David"/>
              <a:sym typeface="David"/>
            </a:endParaRPr>
          </a:p>
        </p:txBody>
      </p:sp>
      <p:sp>
        <p:nvSpPr>
          <p:cNvPr id="188" name="Google Shape;188;g102d0125742_0_30"/>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646</Words>
  <Application>Microsoft Office PowerPoint</Application>
  <PresentationFormat>Custom</PresentationFormat>
  <Paragraphs>74</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David</vt:lpstr>
      <vt:lpstr>Mali</vt:lpstr>
      <vt:lpstr>Calibri</vt:lpstr>
      <vt:lpstr>Office Theme</vt:lpstr>
      <vt:lpstr>ערכת נושא Office</vt:lpstr>
      <vt:lpstr>ביקור ב- ''אנו - מוזיאון העם היהודי''  תכנית גיבורים</vt:lpstr>
      <vt:lpstr>PowerPoint Presentation</vt:lpstr>
      <vt:lpstr>על התכנית בתכנית ''גיבורים'' אנו מציעים סיור חוויתי של שעתיים לכיתות ג-ו בו אנחנו מזמינים אתכם לזנק לתוך מוחו של אלברט איינשטיין, להכריז על הקמתה של מדינת ישראל כמו דוד בן גוריון ולשחות כמו מארק ספיץ. במהלך המפגש ננסה להבין מה הופך אדם לגיבור או לגיבורה? מהן התכונות והערכים של גיבור? נתבונן על גיבורים בחייהם ובסביבתם של התלמידים, נערוך דיונים וסדנאות ונחשוב כיצד אנחנו יכולים בעצמנו להיות גיבורים! </vt:lpstr>
      <vt:lpstr>מבנה הביקור: סדנה כיתתית- דיון ועיבוד התכנים שבהם נעסוק בסיור מעגל ראשון - מיהו גיבור? - על ידי דיון כיתתי וצפייה בסרטון נבין מיהו גיבור ומה המאפיינים שלו.   קומת המסע - קומת ההיסטוריה העוברת בין קהילות וסיפורים רבים בהיסטוריה היהודית מעגל שני - סיפורים ודמויות פורצות דרך - דרך סיפורים היסטוריים שונים על דמויות יהודיות בעולם נגלה ונכיר דמויות אשר פרצו דרך בתחומים רבים.  גלריית גיבורים - גלרייה אינטראקטיבית בה נכיר כ150 גיבורים יהודיים, נשחק ונלמד מעגל שלישי - התנסות ולמידה דרך משחקים - דרך עמדות בתחומים מגוונים נראה סוגים שונים של פריצות דרך ונחווה את סיפורי הגבורה של כ-150 יהודים.  סדנה כיתתית- סדנה יצירתית וסיכום ביקור מעגל אחרון - יצירה וסיום - נדבר על התכונות של גיבור ונצבע כרטיסים מיוחדים שמייצגים גם את התכונות שלנו, נבין שגם אנחנו יכולים להיות גיבורים ופורצות דרך</vt:lpstr>
      <vt:lpstr> דף עזר ומשימות ייחודיות במהלך התכנית:  פאזלים- פורצי דרך פאזלים של גיבורים בולטים אשר דרכם נלמד את סיפורי הדמויות ובעקבותיהם נקיים דיון. נדבר על  הדמויות דונה גרציה, משה רבינו, עדה יונת וארז ביטון ועוד ועוד.  מדבקות גיבורים כל תלמיד יקבל מדבקה של גיבור או גיבורה מתוך גלריית גיבורים, ויקבל משימה למצוא אותו בגלריה ולחקור עליו, לגלות מי היה ומה עשה. אחר כך יספר לכולם איזו דמות קיבל.  דפי יצירה ''הגיבור הזה הוא אני'' דפי יצירה של תכונות אשר מאפיינות גיבורים שונים, אשר תלמידים צובעים לפי סדר חשיבות על פי דעתם האישית. בעקבות הדפים נוצר דיון סביב התכונות של התלמידים עצמם, שהופכות גם אותם לגיבורים. מקבלים גם מעטפה שהתלמידים מרכיבים ויכולים לצבוע.  </vt:lpstr>
      <vt:lpstr>אפשרויות להכנה לקראת הביקור: ספרו לתלמידים על הביקור המתוכנן במוזיאון 'אנו מוזיאון העם היהודי' - שאלו אותם האם ביקרו פעם במוזיאון? מה זה מוזיאון?  למה או האם צריך מוזיאונים? בקשו מהתלמידים לכתוב לעצמם במהלך הסיור מושג או חפץ ששמעו ועניין אותם.  לאחר הביקור, בקשו מהם לחפש מידע נוסף על אותו מושג ולשתף את הכיתה בממצאים. אופציה נוספת היא שיבחרו במהלך ההדרכה דמות של גיבור או גיבורה שעניינו אותם, יחפשו מידע על הדמות וישתפו בממצאים.   </vt:lpstr>
      <vt:lpstr>תנאים להבטחת ביקור מוצלח ובעל ערך ב'אנו':</vt:lpstr>
      <vt:lpstr>כללי התנהגות לתלמידים במוזיאון:  בזמן הסיור כל הכיתה מסיירת יחד יש לשמור על התנהגות שקטה ורגועה ברחבי המוזיאון, הולכים בנחת ומקשיבים להוראות המדריכה. אסור לאכול בתערוכות המוזיאון, רק במרחבים בהם המדריכה מאשרת. התנהגות מכבדת למוצגי המוזיאון שפה נאותה לכלל אנשי הצוות.</vt:lpstr>
      <vt:lpstr>חשוב לנו שהביקור שלכם יערך בצורה הטובה והנעימה ביותר, גם לתלמידים, גם לצוות ההוראה וגם לצוות ההדרכה שלנו.  לכן אנו מגדירים קווים אדומים שאם יחצו - אנו נאלץ לעצור את הביקור:  קבוצה אשר פוגעת במוצגי המוזיאון. עלבון או חוסר גיבוי של המדריך מצידו של המלווה. מורה/מלווה אשר עוזב את הקבוצה ומשאיר אותה ללא השגחה.</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ביקור ב- ''אנו - מוזיאון העם היהודי''  תכנית גיבורים</dc:title>
  <dc:creator>user</dc:creator>
  <cp:lastModifiedBy>IT12</cp:lastModifiedBy>
  <cp:revision>1</cp:revision>
  <dcterms:created xsi:type="dcterms:W3CDTF">2021-01-10T22:09:36Z</dcterms:created>
  <dcterms:modified xsi:type="dcterms:W3CDTF">2022-02-02T09:47:20Z</dcterms:modified>
</cp:coreProperties>
</file>