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avid" panose="020E0502060401010101" pitchFamily="34" charset="-79"/>
      <p:regular r:id="rId20"/>
      <p:bold r:id="rId21"/>
    </p:embeddedFont>
    <p:embeddedFont>
      <p:font typeface="Guttman Hatzvi" panose="02010401010101010101" pitchFamily="2" charset="-79"/>
      <p:regular r:id="rId22"/>
      <p:bold r:id="rId23"/>
    </p:embeddedFont>
    <p:embeddedFont>
      <p:font typeface="Mali" panose="020B0604020202020204" charset="-34"/>
      <p:regular r:id="rId24"/>
      <p:bold r:id="rId25"/>
      <p:italic r:id="rId26"/>
      <p:boldItalic r:id="rId27"/>
    </p:embeddedFont>
    <p:embeddedFont>
      <p:font typeface="Narkisim" panose="020E0502050101010101" pitchFamily="34" charset="-79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vgp7e+5NEcco1qMQWsurJ6a5Rb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6E4"/>
    <a:srgbClr val="2B62DD"/>
    <a:srgbClr val="4551ED"/>
    <a:srgbClr val="3F9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7f7cdff4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b7f7cdff4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6e1c3b5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b6e1c3b5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7f7cdff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b7f7cdff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6e1c3b5e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b6e1c3b5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6e1c3b5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gb6e1c3b5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b6e1c3b5e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b6e1c3b5e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6e1c3b5e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b6e1c3b5e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6e1c3b5e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b6e1c3b5e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6e1c3b5e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gb6e1c3b5e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891216" y="63151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814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54" name="Google Shape;5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8"/>
          <p:cNvSpPr/>
          <p:nvPr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8"/>
          <p:cNvSpPr txBox="1"/>
          <p:nvPr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w-IL" sz="6600" b="0" i="0" u="none" strike="noStrike" cap="none">
                <a:solidFill>
                  <a:schemeClr val="lt2"/>
                </a:solidFill>
                <a:latin typeface="Mali"/>
                <a:ea typeface="Mali"/>
                <a:cs typeface="Mali"/>
                <a:sym typeface="Mali"/>
              </a:rPr>
              <a:t>תודה!</a:t>
            </a:r>
            <a:r>
              <a:rPr lang="iw-IL" sz="66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iw-IL" sz="54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!</a:t>
            </a:r>
            <a:r>
              <a:rPr lang="iw-IL" sz="72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endParaRPr sz="7200" b="0" i="0" u="none" strike="noStrike" cap="none">
              <a:solidFill>
                <a:srgbClr val="2814FF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2155139"/>
            <a:ext cx="10515600" cy="428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1">
  <p:cSld name="Title Slide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2784" y="855949"/>
            <a:ext cx="96017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2500"/>
              <a:buFont typeface="Calibri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9" descr="logo_bh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81" y="5945852"/>
            <a:ext cx="1824203" cy="65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11184565" y="44624"/>
            <a:ext cx="576064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sz="1300" b="1">
                <a:solidFill>
                  <a:srgbClr val="FFFFFF"/>
                </a:solidFill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>
                <a:solidFill>
                  <a:srgbClr val="2814FF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65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65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Font typeface="Calibri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839788" y="3098207"/>
            <a:ext cx="5157787" cy="352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3"/>
          </p:nvPr>
        </p:nvSpPr>
        <p:spPr>
          <a:xfrm>
            <a:off x="6172200" y="216340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4"/>
          </p:nvPr>
        </p:nvSpPr>
        <p:spPr>
          <a:xfrm>
            <a:off x="6172200" y="3098207"/>
            <a:ext cx="5183188" cy="352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>
            <a:spLocks noGrp="1"/>
          </p:cNvSpPr>
          <p:nvPr>
            <p:ph type="pic" idx="2"/>
          </p:nvPr>
        </p:nvSpPr>
        <p:spPr>
          <a:xfrm>
            <a:off x="881448" y="1275749"/>
            <a:ext cx="6172200" cy="505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7423150" y="251665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-1" y="0"/>
            <a:ext cx="12192000" cy="593889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" y="1"/>
            <a:ext cx="2516958" cy="59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subTitle" idx="1"/>
          </p:nvPr>
        </p:nvSpPr>
        <p:spPr>
          <a:xfrm>
            <a:off x="1424609" y="129284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None/>
            </a:pPr>
            <a:r>
              <a:rPr lang="iw-IL" sz="8800" b="1" dirty="0">
                <a:latin typeface="Narkisim"/>
                <a:ea typeface="Narkisim"/>
                <a:cs typeface="Narkisim"/>
                <a:sym typeface="Narkisim"/>
              </a:rPr>
              <a:t>הדרכת מוצג </a:t>
            </a:r>
            <a:endParaRPr sz="8800" b="1" dirty="0"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None/>
            </a:pPr>
            <a:r>
              <a:rPr lang="iw-IL" sz="48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יסודות ומתודולוגיה</a:t>
            </a:r>
            <a:endParaRPr sz="4800" b="1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4055225" y="5498869"/>
            <a:ext cx="40815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rPr>
              <a:t>בית הספר ללימודי העם היהודי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rPr>
              <a:t>אנו - מוזיאון העם היהודי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14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6e1c3b5ef_0_30"/>
          <p:cNvSpPr txBox="1"/>
          <p:nvPr/>
        </p:nvSpPr>
        <p:spPr>
          <a:xfrm>
            <a:off x="649650" y="812860"/>
            <a:ext cx="10892700" cy="609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solidFill>
                  <a:srgbClr val="FFC000"/>
                </a:solidFill>
                <a:latin typeface="Narkisim"/>
                <a:ea typeface="Narkisim"/>
                <a:cs typeface="Narkisim"/>
                <a:sym typeface="Narkisim"/>
              </a:rPr>
              <a:t>אנקדוטות</a:t>
            </a:r>
            <a:endParaRPr sz="3600" b="1" dirty="0">
              <a:solidFill>
                <a:srgbClr val="FFC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לעתים סיפור אישי או אנקדוטה </a:t>
            </a: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תורם לסיור בדרכים שונות: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חיבור</a:t>
            </a:r>
            <a:r>
              <a:rPr lang="iw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הקהל מחדש </a:t>
            </a: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לנושא מזווית חדשה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הפיכת המוצג ל</a:t>
            </a:r>
            <a:r>
              <a:rPr lang="iw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רלוונטי</a:t>
            </a: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יצירת חיבור אישי</a:t>
            </a:r>
            <a:endParaRPr sz="3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המתודה היא</a:t>
            </a:r>
            <a:r>
              <a:rPr lang="iw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בונוס</a:t>
            </a: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אך מומל</a:t>
            </a: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ץ להתנסות.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דוגמא</a:t>
            </a:r>
            <a:r>
              <a:rPr lang="iw-IL" sz="3000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: </a:t>
            </a:r>
            <a:endParaRPr lang="he-IL" sz="3000" dirty="0">
              <a:solidFill>
                <a:srgbClr val="2436E4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שיתוף "מבקר בקבוצה אחרת שסיפר לנו…"</a:t>
            </a:r>
            <a:endParaRPr sz="3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7f7cdff4c_1_6"/>
          <p:cNvSpPr txBox="1"/>
          <p:nvPr/>
        </p:nvSpPr>
        <p:spPr>
          <a:xfrm>
            <a:off x="838200" y="69289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72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רלוונטיות</a:t>
            </a:r>
            <a:endParaRPr sz="6200" b="1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85" name="Google Shape;185;gb7f7cdff4c_1_6"/>
          <p:cNvSpPr txBox="1"/>
          <p:nvPr/>
        </p:nvSpPr>
        <p:spPr>
          <a:xfrm>
            <a:off x="566530" y="2018594"/>
            <a:ext cx="11320670" cy="455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איך המוצג הזה רלוונטי לחיים שלי</a:t>
            </a:r>
            <a:r>
              <a:rPr lang="iw-IL" sz="3600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?</a:t>
            </a:r>
            <a:endParaRPr lang="he-IL" sz="3600" dirty="0">
              <a:solidFill>
                <a:srgbClr val="00B05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lvl="0" algn="ctr" rtl="1">
              <a:lnSpc>
                <a:spcPct val="200000"/>
              </a:lnSpc>
            </a:pPr>
            <a:endParaRPr lang="en-US" sz="1200" dirty="0">
              <a:solidFill>
                <a:srgbClr val="4551ED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lvl="0" algn="ctr" rtl="1">
              <a:lnSpc>
                <a:spcPct val="200000"/>
              </a:lnSpc>
            </a:pPr>
            <a:r>
              <a:rPr lang="he-IL" sz="2200" dirty="0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"רלוונטיות קשורה קשר הדוק </a:t>
            </a:r>
            <a:r>
              <a:rPr lang="he-IL" sz="2200" b="1" dirty="0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למוטיבציה הפנימית</a:t>
            </a:r>
            <a:r>
              <a:rPr lang="he-IL" sz="2200" dirty="0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 של הלומד/ת בתהליך הלמידה. לומדים שחשים שהלמידה רלוונטית עבורם, יהיו מעורבים ומושקעים בה יותר ויחושו שהיא חשובה להם. </a:t>
            </a:r>
          </a:p>
          <a:p>
            <a:pPr lvl="0" algn="ctr" rtl="1">
              <a:lnSpc>
                <a:spcPct val="200000"/>
              </a:lnSpc>
            </a:pPr>
            <a:r>
              <a:rPr lang="he-IL" sz="2200" dirty="0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למידה של מיומנויות או של תכנים רלוונטיים, תעורר עניין, תניע לחקור, להבין ולשלוט בנלמד. למידה כזו </a:t>
            </a:r>
            <a:r>
              <a:rPr lang="he-IL" sz="2200" dirty="0" err="1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תצרב</a:t>
            </a:r>
            <a:r>
              <a:rPr lang="he-IL" sz="2200" dirty="0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</a:t>
            </a:r>
            <a:r>
              <a:rPr lang="he-IL" sz="2200" dirty="0" err="1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בזכרונם</a:t>
            </a:r>
            <a:r>
              <a:rPr lang="he-IL" sz="2200" dirty="0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 של הלומדים ולבסוף תהפוך עבורם את הידע </a:t>
            </a:r>
            <a:r>
              <a:rPr lang="he-IL" sz="2200" b="1" dirty="0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לידע מוצק</a:t>
            </a:r>
            <a:r>
              <a:rPr lang="he-IL" sz="2200" dirty="0">
                <a:solidFill>
                  <a:srgbClr val="4551ED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."</a:t>
            </a:r>
            <a:endParaRPr sz="5200" dirty="0">
              <a:solidFill>
                <a:srgbClr val="4551ED"/>
              </a:solidFill>
              <a:latin typeface="Guttman Hatzvi" panose="02010401010101010101" pitchFamily="2" charset="-79"/>
              <a:ea typeface="Narkisim"/>
              <a:cs typeface="Guttman Hatzvi" panose="02010401010101010101" pitchFamily="2" charset="-79"/>
              <a:sym typeface="Narkisi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5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653C6F-3D4A-4DFD-AF41-D95585D1CD21}"/>
              </a:ext>
            </a:extLst>
          </p:cNvPr>
          <p:cNvSpPr txBox="1"/>
          <p:nvPr/>
        </p:nvSpPr>
        <p:spPr>
          <a:xfrm>
            <a:off x="4005714" y="2767280"/>
            <a:ext cx="4283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בהצלחה!</a:t>
            </a:r>
            <a:endParaRPr lang="LID4096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6e1c3b5ef_0_0"/>
          <p:cNvSpPr txBox="1"/>
          <p:nvPr/>
        </p:nvSpPr>
        <p:spPr>
          <a:xfrm>
            <a:off x="1945365" y="840411"/>
            <a:ext cx="8084400" cy="616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כל מוצג במוזיאון מספר סיפור;</a:t>
            </a:r>
            <a:endParaRPr sz="3600" b="1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לעתים הסיפור הוא על </a:t>
            </a:r>
            <a:r>
              <a:rPr lang="iw-IL" sz="2900" dirty="0">
                <a:solidFill>
                  <a:schemeClr val="accent6"/>
                </a:solidFill>
                <a:latin typeface="Narkisim"/>
                <a:ea typeface="Narkisim"/>
                <a:cs typeface="Narkisim"/>
                <a:sym typeface="Narkisim"/>
              </a:rPr>
              <a:t>תקופה היסטורית,</a:t>
            </a: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endParaRPr sz="29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או סיפור המקים לתחייה </a:t>
            </a:r>
            <a:r>
              <a:rPr lang="iw-IL" sz="2900" dirty="0">
                <a:solidFill>
                  <a:srgbClr val="FF9900"/>
                </a:solidFill>
                <a:latin typeface="Narkisim"/>
                <a:ea typeface="Narkisim"/>
                <a:cs typeface="Narkisim"/>
                <a:sym typeface="Narkisim"/>
              </a:rPr>
              <a:t>תרבות</a:t>
            </a: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של </a:t>
            </a:r>
            <a:r>
              <a:rPr lang="iw-IL" sz="2900" dirty="0">
                <a:solidFill>
                  <a:srgbClr val="9900FF"/>
                </a:solidFill>
                <a:latin typeface="Narkisim"/>
                <a:ea typeface="Narkisim"/>
                <a:cs typeface="Narkisim"/>
                <a:sym typeface="Narkisim"/>
              </a:rPr>
              <a:t>קהילה</a:t>
            </a: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או </a:t>
            </a:r>
            <a:r>
              <a:rPr lang="iw-IL" sz="2900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עדה</a:t>
            </a: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, </a:t>
            </a:r>
            <a:endParaRPr sz="29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של </a:t>
            </a:r>
            <a:r>
              <a:rPr lang="iw-IL" sz="2900" dirty="0">
                <a:solidFill>
                  <a:srgbClr val="1ADF6D"/>
                </a:solidFill>
                <a:latin typeface="Narkisim"/>
                <a:ea typeface="Narkisim"/>
                <a:cs typeface="Narkisim"/>
                <a:sym typeface="Narkisim"/>
              </a:rPr>
              <a:t>אידיאולוגיה</a:t>
            </a: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או </a:t>
            </a:r>
            <a:r>
              <a:rPr lang="iw-IL" sz="2900" dirty="0">
                <a:solidFill>
                  <a:srgbClr val="FF00FF"/>
                </a:solidFill>
                <a:latin typeface="Narkisim"/>
                <a:ea typeface="Narkisim"/>
                <a:cs typeface="Narkisim"/>
                <a:sym typeface="Narkisim"/>
              </a:rPr>
              <a:t>מסר חברתי</a:t>
            </a: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.</a:t>
            </a:r>
            <a:endParaRPr sz="29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תפקידנו כמדריכים הוא לספר את סיפורו של המוצג </a:t>
            </a:r>
            <a:endParaRPr sz="3200" b="1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9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כחלק ממסר ומטרה שלשמה יצאנו לסיור</a:t>
            </a:r>
            <a:endParaRPr sz="29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9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עם שימוש במתודות או אנקדוטות מגוונות</a:t>
            </a:r>
            <a:endParaRPr sz="29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9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ויצירת הזדהות או חיבור של הקהל למסר או למוצג.</a:t>
            </a:r>
            <a:endParaRPr sz="29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7f7cdff4c_1_0"/>
          <p:cNvSpPr txBox="1"/>
          <p:nvPr/>
        </p:nvSpPr>
        <p:spPr>
          <a:xfrm>
            <a:off x="874643" y="2494722"/>
            <a:ext cx="10316818" cy="390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1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endParaRPr sz="41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41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למה </a:t>
            </a:r>
            <a:r>
              <a:rPr lang="he-IL" sz="41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עצרנו בסיור</a:t>
            </a:r>
            <a:r>
              <a:rPr lang="iw-IL" sz="41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דווקא פה ולא בשום </a:t>
            </a:r>
            <a:r>
              <a:rPr lang="he-IL" sz="41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מוצג</a:t>
            </a:r>
            <a:r>
              <a:rPr lang="iw-IL" sz="41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אחר? </a:t>
            </a:r>
            <a:endParaRPr lang="he-IL" sz="41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41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מה אנחנו רוצים לקחת מפה?</a:t>
            </a:r>
            <a:endParaRPr sz="36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1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41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מה פה רלוונטי לחיי המודרכים?</a:t>
            </a:r>
            <a:endParaRPr sz="41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6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iw-IL" sz="4000" dirty="0">
                <a:solidFill>
                  <a:srgbClr val="4A86E8"/>
                </a:solidFill>
                <a:latin typeface="Narkisim"/>
                <a:ea typeface="Narkisim"/>
                <a:cs typeface="Narkisim"/>
                <a:sym typeface="Narkisim"/>
              </a:rPr>
              <a:t> </a:t>
            </a:r>
            <a:endParaRPr sz="3200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b7f7cdff4c_1_0"/>
          <p:cNvSpPr txBox="1"/>
          <p:nvPr/>
        </p:nvSpPr>
        <p:spPr>
          <a:xfrm>
            <a:off x="1712602" y="1290516"/>
            <a:ext cx="8640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arkisim"/>
              <a:buNone/>
            </a:pPr>
            <a:r>
              <a:rPr lang="iw-IL" sz="54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בכל מוצג אנו צריכים לדעת:</a:t>
            </a:r>
            <a:endParaRPr sz="1800" b="1" i="0" u="none" strike="noStrike" cap="none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6e1c3b5ef_0_9"/>
          <p:cNvSpPr txBox="1"/>
          <p:nvPr/>
        </p:nvSpPr>
        <p:spPr>
          <a:xfrm>
            <a:off x="1295369" y="568201"/>
            <a:ext cx="9799200" cy="595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הרכיבים שחייבים להיות בהדרכת מוצג:</a:t>
            </a:r>
            <a:endParaRPr sz="4000" b="1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4191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000"/>
              <a:buFont typeface="Narkisim"/>
              <a:buAutoNum type="arabicPeriod"/>
            </a:pPr>
            <a:r>
              <a:rPr lang="iw-IL" sz="30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מסגור</a:t>
            </a:r>
            <a:r>
              <a:rPr lang="iw-IL" sz="30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30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(</a:t>
            </a:r>
            <a:r>
              <a:rPr lang="iw-IL" sz="30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בפתיחה, במהלך הסיור ואף בסו</a:t>
            </a:r>
            <a:r>
              <a:rPr lang="he-IL" sz="30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ף) </a:t>
            </a:r>
          </a:p>
          <a:p>
            <a:pPr marL="38100"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000"/>
            </a:pPr>
            <a:r>
              <a:rPr lang="he-IL" sz="30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   המאפשר לראות את </a:t>
            </a:r>
            <a:r>
              <a:rPr lang="iw-IL" sz="30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תרומת המוצג לסיור שלנו</a:t>
            </a:r>
            <a:endParaRPr sz="30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3.  </a:t>
            </a:r>
            <a:r>
              <a:rPr lang="he-IL" sz="3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ה</a:t>
            </a:r>
            <a:r>
              <a:rPr lang="iw-IL" sz="3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עמקה</a:t>
            </a:r>
            <a:r>
              <a:rPr lang="he-IL" sz="3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    </a:t>
            </a:r>
            <a:r>
              <a:rPr lang="he-IL" sz="30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העשרה רלוונטית </a:t>
            </a:r>
            <a:endParaRPr lang="he-IL" sz="30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514350" lvl="0" indent="-5143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 startAt="4"/>
            </a:pPr>
            <a:r>
              <a:rPr lang="he-IL" sz="3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העמקה</a:t>
            </a:r>
            <a:r>
              <a:rPr lang="he-IL" sz="30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  </a:t>
            </a:r>
            <a:r>
              <a:rPr lang="he-IL" sz="30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מתודת שאלות</a:t>
            </a:r>
          </a:p>
          <a:p>
            <a:pPr lvl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e-IL" sz="30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5.  </a:t>
            </a:r>
            <a:r>
              <a:rPr lang="he-IL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/>
                <a:ea typeface="Narkisim"/>
                <a:cs typeface="Narkisim"/>
                <a:sym typeface="Narkisim"/>
              </a:rPr>
              <a:t>רלוונטיות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בונוס: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dirty="0">
                <a:solidFill>
                  <a:srgbClr val="FFC00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3000" dirty="0">
                <a:solidFill>
                  <a:srgbClr val="FFC000"/>
                </a:solidFill>
                <a:latin typeface="Narkisim"/>
                <a:ea typeface="Narkisim"/>
                <a:cs typeface="Narkisim"/>
                <a:sym typeface="Narkisim"/>
              </a:rPr>
              <a:t>  אנקדוטות או שיתוף אישי</a:t>
            </a:r>
            <a:endParaRPr sz="3000" dirty="0">
              <a:solidFill>
                <a:srgbClr val="FFC000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6e1c3b5ef_0_6"/>
          <p:cNvSpPr txBox="1"/>
          <p:nvPr/>
        </p:nvSpPr>
        <p:spPr>
          <a:xfrm>
            <a:off x="473700" y="813048"/>
            <a:ext cx="11244600" cy="5786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"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</a:pPr>
            <a:r>
              <a:rPr lang="iw-IL" sz="40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מסגור</a:t>
            </a:r>
            <a:endParaRPr lang="he-IL" sz="3600" b="1" dirty="0">
              <a:solidFill>
                <a:srgbClr val="FF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4450"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</a:pPr>
            <a:endParaRPr lang="he-IL" sz="2800" b="1" dirty="0">
              <a:solidFill>
                <a:srgbClr val="FF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4450" lvl="0" algn="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900"/>
            </a:pPr>
            <a:r>
              <a:rPr lang="he-IL" sz="24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אמרו ממש בפתיחה 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- 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מהו נושא הסיור? 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במהלך הסיור - 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כיצד הנושא 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שתקף במוצג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ים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?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דוגמא:</a:t>
            </a:r>
            <a:endParaRPr sz="3200" b="1" dirty="0">
              <a:solidFill>
                <a:srgbClr val="2436E4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הנושא:</a:t>
            </a:r>
            <a:r>
              <a:rPr lang="en-US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סיור על נשים פורצות דרך בתרבות היהודית</a:t>
            </a:r>
            <a:endParaRPr lang="he-IL" sz="2400" b="1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מוצג 1:</a:t>
            </a:r>
            <a:r>
              <a:rPr lang="iw-IL" sz="2400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חליפת הרקדן מלהקת ''ענבל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",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להקת המחול '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'ענבל'' נוסדה 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על ידי שרה לוי-תנאי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,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/>
                <a:ea typeface="Narkisim"/>
                <a:cs typeface="Narkisim"/>
                <a:sym typeface="Narkisim"/>
              </a:rPr>
              <a:t>פורצת דרך בתחום הריקוד והכוריאוגרפיה 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אשר שילבה בין המחול התימני למחול מודרני.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מוצג 2:</a:t>
            </a:r>
            <a:r>
              <a:rPr lang="en-US" sz="24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4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יצירת האמנות ''המגזר הנסתר של בני ישראל'', נוצרה על ידי האמנית קרול </a:t>
            </a:r>
            <a:r>
              <a:rPr lang="he-IL" sz="2400" b="1" dirty="0" err="1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האמוי</a:t>
            </a:r>
            <a:r>
              <a:rPr lang="he-IL" sz="24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המעלה לשיח את מקומן השקוף של הנשים בכתבים היהודיים, היצירה קוראת לתיקון </a:t>
            </a:r>
            <a:r>
              <a:rPr lang="he-I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/>
                <a:ea typeface="Narkisim"/>
                <a:cs typeface="Narkisim"/>
                <a:sym typeface="Narkisim"/>
              </a:rPr>
              <a:t>ואחריות חברתית להכיר עוד נשים פורצות דרך</a:t>
            </a:r>
            <a:r>
              <a:rPr lang="he-IL" sz="24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.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pic>
        <p:nvPicPr>
          <p:cNvPr id="1026" name="Picture 2" descr="https://index.anumuseum.org.il/wp-content/uploads/ZIV8669-687x687.jpg">
            <a:extLst>
              <a:ext uri="{FF2B5EF4-FFF2-40B4-BE49-F238E27FC236}">
                <a16:creationId xmlns:a16="http://schemas.microsoft.com/office/drawing/2014/main" id="{CEFA25F7-6F59-4209-846B-79BA68B1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73" y="903481"/>
            <a:ext cx="2929130" cy="292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ndex.anumuseum.org.il/wp-content/uploads/ZIV8307_1-687x543.jpg">
            <a:extLst>
              <a:ext uri="{FF2B5EF4-FFF2-40B4-BE49-F238E27FC236}">
                <a16:creationId xmlns:a16="http://schemas.microsoft.com/office/drawing/2014/main" id="{D263BE4D-DC12-4FAB-9D83-DA706E4E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8" y="1080452"/>
            <a:ext cx="3273165" cy="258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6e1c3b5ef_0_14"/>
          <p:cNvSpPr txBox="1"/>
          <p:nvPr/>
        </p:nvSpPr>
        <p:spPr>
          <a:xfrm>
            <a:off x="223800" y="1062876"/>
            <a:ext cx="11744400" cy="521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32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מתוך כך הקהל יבין - </a:t>
            </a:r>
            <a:r>
              <a:rPr lang="iw-IL" sz="32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תרומת המוצג לסיור שלנו</a:t>
            </a:r>
            <a:endParaRPr sz="3200" b="1" dirty="0">
              <a:solidFill>
                <a:srgbClr val="FF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האם המוצג מציג צד נוסף בסיור?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האם המוצג מציג זווית חדשה לנושא הסיור?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חשוב להדגיש </a:t>
            </a:r>
            <a:r>
              <a:rPr lang="iw-IL" sz="3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חיבור לנושא על ידי שימוש של ממש במוצג.</a:t>
            </a:r>
            <a:endParaRPr sz="3000" b="1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דוגמא</a:t>
            </a:r>
            <a:r>
              <a:rPr lang="he-IL" sz="2800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: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ב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סיור  </a:t>
            </a:r>
            <a:r>
              <a:rPr lang="he-IL" sz="24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"</a:t>
            </a:r>
            <a:r>
              <a:rPr lang="iw-IL" sz="24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נשים פורצות דרך בתרבות היהודית</a:t>
            </a:r>
            <a:r>
              <a:rPr lang="he-IL" sz="24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"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rgbClr val="C00000"/>
                </a:solidFill>
                <a:latin typeface="Narkisim"/>
                <a:ea typeface="Narkisim"/>
                <a:cs typeface="Narkisim"/>
                <a:sym typeface="Narkisim"/>
              </a:rPr>
              <a:t>נציין שהמוצגים מציגים נקודות מבט שונות על האתגרים וההצלחות של נשים פורצות דרך המוצגות והמציגות במוזיאון,</a:t>
            </a:r>
            <a:r>
              <a:rPr lang="iw-IL" sz="2400" dirty="0">
                <a:solidFill>
                  <a:srgbClr val="C00000"/>
                </a:solidFill>
                <a:latin typeface="Narkisim"/>
                <a:ea typeface="Narkisim"/>
                <a:cs typeface="Narkisim"/>
                <a:sym typeface="Narkisim"/>
              </a:rPr>
              <a:t> מתחומים שונים </a:t>
            </a:r>
            <a:r>
              <a:rPr lang="he-IL" sz="2400" dirty="0">
                <a:solidFill>
                  <a:srgbClr val="C00000"/>
                </a:solidFill>
                <a:latin typeface="Narkisim"/>
                <a:ea typeface="Narkisim"/>
                <a:cs typeface="Narkisim"/>
                <a:sym typeface="Narkisim"/>
              </a:rPr>
              <a:t>ומדעות שונות - שכולן</a:t>
            </a:r>
            <a:r>
              <a:rPr lang="iw-IL" sz="2400" dirty="0">
                <a:solidFill>
                  <a:srgbClr val="C00000"/>
                </a:solidFill>
                <a:latin typeface="Narkisim"/>
                <a:ea typeface="Narkisim"/>
                <a:cs typeface="Narkisim"/>
                <a:sym typeface="Narkisim"/>
              </a:rPr>
              <a:t> הטביעו חותם בתרבות הישראלית והיהודית.</a:t>
            </a:r>
            <a:endParaRPr sz="2400" dirty="0">
              <a:solidFill>
                <a:srgbClr val="C00000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6e1c3b5ef_0_22"/>
          <p:cNvSpPr txBox="1"/>
          <p:nvPr/>
        </p:nvSpPr>
        <p:spPr>
          <a:xfrm>
            <a:off x="924450" y="769875"/>
            <a:ext cx="10892700" cy="7109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העשרה רלוונטית</a:t>
            </a:r>
            <a:endParaRPr sz="4000" b="1" dirty="0">
              <a:solidFill>
                <a:srgbClr val="00B05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יגיע למוזיאון מבקר 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ללא כל רקע היסטורי/תרבותי/כללי 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על מה שאנו מספרים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במוזיאון - 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מהם הדברים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הכי חשובים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שנספר על המוצג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לאדם שכזה?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מהם </a:t>
            </a:r>
            <a:r>
              <a:rPr lang="he-IL" sz="24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המסרים</a:t>
            </a:r>
            <a:r>
              <a:rPr lang="he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דרכם נציג</a:t>
            </a:r>
            <a:r>
              <a:rPr lang="iw-IL" sz="2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את סיפורו של המוצג?</a:t>
            </a:r>
            <a:endParaRPr sz="2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FF0000"/>
                </a:solidFill>
                <a:latin typeface="Narkisim"/>
                <a:ea typeface="Narkisim"/>
                <a:cs typeface="Narkisim"/>
                <a:sym typeface="Narkisim"/>
              </a:rPr>
              <a:t>העובדות שנבחר לספר על המוצג:</a:t>
            </a:r>
            <a:endParaRPr sz="2000" b="1" dirty="0">
              <a:solidFill>
                <a:srgbClr val="FF000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3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rkisim"/>
              <a:buAutoNum type="arabicPeriod"/>
            </a:pPr>
            <a:r>
              <a:rPr lang="he-IL" sz="2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המוצג </a:t>
            </a:r>
            <a:r>
              <a:rPr lang="iw-IL" sz="2000" b="1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עצמו</a:t>
            </a:r>
            <a:r>
              <a:rPr lang="he-IL" sz="2000" b="1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מבחינה פיזית (מה השימוש בו, היכן ומתי)</a:t>
            </a:r>
            <a:r>
              <a:rPr lang="iw-IL" sz="2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.</a:t>
            </a:r>
            <a:endParaRPr sz="2000" b="1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3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rkisim"/>
              <a:buAutoNum type="arabicPeriod"/>
            </a:pPr>
            <a:r>
              <a:rPr lang="iw-IL" sz="2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עובדות/סיפורים שרלוונטיים ל</a:t>
            </a:r>
            <a:r>
              <a:rPr lang="iw-IL" sz="2000" b="1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מסר של הסיור</a:t>
            </a:r>
            <a:r>
              <a:rPr lang="iw-IL" sz="2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שלנו.</a:t>
            </a:r>
            <a:endParaRPr sz="2000" b="1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-3937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arkisim"/>
              <a:buAutoNum type="arabicPeriod"/>
            </a:pPr>
            <a:r>
              <a:rPr lang="iw-IL" sz="2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הדרכה שאינה עולה על </a:t>
            </a:r>
            <a:r>
              <a:rPr lang="iw-IL" sz="2000" b="1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3-4 </a:t>
            </a:r>
            <a:r>
              <a:rPr lang="he-IL" sz="2000" b="1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2000" b="1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דקות</a:t>
            </a:r>
            <a:endParaRPr sz="2000" b="1" u="sng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dirty="0">
                <a:solidFill>
                  <a:schemeClr val="accent1">
                    <a:lumMod val="75000"/>
                  </a:schemeClr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ההעמקה</a:t>
            </a:r>
            <a:r>
              <a:rPr lang="iw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 אינ</a:t>
            </a:r>
            <a:r>
              <a:rPr lang="he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ה</a:t>
            </a:r>
            <a:r>
              <a:rPr lang="iw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 המטרה של הסיור במוזיאון,</a:t>
            </a:r>
            <a:r>
              <a:rPr lang="he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 אלא כלי !</a:t>
            </a:r>
            <a:endParaRPr sz="2800" b="1" dirty="0">
              <a:solidFill>
                <a:srgbClr val="2436E4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המטרה היא המסגור ו</a:t>
            </a:r>
            <a:r>
              <a:rPr lang="iw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חיבור</a:t>
            </a:r>
            <a:r>
              <a:rPr lang="he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י</a:t>
            </a:r>
            <a:r>
              <a:rPr lang="iw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ם של המוצגים לסיור</a:t>
            </a:r>
            <a:r>
              <a:rPr lang="he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 ולמוזיאון כולו</a:t>
            </a:r>
            <a:r>
              <a:rPr lang="iw-IL" sz="28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.</a:t>
            </a:r>
            <a:endParaRPr sz="2800" b="1" dirty="0">
              <a:solidFill>
                <a:srgbClr val="2436E4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22865B-FA9C-4D57-B8ED-4B7A1DD4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</a:t>
            </a:r>
            <a:endParaRPr lang="LID4096" dirty="0"/>
          </a:p>
        </p:txBody>
      </p:sp>
      <p:pic>
        <p:nvPicPr>
          <p:cNvPr id="2050" name="Picture 2" descr="https://index.anumuseum.org.il/wp-content/uploads/%D7%A2%D7%A8%D7%9B%D7%AA-%D7%91%D7%93%D7%99%D7%A7%D7%AA-%D7%97%D7%9E%D7%A5-687x916.jpg">
            <a:extLst>
              <a:ext uri="{FF2B5EF4-FFF2-40B4-BE49-F238E27FC236}">
                <a16:creationId xmlns:a16="http://schemas.microsoft.com/office/drawing/2014/main" id="{C9FE77B1-5194-4AEC-88CD-26616396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40" y="929949"/>
            <a:ext cx="4333461" cy="57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: פינה מקופלת 5">
            <a:extLst>
              <a:ext uri="{FF2B5EF4-FFF2-40B4-BE49-F238E27FC236}">
                <a16:creationId xmlns:a16="http://schemas.microsoft.com/office/drawing/2014/main" id="{F8D34CDC-67DB-4B04-B406-E43946C1C238}"/>
              </a:ext>
            </a:extLst>
          </p:cNvPr>
          <p:cNvSpPr/>
          <p:nvPr/>
        </p:nvSpPr>
        <p:spPr>
          <a:xfrm>
            <a:off x="6768549" y="1382353"/>
            <a:ext cx="2643807" cy="2235491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היכן?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מתי?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למה?</a:t>
            </a:r>
          </a:p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איך?</a:t>
            </a:r>
          </a:p>
          <a:p>
            <a:pPr algn="ctr"/>
            <a:endParaRPr lang="LID4096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מלבן: פינה מקופלת 8">
            <a:extLst>
              <a:ext uri="{FF2B5EF4-FFF2-40B4-BE49-F238E27FC236}">
                <a16:creationId xmlns:a16="http://schemas.microsoft.com/office/drawing/2014/main" id="{6577BDCA-2CEB-4A49-8424-AFBDAA0D2052}"/>
              </a:ext>
            </a:extLst>
          </p:cNvPr>
          <p:cNvSpPr/>
          <p:nvPr/>
        </p:nvSpPr>
        <p:spPr>
          <a:xfrm>
            <a:off x="6841849" y="3923831"/>
            <a:ext cx="2497206" cy="1688839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מה המסר? ואיך הוא קשור לסיור שלי?</a:t>
            </a:r>
            <a:endParaRPr lang="LID4096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3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6e1c3b5ef_0_26"/>
          <p:cNvSpPr txBox="1"/>
          <p:nvPr/>
        </p:nvSpPr>
        <p:spPr>
          <a:xfrm>
            <a:off x="394363" y="556105"/>
            <a:ext cx="10985941" cy="5632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שאילת שאלות</a:t>
            </a:r>
            <a:endParaRPr sz="5400" b="1" dirty="0">
              <a:solidFill>
                <a:srgbClr val="00B050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כלי מהותי וחובה בכל סיור!</a:t>
            </a:r>
          </a:p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חיבור אישי</a:t>
            </a:r>
          </a:p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סקרנות </a:t>
            </a:r>
          </a:p>
          <a:p>
            <a:pPr marL="457200" lvl="0" indent="-4572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3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הפיכת הסיור לחוויה משותפת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פירוט נוסף על מתודה </a:t>
            </a:r>
            <a:r>
              <a:rPr lang="he-IL" sz="3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בהמשך</a:t>
            </a:r>
            <a:r>
              <a:rPr lang="iw-IL" sz="3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 בסדנת ''שאילת שאלות''</a:t>
            </a:r>
            <a:endParaRPr sz="3000" b="1" dirty="0">
              <a:solidFill>
                <a:srgbClr val="00B050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580</Words>
  <Application>Microsoft Office PowerPoint</Application>
  <PresentationFormat>מסך רחב</PresentationFormat>
  <Paragraphs>92</Paragraphs>
  <Slides>12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0" baseType="lpstr">
      <vt:lpstr>Arial</vt:lpstr>
      <vt:lpstr>Mali</vt:lpstr>
      <vt:lpstr>Calibri</vt:lpstr>
      <vt:lpstr>Narkisim</vt:lpstr>
      <vt:lpstr>Guttman Hatzvi</vt:lpstr>
      <vt:lpstr>David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דוגמא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26</cp:revision>
  <dcterms:created xsi:type="dcterms:W3CDTF">2021-01-10T22:09:36Z</dcterms:created>
  <dcterms:modified xsi:type="dcterms:W3CDTF">2022-08-02T11:15:43Z</dcterms:modified>
</cp:coreProperties>
</file>