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287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269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91216" y="6315161"/>
            <a:ext cx="2743200" cy="365125"/>
          </a:xfrm>
        </p:spPr>
        <p:txBody>
          <a:bodyPr/>
          <a:lstStyle>
            <a:lvl1pPr algn="ctr">
              <a:defRPr>
                <a:solidFill>
                  <a:srgbClr val="2814FF"/>
                </a:solidFill>
              </a:defRPr>
            </a:lvl1pPr>
          </a:lstStyle>
          <a:p>
            <a:fld id="{E4794D96-2317-4FEE-8AFB-2BDA095B95A8}" type="datetimeFigureOut">
              <a:rPr lang="en-US" smtClean="0"/>
              <a:pPr/>
              <a:t>5/10/2021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5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02784" y="855949"/>
            <a:ext cx="9601728" cy="346249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logo_b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7381" y="5945852"/>
            <a:ext cx="1824203" cy="6515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1184565" y="44624"/>
            <a:ext cx="576064" cy="28803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 b="1">
                <a:solidFill>
                  <a:srgbClr val="FFFFFF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fld id="{E8F7304C-BFD1-467C-B28B-176014F5F818}" type="slidenum">
              <a:rPr lang="en-US" smtClean="0"/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‹#›</a:t>
            </a:fld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6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כ"ח/אייר/תשפ"א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9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כ"ח/אייר/תשפ"א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0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כ"ח/אייר/תשפ"א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5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כ"ח/אייר/תשפ"א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38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כ"ח/אייר/תשפ"א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כ"ח/אייר/תשפ"א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8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כ"ח/אייר/תשפ"א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75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כ"ח/אייר/תשפ"א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6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כ"ח/אייר/תשפ"א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9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5139"/>
            <a:ext cx="10515600" cy="42868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21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כ"ח/אייר/תשפ"א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כ"ח/אייר/תשפ"א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0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814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14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575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575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87547"/>
            <a:ext cx="10515600" cy="143072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6340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98207"/>
            <a:ext cx="5157787" cy="3525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6340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98207"/>
            <a:ext cx="5183188" cy="3525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7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D96-2317-4FEE-8AFB-2BDA095B95A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63019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1448" y="1275749"/>
            <a:ext cx="6172200" cy="50524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0" y="251665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0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D96-2317-4FEE-8AFB-2BDA095B95A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" y="1"/>
            <a:ext cx="12177070" cy="6858000"/>
          </a:xfrm>
          <a:prstGeom prst="rect">
            <a:avLst/>
          </a:prstGeom>
        </p:spPr>
      </p:pic>
      <p:sp>
        <p:nvSpPr>
          <p:cNvPr id="6" name="מלבן 4"/>
          <p:cNvSpPr/>
          <p:nvPr userDrawn="1"/>
        </p:nvSpPr>
        <p:spPr>
          <a:xfrm>
            <a:off x="4038600" y="2415620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30" y="2710151"/>
            <a:ext cx="12177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 smtClean="0">
                <a:solidFill>
                  <a:schemeClr val="bg2"/>
                </a:solidFill>
                <a:latin typeface="Anomalia ML v2 AAA" panose="00000500000000000000" pitchFamily="50" charset="-79"/>
              </a:rPr>
              <a:t>תודה!</a:t>
            </a:r>
            <a:r>
              <a:rPr lang="en-US" sz="6600" dirty="0" smtClean="0">
                <a:solidFill>
                  <a:srgbClr val="2814FF"/>
                </a:solidFill>
                <a:latin typeface="Anomalia ML v2 AAA" panose="00000500000000000000" pitchFamily="50" charset="-79"/>
              </a:rPr>
              <a:t> </a:t>
            </a:r>
            <a:r>
              <a:rPr lang="he-IL" sz="5400" dirty="0" smtClean="0">
                <a:solidFill>
                  <a:srgbClr val="2814FF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!</a:t>
            </a:r>
            <a:r>
              <a:rPr lang="en-US" sz="7200" dirty="0" smtClean="0">
                <a:solidFill>
                  <a:srgbClr val="2814FF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 </a:t>
            </a:r>
            <a:endParaRPr lang="en-US" sz="7200" dirty="0">
              <a:solidFill>
                <a:srgbClr val="2814FF"/>
              </a:solidFill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27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55139"/>
            <a:ext cx="10515600" cy="401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4D96-2317-4FEE-8AFB-2BDA095B95A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192001" cy="593889"/>
          </a:xfrm>
          <a:prstGeom prst="rect">
            <a:avLst/>
          </a:prstGeom>
          <a:solidFill>
            <a:srgbClr val="2814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2516958" cy="5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70" r:id="rId1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814FF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814FF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814FF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814FF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14FF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14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כ"ח/אייר/תשפ"א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4295" y="973369"/>
            <a:ext cx="9144000" cy="2387600"/>
          </a:xfrm>
        </p:spPr>
        <p:txBody>
          <a:bodyPr>
            <a:normAutofit/>
          </a:bodyPr>
          <a:lstStyle/>
          <a:p>
            <a:r>
              <a:rPr lang="he-IL" sz="9600" b="1" dirty="0" smtClean="0"/>
              <a:t>הדרכת מוצג</a:t>
            </a:r>
            <a:endParaRPr lang="en-US" sz="11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למה ואיך עושים את זה?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55225" y="5795083"/>
            <a:ext cx="408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rgbClr val="2814FF"/>
                </a:solidFill>
              </a:rPr>
              <a:t>בית הספר ללימודי העם היהודי</a:t>
            </a:r>
          </a:p>
          <a:p>
            <a:pPr algn="ctr"/>
            <a:r>
              <a:rPr lang="he-IL" dirty="0" smtClean="0">
                <a:solidFill>
                  <a:srgbClr val="2814FF"/>
                </a:solidFill>
              </a:rPr>
              <a:t>אנו - </a:t>
            </a:r>
            <a:r>
              <a:rPr lang="he-IL" dirty="0">
                <a:solidFill>
                  <a:srgbClr val="2814FF"/>
                </a:solidFill>
              </a:rPr>
              <a:t>מוזיאון העם </a:t>
            </a:r>
            <a:r>
              <a:rPr lang="he-IL" dirty="0" smtClean="0">
                <a:solidFill>
                  <a:srgbClr val="2814FF"/>
                </a:solidFill>
              </a:rPr>
              <a:t>היהודי</a:t>
            </a:r>
            <a:endParaRPr lang="he-IL" dirty="0">
              <a:solidFill>
                <a:srgbClr val="281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55688" y="2360457"/>
            <a:ext cx="8640960" cy="69249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he-IL" sz="4500" b="1" dirty="0" smtClean="0">
                <a:solidFill>
                  <a:srgbClr val="2814FF"/>
                </a:solidFill>
                <a:latin typeface="Narkisim" pitchFamily="34" charset="-79"/>
                <a:cs typeface="Narkisim" pitchFamily="34" charset="-79"/>
              </a:rPr>
              <a:t>שאלות? מחשבות?</a:t>
            </a:r>
            <a:endParaRPr lang="en-US" sz="4500" b="1" dirty="0">
              <a:solidFill>
                <a:srgbClr val="2814FF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96214" y="5628068"/>
            <a:ext cx="2498501" cy="105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" y="1"/>
            <a:ext cx="1217707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308498" y="2415619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33957" y="2762805"/>
            <a:ext cx="1226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rial" panose="020B0604020202020204" pitchFamily="34" charset="0"/>
              </a:rPr>
              <a:t>תודה!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+mn-cs"/>
              </a:rPr>
              <a:t> </a:t>
            </a:r>
            <a:r>
              <a:rPr kumimoji="0" lang="he-IL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nomalia ML v2 AAA" panose="00000500000000000000" pitchFamily="50" charset="-79"/>
              </a:rPr>
              <a:t>!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nomalia ML v2 AAA" panose="00000500000000000000" pitchFamily="50" charset="-79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2814FF"/>
              </a:solidFill>
              <a:effectLst/>
              <a:uLnTx/>
              <a:uFillTx/>
              <a:latin typeface="Anomalia ML v2 AAA" panose="00000500000000000000" pitchFamily="50" charset="-79"/>
              <a:ea typeface="+mn-ea"/>
              <a:cs typeface="Anomalia ML v2 AAA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43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5400" b="1" dirty="0" smtClean="0"/>
              <a:t>מטרת ההדרכה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חווית שיא משמעותית, שמביאה יחדיו</a:t>
            </a:r>
            <a:r>
              <a:rPr lang="en-US" sz="3600" dirty="0">
                <a:latin typeface="Narkisim" panose="020E0502050101010101" pitchFamily="34" charset="-79"/>
                <a:cs typeface="Narkisim" panose="020E0502050101010101" pitchFamily="34" charset="-79"/>
              </a:rPr>
              <a:t>:</a:t>
            </a:r>
          </a:p>
          <a:p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קשר רגשי</a:t>
            </a:r>
            <a:endParaRPr lang="en-US" sz="36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אתגר </a:t>
            </a:r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אינטלקטואלי</a:t>
            </a:r>
          </a:p>
          <a:p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גילוי עצמי</a:t>
            </a:r>
            <a:endParaRPr lang="he-IL" sz="36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>
              <a:buNone/>
            </a:pPr>
            <a:endParaRPr lang="he-IL" sz="36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>
              <a:buNone/>
            </a:pPr>
            <a:r>
              <a:rPr lang="he-IL" sz="3600" b="1" dirty="0">
                <a:latin typeface="Narkisim" panose="020E0502050101010101" pitchFamily="34" charset="-79"/>
                <a:cs typeface="Narkisim" panose="020E0502050101010101" pitchFamily="34" charset="-79"/>
              </a:rPr>
              <a:t>"להפוך את החשוב – למעניין</a:t>
            </a:r>
            <a:r>
              <a:rPr lang="he-IL" sz="36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"</a:t>
            </a:r>
            <a:endParaRPr lang="he-IL" sz="3600" b="1" dirty="0">
              <a:solidFill>
                <a:schemeClr val="accent1">
                  <a:lumMod val="75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67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5400" b="1" dirty="0" smtClean="0"/>
              <a:t>כלים (מתודות)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600" u="sng" dirty="0">
                <a:latin typeface="Narkisim" panose="020E0502050101010101" pitchFamily="34" charset="-79"/>
                <a:cs typeface="Narkisim" panose="020E0502050101010101" pitchFamily="34" charset="-79"/>
              </a:rPr>
              <a:t>העמקה (עיון)</a:t>
            </a:r>
          </a:p>
          <a:p>
            <a:pPr>
              <a:buNone/>
            </a:pP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הידע שיש לנו על המוצג שאין למבקר. ידע היסטורי, ידע על המוצג</a:t>
            </a:r>
            <a:r>
              <a:rPr lang="en-US" sz="36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עצמו, הקהילה, תהליך האיסוף וההגעה של החפץ </a:t>
            </a:r>
            <a:r>
              <a:rPr lang="he-IL" sz="3600" dirty="0" err="1">
                <a:latin typeface="Narkisim" panose="020E0502050101010101" pitchFamily="34" charset="-79"/>
                <a:cs typeface="Narkisim" panose="020E0502050101010101" pitchFamily="34" charset="-79"/>
              </a:rPr>
              <a:t>וכו</a:t>
            </a: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'.</a:t>
            </a:r>
          </a:p>
          <a:p>
            <a:r>
              <a:rPr lang="he-IL" sz="3600" u="sng" dirty="0">
                <a:latin typeface="Narkisim" panose="020E0502050101010101" pitchFamily="34" charset="-79"/>
                <a:cs typeface="Narkisim" panose="020E0502050101010101" pitchFamily="34" charset="-79"/>
              </a:rPr>
              <a:t> קונטקסט (בקיאות)</a:t>
            </a:r>
          </a:p>
          <a:p>
            <a:pPr marL="0" indent="0">
              <a:buNone/>
            </a:pP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היכולת שלנו כמדריכים לקשור יחדיו מוצגים שעל פניו אין ביניהם שום קשר</a:t>
            </a:r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endParaRPr lang="he-IL" sz="36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843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אנחנו לרוב חושבים אינסטינקטיבית שהעמקה היא עיקר עבודתנו, אבל למעשה – </a:t>
            </a:r>
            <a:r>
              <a:rPr lang="he-IL" sz="3600" b="1" dirty="0">
                <a:latin typeface="Narkisim" panose="020E0502050101010101" pitchFamily="34" charset="-79"/>
                <a:cs typeface="Narkisim" panose="020E0502050101010101" pitchFamily="34" charset="-79"/>
              </a:rPr>
              <a:t>קונטקסט הוא הרבה יותר חשוב</a:t>
            </a: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. </a:t>
            </a:r>
          </a:p>
          <a:p>
            <a:pPr marL="0" indent="0" algn="ctr">
              <a:buNone/>
            </a:pP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מחקרים הראו שמבקרים זוכרים הרבה יותר, ויותר טוב, את </a:t>
            </a:r>
            <a:r>
              <a:rPr lang="he-IL" sz="3600" u="sng" dirty="0">
                <a:latin typeface="Narkisim" panose="020E0502050101010101" pitchFamily="34" charset="-79"/>
                <a:cs typeface="Narkisim" panose="020E0502050101010101" pitchFamily="34" charset="-79"/>
              </a:rPr>
              <a:t>הקישורים</a:t>
            </a: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 בין המוצגים, ולא את המוצגים עצמם.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endParaRPr lang="he-IL" sz="36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86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5400" b="1" dirty="0" smtClean="0"/>
              <a:t>כלים (מתודות)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600" u="sng" dirty="0">
                <a:latin typeface="Narkisim" panose="020E0502050101010101" pitchFamily="34" charset="-79"/>
                <a:cs typeface="Narkisim" panose="020E0502050101010101" pitchFamily="34" charset="-79"/>
              </a:rPr>
              <a:t>העמקה (עיון)</a:t>
            </a:r>
          </a:p>
          <a:p>
            <a:pPr>
              <a:buNone/>
            </a:pP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הידע שיש לנו על המוצג שאין למבקר. ידע היסטורי, ידע על המוצג</a:t>
            </a:r>
            <a:r>
              <a:rPr lang="en-US" sz="36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עצמו, הקהילה, תהליך האיסוף וההגעה של החפץ </a:t>
            </a:r>
            <a:r>
              <a:rPr lang="he-IL" sz="3600" dirty="0" err="1">
                <a:latin typeface="Narkisim" panose="020E0502050101010101" pitchFamily="34" charset="-79"/>
                <a:cs typeface="Narkisim" panose="020E0502050101010101" pitchFamily="34" charset="-79"/>
              </a:rPr>
              <a:t>וכו</a:t>
            </a: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'.</a:t>
            </a:r>
          </a:p>
          <a:p>
            <a:r>
              <a:rPr lang="he-IL" sz="3600" u="sng" dirty="0">
                <a:latin typeface="Narkisim" panose="020E0502050101010101" pitchFamily="34" charset="-79"/>
                <a:cs typeface="Narkisim" panose="020E0502050101010101" pitchFamily="34" charset="-79"/>
              </a:rPr>
              <a:t> קונטקסט (בקיאות)</a:t>
            </a:r>
          </a:p>
          <a:p>
            <a:pPr marL="0" indent="0">
              <a:buNone/>
            </a:pP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היכולת שלנו כמדריכים לקשור יחדיו מוצגים שעל פניו אין ביניהם שום קשר</a:t>
            </a:r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endParaRPr lang="he-IL" sz="36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77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5400" b="1" dirty="0" smtClean="0"/>
              <a:t>העמקה (עיון)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מתודות: </a:t>
            </a:r>
          </a:p>
          <a:p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סיפור סיפורים </a:t>
            </a:r>
          </a:p>
          <a:p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שאילת שאלות</a:t>
            </a:r>
          </a:p>
          <a:p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דיון</a:t>
            </a:r>
            <a:endParaRPr lang="he-IL" sz="12400" dirty="0">
              <a:solidFill>
                <a:schemeClr val="accent1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  <a:p>
            <a:pPr marL="0" indent="0">
              <a:buNone/>
            </a:pPr>
            <a:endParaRPr lang="he-IL" sz="36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26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5400" b="1" dirty="0" smtClean="0"/>
              <a:t>קונטקסט (בקיאות)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מתודות: </a:t>
            </a:r>
          </a:p>
          <a:p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מסגור</a:t>
            </a:r>
          </a:p>
          <a:p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שאלות רוחביות</a:t>
            </a:r>
          </a:p>
          <a:p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משימות גלריה</a:t>
            </a:r>
          </a:p>
          <a:p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 דיון</a:t>
            </a:r>
          </a:p>
          <a:p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אזכורים </a:t>
            </a:r>
            <a:r>
              <a:rPr lang="en-US" sz="3600" dirty="0">
                <a:latin typeface="Narkisim" panose="020E0502050101010101" pitchFamily="34" charset="-79"/>
                <a:cs typeface="Narkisim" panose="020E0502050101010101" pitchFamily="34" charset="-79"/>
              </a:rPr>
              <a:t>"</a:t>
            </a: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קדימה ואחורה" של הסיור</a:t>
            </a:r>
            <a:endParaRPr lang="he-IL" sz="12400" dirty="0">
              <a:solidFill>
                <a:schemeClr val="accent1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  <a:p>
            <a:pPr marL="0" indent="0">
              <a:buNone/>
            </a:pPr>
            <a:endParaRPr lang="he-IL" sz="36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401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5400" b="1" dirty="0" smtClean="0"/>
              <a:t>בכל מוצג אנחנו צריכים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מה מביא אותנו לשם? </a:t>
            </a:r>
          </a:p>
          <a:p>
            <a:pPr marL="0" indent="0" algn="ctr">
              <a:buNone/>
            </a:pP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למה אנחנו דווקא פה ולא בשום מקום אחר? מה אנחנו רוצים לקחת מפה?</a:t>
            </a:r>
          </a:p>
          <a:p>
            <a:pPr marL="0" indent="0" algn="ctr">
              <a:buNone/>
            </a:pP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מה פה רלוונטי לחיי המודרכים</a:t>
            </a:r>
            <a:r>
              <a:rPr lang="he-IL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?</a:t>
            </a:r>
            <a:endParaRPr lang="he-IL" sz="36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30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5400" b="1" dirty="0" smtClean="0"/>
              <a:t>שאלת ה-מ'כפת לי?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למה שאדם יתעניין דווקא במוצג זה? </a:t>
            </a:r>
          </a:p>
          <a:p>
            <a:pPr marL="0" indent="0" algn="ctr">
              <a:buNone/>
            </a:pPr>
            <a:r>
              <a:rPr lang="he-IL" sz="3600" dirty="0">
                <a:latin typeface="Narkisim" panose="020E0502050101010101" pitchFamily="34" charset="-79"/>
                <a:cs typeface="Narkisim" panose="020E0502050101010101" pitchFamily="34" charset="-79"/>
              </a:rPr>
              <a:t>מה יש פה שרלוונטי לחיים שלו?</a:t>
            </a:r>
          </a:p>
        </p:txBody>
      </p:sp>
    </p:spTree>
    <p:extLst>
      <p:ext uri="{BB962C8B-B14F-4D97-AF65-F5344CB8AC3E}">
        <p14:creationId xmlns:p14="http://schemas.microsoft.com/office/powerpoint/2010/main" val="35677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6A2AAB-82E5-4AD8-9418-3A274B07AD55}" vid="{81428A5C-E679-4564-B23E-55BCC1FB3BBF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טמפלייט עברית</Template>
  <TotalTime>112</TotalTime>
  <Words>240</Words>
  <Application>Microsoft Office PowerPoint</Application>
  <PresentationFormat>מסך רחב</PresentationFormat>
  <Paragraphs>44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11</vt:i4>
      </vt:variant>
    </vt:vector>
  </HeadingPairs>
  <TitlesOfParts>
    <vt:vector size="19" baseType="lpstr">
      <vt:lpstr>Anomalia ML v2 AAA</vt:lpstr>
      <vt:lpstr>Arial</vt:lpstr>
      <vt:lpstr>Calibri</vt:lpstr>
      <vt:lpstr>Calibri Light</vt:lpstr>
      <vt:lpstr>Narkisim</vt:lpstr>
      <vt:lpstr>Times New Roman</vt:lpstr>
      <vt:lpstr>Office Theme</vt:lpstr>
      <vt:lpstr>ערכת נושא Office</vt:lpstr>
      <vt:lpstr>הדרכת מוצג</vt:lpstr>
      <vt:lpstr>מטרת ההדרכה</vt:lpstr>
      <vt:lpstr>כלים (מתודות)</vt:lpstr>
      <vt:lpstr>מצגת של PowerPoint‏</vt:lpstr>
      <vt:lpstr>כלים (מתודות)</vt:lpstr>
      <vt:lpstr>העמקה (עיון)</vt:lpstr>
      <vt:lpstr>קונטקסט (בקיאות)</vt:lpstr>
      <vt:lpstr>בכל מוצג אנחנו צריכים</vt:lpstr>
      <vt:lpstr>שאלת ה-מ'כפת לי?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SW</cp:lastModifiedBy>
  <cp:revision>19</cp:revision>
  <dcterms:created xsi:type="dcterms:W3CDTF">2021-01-10T22:09:36Z</dcterms:created>
  <dcterms:modified xsi:type="dcterms:W3CDTF">2021-05-10T19:28:23Z</dcterms:modified>
</cp:coreProperties>
</file>