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1" r:id="rId1"/>
  </p:sldMasterIdLst>
  <p:notesMasterIdLst>
    <p:notesMasterId r:id="rId24"/>
  </p:notesMasterIdLst>
  <p:handoutMasterIdLst>
    <p:handoutMasterId r:id="rId25"/>
  </p:handoutMasterIdLst>
  <p:sldIdLst>
    <p:sldId id="272" r:id="rId2"/>
    <p:sldId id="269" r:id="rId3"/>
    <p:sldId id="298" r:id="rId4"/>
    <p:sldId id="296" r:id="rId5"/>
    <p:sldId id="293" r:id="rId6"/>
    <p:sldId id="295" r:id="rId7"/>
    <p:sldId id="303" r:id="rId8"/>
    <p:sldId id="317" r:id="rId9"/>
    <p:sldId id="411" r:id="rId10"/>
    <p:sldId id="416" r:id="rId11"/>
    <p:sldId id="415" r:id="rId12"/>
    <p:sldId id="413" r:id="rId13"/>
    <p:sldId id="301" r:id="rId14"/>
    <p:sldId id="305" r:id="rId15"/>
    <p:sldId id="314" r:id="rId16"/>
    <p:sldId id="306" r:id="rId17"/>
    <p:sldId id="307" r:id="rId18"/>
    <p:sldId id="312" r:id="rId19"/>
    <p:sldId id="318" r:id="rId20"/>
    <p:sldId id="311" r:id="rId21"/>
    <p:sldId id="286" r:id="rId22"/>
    <p:sldId id="28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000099"/>
    <a:srgbClr val="0000FF"/>
    <a:srgbClr val="669900"/>
    <a:srgbClr val="CC3300"/>
    <a:srgbClr val="5F5F5F"/>
    <a:srgbClr val="1C1C1C"/>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43" autoAdjust="0"/>
    <p:restoredTop sz="87395" autoAdjust="0"/>
  </p:normalViewPr>
  <p:slideViewPr>
    <p:cSldViewPr>
      <p:cViewPr varScale="1">
        <p:scale>
          <a:sx n="68" d="100"/>
          <a:sy n="68" d="100"/>
        </p:scale>
        <p:origin x="53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25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pitchFamily="34" charset="0"/>
                <a:cs typeface="Arial" pitchFamily="34" charset="0"/>
              </a:defRPr>
            </a:lvl1pPr>
          </a:lstStyle>
          <a:p>
            <a:pPr>
              <a:defRPr/>
            </a:pPr>
            <a:endParaRPr lang="en-US"/>
          </a:p>
        </p:txBody>
      </p:sp>
      <p:sp>
        <p:nvSpPr>
          <p:cNvPr id="54275" name="Rectangle 3"/>
          <p:cNvSpPr>
            <a:spLocks noGrp="1" noChangeArrowheads="1"/>
          </p:cNvSpPr>
          <p:nvPr>
            <p:ph type="dt" sz="quarter"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Arial" pitchFamily="34" charset="0"/>
                <a:cs typeface="Arial" pitchFamily="34" charset="0"/>
              </a:defRPr>
            </a:lvl1pPr>
          </a:lstStyle>
          <a:p>
            <a:pPr>
              <a:defRPr/>
            </a:pPr>
            <a:endParaRPr lang="en-US"/>
          </a:p>
        </p:txBody>
      </p:sp>
      <p:sp>
        <p:nvSpPr>
          <p:cNvPr id="54276" name="Rectangle 4"/>
          <p:cNvSpPr>
            <a:spLocks noGrp="1" noChangeArrowheads="1"/>
          </p:cNvSpPr>
          <p:nvPr>
            <p:ph type="ftr" sz="quarter" idx="2"/>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pitchFamily="34" charset="0"/>
                <a:cs typeface="Arial" pitchFamily="34" charset="0"/>
              </a:defRPr>
            </a:lvl1pPr>
          </a:lstStyle>
          <a:p>
            <a:pPr>
              <a:defRPr/>
            </a:pPr>
            <a:endParaRPr lang="en-US"/>
          </a:p>
        </p:txBody>
      </p:sp>
      <p:sp>
        <p:nvSpPr>
          <p:cNvPr id="54277" name="Rectangle 5"/>
          <p:cNvSpPr>
            <a:spLocks noGrp="1" noChangeArrowheads="1"/>
          </p:cNvSpPr>
          <p:nvPr>
            <p:ph type="sldNum" sz="quarter" idx="3"/>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Arial" pitchFamily="34" charset="0"/>
                <a:cs typeface="Arial" pitchFamily="34" charset="0"/>
              </a:defRPr>
            </a:lvl1pPr>
          </a:lstStyle>
          <a:p>
            <a:pPr>
              <a:defRPr/>
            </a:pPr>
            <a:fld id="{E6B8CB2F-C621-4CEC-8EC3-19CF44143E05}" type="slidenum">
              <a:rPr lang="he-IL"/>
              <a:pPr>
                <a:defRPr/>
              </a:pPr>
              <a:t>‹#›</a:t>
            </a:fld>
            <a:endParaRPr lang="en-US"/>
          </a:p>
        </p:txBody>
      </p:sp>
    </p:spTree>
    <p:extLst>
      <p:ext uri="{BB962C8B-B14F-4D97-AF65-F5344CB8AC3E}">
        <p14:creationId xmlns:p14="http://schemas.microsoft.com/office/powerpoint/2010/main" val="1731016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pitchFamily="34" charset="0"/>
                <a:cs typeface="Arial" pitchFamily="34" charset="0"/>
              </a:defRPr>
            </a:lvl1pPr>
          </a:lstStyle>
          <a:p>
            <a:pPr>
              <a:defRPr/>
            </a:pPr>
            <a:endParaRPr lang="en-US"/>
          </a:p>
        </p:txBody>
      </p:sp>
      <p:sp>
        <p:nvSpPr>
          <p:cNvPr id="53251"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Arial" pitchFamily="34" charset="0"/>
                <a:cs typeface="Arial" pitchFamily="34"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noProof="0"/>
              <a:t>לחץ כדי לערוך סגנונות טקסט של תבנית בסיס</a:t>
            </a:r>
            <a:endParaRPr lang="en-US" noProof="0"/>
          </a:p>
          <a:p>
            <a:pPr lvl="1"/>
            <a:r>
              <a:rPr lang="he-IL" noProof="0"/>
              <a:t>רמה שנייה</a:t>
            </a:r>
            <a:endParaRPr lang="en-US" noProof="0"/>
          </a:p>
          <a:p>
            <a:pPr lvl="2"/>
            <a:r>
              <a:rPr lang="he-IL" noProof="0"/>
              <a:t>רמה שלישית</a:t>
            </a:r>
            <a:endParaRPr lang="en-US" noProof="0"/>
          </a:p>
          <a:p>
            <a:pPr lvl="3"/>
            <a:r>
              <a:rPr lang="he-IL" noProof="0"/>
              <a:t>רמה רביעית</a:t>
            </a:r>
            <a:endParaRPr lang="en-US" noProof="0"/>
          </a:p>
          <a:p>
            <a:pPr lvl="4"/>
            <a:r>
              <a:rPr lang="he-IL" noProof="0"/>
              <a:t>רמה חמישית</a:t>
            </a:r>
            <a:endParaRPr lang="en-US" noProof="0"/>
          </a:p>
        </p:txBody>
      </p:sp>
      <p:sp>
        <p:nvSpPr>
          <p:cNvPr id="53254"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pitchFamily="34" charset="0"/>
                <a:cs typeface="Arial" pitchFamily="34" charset="0"/>
              </a:defRPr>
            </a:lvl1pPr>
          </a:lstStyle>
          <a:p>
            <a:pPr>
              <a:defRPr/>
            </a:pPr>
            <a:endParaRPr lang="en-US"/>
          </a:p>
        </p:txBody>
      </p:sp>
      <p:sp>
        <p:nvSpPr>
          <p:cNvPr id="53255"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Arial" pitchFamily="34" charset="0"/>
                <a:cs typeface="Arial" pitchFamily="34" charset="0"/>
              </a:defRPr>
            </a:lvl1pPr>
          </a:lstStyle>
          <a:p>
            <a:pPr>
              <a:defRPr/>
            </a:pPr>
            <a:fld id="{9404B80D-5D28-44E1-A23A-9E3015465594}" type="slidenum">
              <a:rPr lang="he-IL"/>
              <a:pPr>
                <a:defRPr/>
              </a:pPr>
              <a:t>‹#›</a:t>
            </a:fld>
            <a:endParaRPr lang="en-US"/>
          </a:p>
        </p:txBody>
      </p:sp>
    </p:spTree>
    <p:extLst>
      <p:ext uri="{BB962C8B-B14F-4D97-AF65-F5344CB8AC3E}">
        <p14:creationId xmlns:p14="http://schemas.microsoft.com/office/powerpoint/2010/main" val="332372733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97D4B552-D287-43F6-BB22-BFB2F6E5CBBE}" type="slidenum">
              <a:rPr lang="he-IL" altLang="he-IL" smtClean="0"/>
              <a:pPr eaLnBrk="1" hangingPunct="1">
                <a:spcBef>
                  <a:spcPct val="0"/>
                </a:spcBef>
              </a:pPr>
              <a:t>1</a:t>
            </a:fld>
            <a:endParaRPr lang="en-US" altLang="he-IL"/>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e-I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A867F228-7B58-4540-B2B6-11B0C458AEFB}" type="slidenum">
              <a:rPr lang="he-IL" altLang="he-IL" smtClean="0"/>
              <a:pPr eaLnBrk="1" hangingPunct="1">
                <a:spcBef>
                  <a:spcPct val="0"/>
                </a:spcBef>
              </a:pPr>
              <a:t>14</a:t>
            </a:fld>
            <a:endParaRPr lang="en-US" altLang="he-IL"/>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1" hangingPunct="1">
              <a:buFont typeface="Arial" panose="020B0604020202020204" pitchFamily="34" charset="0"/>
              <a:buChar char="•"/>
            </a:pPr>
            <a:r>
              <a:rPr lang="he-IL" altLang="he-IL" sz="1800" dirty="0"/>
              <a:t>13 המושבות הראשונות בארצות הברית</a:t>
            </a:r>
          </a:p>
          <a:p>
            <a:pPr marL="285750" indent="-285750" eaLnBrk="1" hangingPunct="1">
              <a:buFont typeface="Arial" panose="020B0604020202020204" pitchFamily="34" charset="0"/>
              <a:buChar char="•"/>
            </a:pPr>
            <a:r>
              <a:rPr lang="he-IL" altLang="he-IL" sz="1800" dirty="0"/>
              <a:t>מניעים כלכליים ודתיים בהקמתן</a:t>
            </a:r>
          </a:p>
          <a:p>
            <a:pPr marL="285750" indent="-285750" eaLnBrk="1" hangingPunct="1">
              <a:buFont typeface="Arial" panose="020B0604020202020204" pitchFamily="34" charset="0"/>
              <a:buChar char="•"/>
            </a:pPr>
            <a:r>
              <a:rPr lang="he-IL" altLang="he-IL" sz="1800" dirty="0"/>
              <a:t>בעיקרון מושבות בריטיות –</a:t>
            </a:r>
          </a:p>
          <a:p>
            <a:pPr marL="742950" lvl="1" indent="-285750" eaLnBrk="1" hangingPunct="1">
              <a:buFont typeface="Arial" panose="020B0604020202020204" pitchFamily="34" charset="0"/>
              <a:buChar char="•"/>
            </a:pPr>
            <a:r>
              <a:rPr lang="he-IL" altLang="he-IL" sz="1800" dirty="0"/>
              <a:t>ניו אמסטרדם הופכות לניו יורק (1665), נכבשת סופית על ידי הבריטים 1674</a:t>
            </a:r>
          </a:p>
          <a:p>
            <a:pPr marL="742950" lvl="1" indent="-285750" eaLnBrk="1" hangingPunct="1">
              <a:buFont typeface="Arial" panose="020B0604020202020204" pitchFamily="34" charset="0"/>
              <a:buChar char="•"/>
            </a:pPr>
            <a:r>
              <a:rPr lang="he-IL" altLang="he-IL" sz="1800" dirty="0"/>
              <a:t>דלוור היא בכלל מושבה שבדית (1638</a:t>
            </a:r>
            <a:r>
              <a:rPr lang="en-US" altLang="he-IL" sz="1800" dirty="0"/>
              <a:t>(</a:t>
            </a:r>
            <a:r>
              <a:rPr lang="he-IL" altLang="he-IL" sz="1800" dirty="0"/>
              <a:t> עד שמתקבל זיכיון בריטי (1682)</a:t>
            </a:r>
          </a:p>
          <a:p>
            <a:pPr marL="285750" indent="-285750" eaLnBrk="1" hangingPunct="1">
              <a:buFont typeface="Arial" panose="020B0604020202020204" pitchFamily="34" charset="0"/>
              <a:buChar char="•"/>
            </a:pPr>
            <a:r>
              <a:rPr lang="he-IL" altLang="he-IL" sz="1800" dirty="0"/>
              <a:t>יש עוד כוחות </a:t>
            </a:r>
            <a:r>
              <a:rPr lang="he-IL" altLang="he-IL" sz="1800" dirty="0" err="1"/>
              <a:t>קולוניאלים</a:t>
            </a:r>
            <a:r>
              <a:rPr lang="he-IL" altLang="he-IL" sz="1800" dirty="0"/>
              <a:t> </a:t>
            </a:r>
            <a:r>
              <a:rPr lang="he-IL" altLang="he-IL" sz="1800" dirty="0" err="1"/>
              <a:t>באיזור</a:t>
            </a:r>
            <a:r>
              <a:rPr lang="he-IL" altLang="he-IL" sz="1800" dirty="0"/>
              <a:t> – הספרדים (שמחזיקים למשל בפלורידה), והצרפתים (בעיקר בקנדה)</a:t>
            </a:r>
          </a:p>
          <a:p>
            <a:pPr marL="742950" lvl="1" indent="-285750" eaLnBrk="1" hangingPunct="1">
              <a:buFont typeface="Arial" panose="020B0604020202020204" pitchFamily="34" charset="0"/>
              <a:buChar char="•"/>
            </a:pPr>
            <a:endParaRPr lang="en-US" altLang="he-IL" sz="1800" dirty="0"/>
          </a:p>
        </p:txBody>
      </p:sp>
    </p:spTree>
    <p:extLst>
      <p:ext uri="{BB962C8B-B14F-4D97-AF65-F5344CB8AC3E}">
        <p14:creationId xmlns:p14="http://schemas.microsoft.com/office/powerpoint/2010/main" val="69586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A867F228-7B58-4540-B2B6-11B0C458AEFB}" type="slidenum">
              <a:rPr lang="he-IL" altLang="he-IL" smtClean="0"/>
              <a:pPr eaLnBrk="1" hangingPunct="1">
                <a:spcBef>
                  <a:spcPct val="0"/>
                </a:spcBef>
              </a:pPr>
              <a:t>15</a:t>
            </a:fld>
            <a:endParaRPr lang="en-US" altLang="he-IL"/>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1" hangingPunct="1">
              <a:buFont typeface="Arial" panose="020B0604020202020204" pitchFamily="34" charset="0"/>
              <a:buChar char="•"/>
            </a:pPr>
            <a:r>
              <a:rPr lang="he-IL" altLang="he-IL" sz="1800" dirty="0"/>
              <a:t>13 המושבות הראשונות בארצות הברית</a:t>
            </a:r>
          </a:p>
          <a:p>
            <a:pPr marL="285750" indent="-285750" eaLnBrk="1" hangingPunct="1">
              <a:buFont typeface="Arial" panose="020B0604020202020204" pitchFamily="34" charset="0"/>
              <a:buChar char="•"/>
            </a:pPr>
            <a:r>
              <a:rPr lang="he-IL" altLang="he-IL" sz="1800" dirty="0"/>
              <a:t>מניעים כלכליים ודתיים בהקמתן</a:t>
            </a:r>
          </a:p>
          <a:p>
            <a:pPr marL="285750" indent="-285750" eaLnBrk="1" hangingPunct="1">
              <a:buFont typeface="Arial" panose="020B0604020202020204" pitchFamily="34" charset="0"/>
              <a:buChar char="•"/>
            </a:pPr>
            <a:r>
              <a:rPr lang="he-IL" altLang="he-IL" sz="1800" dirty="0"/>
              <a:t>בעיקרון מושבות בריטיות –</a:t>
            </a:r>
          </a:p>
          <a:p>
            <a:pPr marL="742950" lvl="1" indent="-285750" eaLnBrk="1" hangingPunct="1">
              <a:buFont typeface="Arial" panose="020B0604020202020204" pitchFamily="34" charset="0"/>
              <a:buChar char="•"/>
            </a:pPr>
            <a:r>
              <a:rPr lang="he-IL" altLang="he-IL" sz="1800" dirty="0"/>
              <a:t>ניו אמסטרדם הופכות לניו יורק (1665), נכבשת סופית על ידי הבריטים 1674</a:t>
            </a:r>
          </a:p>
          <a:p>
            <a:pPr marL="742950" lvl="1" indent="-285750" eaLnBrk="1" hangingPunct="1">
              <a:buFont typeface="Arial" panose="020B0604020202020204" pitchFamily="34" charset="0"/>
              <a:buChar char="•"/>
            </a:pPr>
            <a:r>
              <a:rPr lang="he-IL" altLang="he-IL" sz="1800" dirty="0"/>
              <a:t>דלוור היא בכלל מושבה שבדית (1638</a:t>
            </a:r>
            <a:r>
              <a:rPr lang="en-US" altLang="he-IL" sz="1800" dirty="0"/>
              <a:t>(</a:t>
            </a:r>
            <a:r>
              <a:rPr lang="he-IL" altLang="he-IL" sz="1800" dirty="0"/>
              <a:t> עד שמתקבל זיכיון בריטי (1682)</a:t>
            </a:r>
          </a:p>
          <a:p>
            <a:pPr marL="285750" indent="-285750" eaLnBrk="1" hangingPunct="1">
              <a:buFont typeface="Arial" panose="020B0604020202020204" pitchFamily="34" charset="0"/>
              <a:buChar char="•"/>
            </a:pPr>
            <a:r>
              <a:rPr lang="he-IL" altLang="he-IL" sz="1800" dirty="0"/>
              <a:t>יש עוד כוחות </a:t>
            </a:r>
            <a:r>
              <a:rPr lang="he-IL" altLang="he-IL" sz="1800" dirty="0" err="1"/>
              <a:t>קולוניאלים</a:t>
            </a:r>
            <a:r>
              <a:rPr lang="he-IL" altLang="he-IL" sz="1800" dirty="0"/>
              <a:t> </a:t>
            </a:r>
            <a:r>
              <a:rPr lang="he-IL" altLang="he-IL" sz="1800" dirty="0" err="1"/>
              <a:t>באיזור</a:t>
            </a:r>
            <a:r>
              <a:rPr lang="he-IL" altLang="he-IL" sz="1800" dirty="0"/>
              <a:t> – הספרדים (שמחזיקים למשל בפלורידה), והצרפתים (בעיקר בקנדה)</a:t>
            </a:r>
          </a:p>
          <a:p>
            <a:pPr marL="742950" lvl="1" indent="-285750" eaLnBrk="1" hangingPunct="1">
              <a:buFont typeface="Arial" panose="020B0604020202020204" pitchFamily="34" charset="0"/>
              <a:buChar char="•"/>
            </a:pPr>
            <a:endParaRPr lang="en-US" altLang="he-IL" sz="1800" dirty="0"/>
          </a:p>
        </p:txBody>
      </p:sp>
    </p:spTree>
    <p:extLst>
      <p:ext uri="{BB962C8B-B14F-4D97-AF65-F5344CB8AC3E}">
        <p14:creationId xmlns:p14="http://schemas.microsoft.com/office/powerpoint/2010/main" val="2114083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A867F228-7B58-4540-B2B6-11B0C458AEFB}" type="slidenum">
              <a:rPr lang="he-IL" altLang="he-IL" smtClean="0"/>
              <a:pPr eaLnBrk="1" hangingPunct="1">
                <a:spcBef>
                  <a:spcPct val="0"/>
                </a:spcBef>
              </a:pPr>
              <a:t>16</a:t>
            </a:fld>
            <a:endParaRPr lang="en-US" altLang="he-IL"/>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1" hangingPunct="1">
              <a:buFont typeface="Arial" panose="020B0604020202020204" pitchFamily="34" charset="0"/>
              <a:buChar char="•"/>
            </a:pPr>
            <a:r>
              <a:rPr lang="he-IL" altLang="he-IL" sz="1800" dirty="0"/>
              <a:t>13 המושבות הראשונות בארצות הברית</a:t>
            </a:r>
          </a:p>
          <a:p>
            <a:pPr marL="285750" indent="-285750" eaLnBrk="1" hangingPunct="1">
              <a:buFont typeface="Arial" panose="020B0604020202020204" pitchFamily="34" charset="0"/>
              <a:buChar char="•"/>
            </a:pPr>
            <a:r>
              <a:rPr lang="he-IL" altLang="he-IL" sz="1800" dirty="0"/>
              <a:t>מניעים כלכליים ודתיים בהקמתן</a:t>
            </a:r>
          </a:p>
          <a:p>
            <a:pPr marL="285750" indent="-285750" eaLnBrk="1" hangingPunct="1">
              <a:buFont typeface="Arial" panose="020B0604020202020204" pitchFamily="34" charset="0"/>
              <a:buChar char="•"/>
            </a:pPr>
            <a:r>
              <a:rPr lang="he-IL" altLang="he-IL" sz="1800" dirty="0"/>
              <a:t>בעיקרון מושבות בריטיות –</a:t>
            </a:r>
          </a:p>
          <a:p>
            <a:pPr marL="742950" lvl="1" indent="-285750" eaLnBrk="1" hangingPunct="1">
              <a:buFont typeface="Arial" panose="020B0604020202020204" pitchFamily="34" charset="0"/>
              <a:buChar char="•"/>
            </a:pPr>
            <a:r>
              <a:rPr lang="he-IL" altLang="he-IL" sz="1800" dirty="0"/>
              <a:t>ניו אמסטרדם הופכות לניו יורק (1665), נכבשת סופית על ידי הבריטים 1674</a:t>
            </a:r>
          </a:p>
          <a:p>
            <a:pPr marL="742950" lvl="1" indent="-285750" eaLnBrk="1" hangingPunct="1">
              <a:buFont typeface="Arial" panose="020B0604020202020204" pitchFamily="34" charset="0"/>
              <a:buChar char="•"/>
            </a:pPr>
            <a:r>
              <a:rPr lang="he-IL" altLang="he-IL" sz="1800" dirty="0"/>
              <a:t>דלוור היא בכלל מושבה שבדית (1638</a:t>
            </a:r>
            <a:r>
              <a:rPr lang="en-US" altLang="he-IL" sz="1800" dirty="0"/>
              <a:t>(</a:t>
            </a:r>
            <a:r>
              <a:rPr lang="he-IL" altLang="he-IL" sz="1800" dirty="0"/>
              <a:t> עד שמתקבל זיכיון בריטי (1682)</a:t>
            </a:r>
          </a:p>
          <a:p>
            <a:pPr marL="285750" indent="-285750" eaLnBrk="1" hangingPunct="1">
              <a:buFont typeface="Arial" panose="020B0604020202020204" pitchFamily="34" charset="0"/>
              <a:buChar char="•"/>
            </a:pPr>
            <a:r>
              <a:rPr lang="he-IL" altLang="he-IL" sz="1800" dirty="0"/>
              <a:t>יש עוד כוחות </a:t>
            </a:r>
            <a:r>
              <a:rPr lang="he-IL" altLang="he-IL" sz="1800" dirty="0" err="1"/>
              <a:t>קולוניאלים</a:t>
            </a:r>
            <a:r>
              <a:rPr lang="he-IL" altLang="he-IL" sz="1800" dirty="0"/>
              <a:t> </a:t>
            </a:r>
            <a:r>
              <a:rPr lang="he-IL" altLang="he-IL" sz="1800" dirty="0" err="1"/>
              <a:t>באיזור</a:t>
            </a:r>
            <a:r>
              <a:rPr lang="he-IL" altLang="he-IL" sz="1800" dirty="0"/>
              <a:t> – הספרדים (שמחזיקים למשל בפלורידה), והצרפתים (בעיקר בקנדה)</a:t>
            </a:r>
          </a:p>
          <a:p>
            <a:pPr marL="742950" lvl="1" indent="-285750" eaLnBrk="1" hangingPunct="1">
              <a:buFont typeface="Arial" panose="020B0604020202020204" pitchFamily="34" charset="0"/>
              <a:buChar char="•"/>
            </a:pPr>
            <a:endParaRPr lang="en-US" altLang="he-IL" sz="1800" dirty="0"/>
          </a:p>
        </p:txBody>
      </p:sp>
    </p:spTree>
    <p:extLst>
      <p:ext uri="{BB962C8B-B14F-4D97-AF65-F5344CB8AC3E}">
        <p14:creationId xmlns:p14="http://schemas.microsoft.com/office/powerpoint/2010/main" val="779127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A867F228-7B58-4540-B2B6-11B0C458AEFB}" type="slidenum">
              <a:rPr lang="he-IL" altLang="he-IL" smtClean="0"/>
              <a:pPr eaLnBrk="1" hangingPunct="1">
                <a:spcBef>
                  <a:spcPct val="0"/>
                </a:spcBef>
              </a:pPr>
              <a:t>17</a:t>
            </a:fld>
            <a:endParaRPr lang="en-US" altLang="he-IL"/>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1" hangingPunct="1">
              <a:buFont typeface="Arial" panose="020B0604020202020204" pitchFamily="34" charset="0"/>
              <a:buChar char="•"/>
            </a:pPr>
            <a:r>
              <a:rPr lang="he-IL" altLang="he-IL" sz="1800" dirty="0"/>
              <a:t>13 המושבות הראשונות בארצות הברית</a:t>
            </a:r>
          </a:p>
          <a:p>
            <a:pPr marL="285750" indent="-285750" eaLnBrk="1" hangingPunct="1">
              <a:buFont typeface="Arial" panose="020B0604020202020204" pitchFamily="34" charset="0"/>
              <a:buChar char="•"/>
            </a:pPr>
            <a:r>
              <a:rPr lang="he-IL" altLang="he-IL" sz="1800" dirty="0"/>
              <a:t>מניעים כלכליים ודתיים בהקמתן</a:t>
            </a:r>
          </a:p>
          <a:p>
            <a:pPr marL="285750" indent="-285750" eaLnBrk="1" hangingPunct="1">
              <a:buFont typeface="Arial" panose="020B0604020202020204" pitchFamily="34" charset="0"/>
              <a:buChar char="•"/>
            </a:pPr>
            <a:r>
              <a:rPr lang="he-IL" altLang="he-IL" sz="1800" dirty="0"/>
              <a:t>בעיקרון מושבות בריטיות –</a:t>
            </a:r>
          </a:p>
          <a:p>
            <a:pPr marL="742950" lvl="1" indent="-285750" eaLnBrk="1" hangingPunct="1">
              <a:buFont typeface="Arial" panose="020B0604020202020204" pitchFamily="34" charset="0"/>
              <a:buChar char="•"/>
            </a:pPr>
            <a:r>
              <a:rPr lang="he-IL" altLang="he-IL" sz="1800" dirty="0"/>
              <a:t>ניו אמסטרדם הופכות לניו יורק (1665), נכבשת סופית על ידי הבריטים 1674</a:t>
            </a:r>
          </a:p>
          <a:p>
            <a:pPr marL="742950" lvl="1" indent="-285750" eaLnBrk="1" hangingPunct="1">
              <a:buFont typeface="Arial" panose="020B0604020202020204" pitchFamily="34" charset="0"/>
              <a:buChar char="•"/>
            </a:pPr>
            <a:r>
              <a:rPr lang="he-IL" altLang="he-IL" sz="1800" dirty="0"/>
              <a:t>דלוור היא בכלל מושבה שבדית (1638</a:t>
            </a:r>
            <a:r>
              <a:rPr lang="en-US" altLang="he-IL" sz="1800" dirty="0"/>
              <a:t>(</a:t>
            </a:r>
            <a:r>
              <a:rPr lang="he-IL" altLang="he-IL" sz="1800" dirty="0"/>
              <a:t> עד שמתקבל זיכיון בריטי (1682)</a:t>
            </a:r>
          </a:p>
          <a:p>
            <a:pPr marL="285750" indent="-285750" eaLnBrk="1" hangingPunct="1">
              <a:buFont typeface="Arial" panose="020B0604020202020204" pitchFamily="34" charset="0"/>
              <a:buChar char="•"/>
            </a:pPr>
            <a:r>
              <a:rPr lang="he-IL" altLang="he-IL" sz="1800" dirty="0"/>
              <a:t>יש עוד כוחות </a:t>
            </a:r>
            <a:r>
              <a:rPr lang="he-IL" altLang="he-IL" sz="1800" dirty="0" err="1"/>
              <a:t>קולוניאלים</a:t>
            </a:r>
            <a:r>
              <a:rPr lang="he-IL" altLang="he-IL" sz="1800" dirty="0"/>
              <a:t> </a:t>
            </a:r>
            <a:r>
              <a:rPr lang="he-IL" altLang="he-IL" sz="1800" dirty="0" err="1"/>
              <a:t>באיזור</a:t>
            </a:r>
            <a:r>
              <a:rPr lang="he-IL" altLang="he-IL" sz="1800" dirty="0"/>
              <a:t> – הספרדים (שמחזיקים למשל בפלורידה), והצרפתים (בעיקר בקנדה)</a:t>
            </a:r>
          </a:p>
          <a:p>
            <a:pPr marL="742950" lvl="1" indent="-285750" eaLnBrk="1" hangingPunct="1">
              <a:buFont typeface="Arial" panose="020B0604020202020204" pitchFamily="34" charset="0"/>
              <a:buChar char="•"/>
            </a:pPr>
            <a:endParaRPr lang="en-US" altLang="he-IL" sz="1800" dirty="0"/>
          </a:p>
        </p:txBody>
      </p:sp>
    </p:spTree>
    <p:extLst>
      <p:ext uri="{BB962C8B-B14F-4D97-AF65-F5344CB8AC3E}">
        <p14:creationId xmlns:p14="http://schemas.microsoft.com/office/powerpoint/2010/main" val="764085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A867F228-7B58-4540-B2B6-11B0C458AEFB}" type="slidenum">
              <a:rPr lang="he-IL" altLang="he-IL" smtClean="0"/>
              <a:pPr eaLnBrk="1" hangingPunct="1">
                <a:spcBef>
                  <a:spcPct val="0"/>
                </a:spcBef>
              </a:pPr>
              <a:t>18</a:t>
            </a:fld>
            <a:endParaRPr lang="en-US" altLang="he-IL"/>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1" hangingPunct="1">
              <a:buFont typeface="Arial" panose="020B0604020202020204" pitchFamily="34" charset="0"/>
              <a:buChar char="•"/>
            </a:pPr>
            <a:r>
              <a:rPr lang="he-IL" altLang="he-IL" sz="1800" dirty="0"/>
              <a:t>13 המושבות הראשונות בארצות הברית</a:t>
            </a:r>
          </a:p>
          <a:p>
            <a:pPr marL="285750" indent="-285750" eaLnBrk="1" hangingPunct="1">
              <a:buFont typeface="Arial" panose="020B0604020202020204" pitchFamily="34" charset="0"/>
              <a:buChar char="•"/>
            </a:pPr>
            <a:r>
              <a:rPr lang="he-IL" altLang="he-IL" sz="1800" dirty="0"/>
              <a:t>מניעים כלכליים ודתיים בהקמתן</a:t>
            </a:r>
          </a:p>
          <a:p>
            <a:pPr marL="285750" indent="-285750" eaLnBrk="1" hangingPunct="1">
              <a:buFont typeface="Arial" panose="020B0604020202020204" pitchFamily="34" charset="0"/>
              <a:buChar char="•"/>
            </a:pPr>
            <a:r>
              <a:rPr lang="he-IL" altLang="he-IL" sz="1800" dirty="0"/>
              <a:t>בעיקרון מושבות בריטיות –</a:t>
            </a:r>
          </a:p>
          <a:p>
            <a:pPr marL="742950" lvl="1" indent="-285750" eaLnBrk="1" hangingPunct="1">
              <a:buFont typeface="Arial" panose="020B0604020202020204" pitchFamily="34" charset="0"/>
              <a:buChar char="•"/>
            </a:pPr>
            <a:r>
              <a:rPr lang="he-IL" altLang="he-IL" sz="1800" dirty="0"/>
              <a:t>ניו אמסטרדם הופכות לניו יורק (1665), נכבשת סופית על ידי הבריטים 1674</a:t>
            </a:r>
          </a:p>
          <a:p>
            <a:pPr marL="742950" lvl="1" indent="-285750" eaLnBrk="1" hangingPunct="1">
              <a:buFont typeface="Arial" panose="020B0604020202020204" pitchFamily="34" charset="0"/>
              <a:buChar char="•"/>
            </a:pPr>
            <a:r>
              <a:rPr lang="he-IL" altLang="he-IL" sz="1800" dirty="0"/>
              <a:t>דלוור היא בכלל מושבה שבדית (1638</a:t>
            </a:r>
            <a:r>
              <a:rPr lang="en-US" altLang="he-IL" sz="1800" dirty="0"/>
              <a:t>(</a:t>
            </a:r>
            <a:r>
              <a:rPr lang="he-IL" altLang="he-IL" sz="1800" dirty="0"/>
              <a:t> עד שמתקבל זיכיון בריטי (1682)</a:t>
            </a:r>
          </a:p>
          <a:p>
            <a:pPr marL="285750" indent="-285750" eaLnBrk="1" hangingPunct="1">
              <a:buFont typeface="Arial" panose="020B0604020202020204" pitchFamily="34" charset="0"/>
              <a:buChar char="•"/>
            </a:pPr>
            <a:r>
              <a:rPr lang="he-IL" altLang="he-IL" sz="1800" dirty="0"/>
              <a:t>יש עוד כוחות </a:t>
            </a:r>
            <a:r>
              <a:rPr lang="he-IL" altLang="he-IL" sz="1800" dirty="0" err="1"/>
              <a:t>קולוניאלים</a:t>
            </a:r>
            <a:r>
              <a:rPr lang="he-IL" altLang="he-IL" sz="1800" dirty="0"/>
              <a:t> </a:t>
            </a:r>
            <a:r>
              <a:rPr lang="he-IL" altLang="he-IL" sz="1800" dirty="0" err="1"/>
              <a:t>באיזור</a:t>
            </a:r>
            <a:r>
              <a:rPr lang="he-IL" altLang="he-IL" sz="1800" dirty="0"/>
              <a:t> – הספרדים (שמחזיקים למשל בפלורידה), והצרפתים (בעיקר בקנדה)</a:t>
            </a:r>
          </a:p>
          <a:p>
            <a:pPr marL="742950" lvl="1" indent="-285750" eaLnBrk="1" hangingPunct="1">
              <a:buFont typeface="Arial" panose="020B0604020202020204" pitchFamily="34" charset="0"/>
              <a:buChar char="•"/>
            </a:pPr>
            <a:endParaRPr lang="en-US" altLang="he-IL" sz="1800" dirty="0"/>
          </a:p>
        </p:txBody>
      </p:sp>
    </p:spTree>
    <p:extLst>
      <p:ext uri="{BB962C8B-B14F-4D97-AF65-F5344CB8AC3E}">
        <p14:creationId xmlns:p14="http://schemas.microsoft.com/office/powerpoint/2010/main" val="384351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A867F228-7B58-4540-B2B6-11B0C458AEFB}" type="slidenum">
              <a:rPr lang="he-IL" altLang="he-IL" smtClean="0"/>
              <a:pPr eaLnBrk="1" hangingPunct="1">
                <a:spcBef>
                  <a:spcPct val="0"/>
                </a:spcBef>
              </a:pPr>
              <a:t>20</a:t>
            </a:fld>
            <a:endParaRPr lang="en-US" altLang="he-IL"/>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1" hangingPunct="1">
              <a:buFont typeface="Arial" panose="020B0604020202020204" pitchFamily="34" charset="0"/>
              <a:buChar char="•"/>
            </a:pPr>
            <a:r>
              <a:rPr lang="he-IL" altLang="he-IL" sz="1800" dirty="0"/>
              <a:t>13 המושבות הראשונות בארצות הברית</a:t>
            </a:r>
          </a:p>
          <a:p>
            <a:pPr marL="285750" indent="-285750" eaLnBrk="1" hangingPunct="1">
              <a:buFont typeface="Arial" panose="020B0604020202020204" pitchFamily="34" charset="0"/>
              <a:buChar char="•"/>
            </a:pPr>
            <a:r>
              <a:rPr lang="he-IL" altLang="he-IL" sz="1800" dirty="0"/>
              <a:t>מניעים כלכליים ודתיים בהקמתן</a:t>
            </a:r>
          </a:p>
          <a:p>
            <a:pPr marL="285750" indent="-285750" eaLnBrk="1" hangingPunct="1">
              <a:buFont typeface="Arial" panose="020B0604020202020204" pitchFamily="34" charset="0"/>
              <a:buChar char="•"/>
            </a:pPr>
            <a:r>
              <a:rPr lang="he-IL" altLang="he-IL" sz="1800" dirty="0"/>
              <a:t>בעיקרון מושבות בריטיות –</a:t>
            </a:r>
          </a:p>
          <a:p>
            <a:pPr marL="742950" lvl="1" indent="-285750" eaLnBrk="1" hangingPunct="1">
              <a:buFont typeface="Arial" panose="020B0604020202020204" pitchFamily="34" charset="0"/>
              <a:buChar char="•"/>
            </a:pPr>
            <a:r>
              <a:rPr lang="he-IL" altLang="he-IL" sz="1800" dirty="0"/>
              <a:t>ניו אמסטרדם הופכות לניו יורק (1665), נכבשת סופית על ידי הבריטים 1674</a:t>
            </a:r>
          </a:p>
          <a:p>
            <a:pPr marL="742950" lvl="1" indent="-285750" eaLnBrk="1" hangingPunct="1">
              <a:buFont typeface="Arial" panose="020B0604020202020204" pitchFamily="34" charset="0"/>
              <a:buChar char="•"/>
            </a:pPr>
            <a:r>
              <a:rPr lang="he-IL" altLang="he-IL" sz="1800" dirty="0"/>
              <a:t>דלוור היא בכלל מושבה שבדית (1638</a:t>
            </a:r>
            <a:r>
              <a:rPr lang="en-US" altLang="he-IL" sz="1800" dirty="0"/>
              <a:t>(</a:t>
            </a:r>
            <a:r>
              <a:rPr lang="he-IL" altLang="he-IL" sz="1800" dirty="0"/>
              <a:t> עד שמתקבל זיכיון בריטי (1682)</a:t>
            </a:r>
          </a:p>
          <a:p>
            <a:pPr marL="285750" indent="-285750" eaLnBrk="1" hangingPunct="1">
              <a:buFont typeface="Arial" panose="020B0604020202020204" pitchFamily="34" charset="0"/>
              <a:buChar char="•"/>
            </a:pPr>
            <a:r>
              <a:rPr lang="he-IL" altLang="he-IL" sz="1800" dirty="0"/>
              <a:t>יש עוד כוחות </a:t>
            </a:r>
            <a:r>
              <a:rPr lang="he-IL" altLang="he-IL" sz="1800" dirty="0" err="1"/>
              <a:t>קולוניאלים</a:t>
            </a:r>
            <a:r>
              <a:rPr lang="he-IL" altLang="he-IL" sz="1800" dirty="0"/>
              <a:t> </a:t>
            </a:r>
            <a:r>
              <a:rPr lang="he-IL" altLang="he-IL" sz="1800" dirty="0" err="1"/>
              <a:t>באיזור</a:t>
            </a:r>
            <a:r>
              <a:rPr lang="he-IL" altLang="he-IL" sz="1800" dirty="0"/>
              <a:t> – הספרדים (שמחזיקים למשל בפלורידה), והצרפתים (בעיקר בקנדה)</a:t>
            </a:r>
          </a:p>
          <a:p>
            <a:pPr marL="742950" lvl="1" indent="-285750" eaLnBrk="1" hangingPunct="1">
              <a:buFont typeface="Arial" panose="020B0604020202020204" pitchFamily="34" charset="0"/>
              <a:buChar char="•"/>
            </a:pPr>
            <a:endParaRPr lang="en-US" altLang="he-IL" sz="1800" dirty="0"/>
          </a:p>
        </p:txBody>
      </p:sp>
    </p:spTree>
    <p:extLst>
      <p:ext uri="{BB962C8B-B14F-4D97-AF65-F5344CB8AC3E}">
        <p14:creationId xmlns:p14="http://schemas.microsoft.com/office/powerpoint/2010/main" val="720808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0572D568-9C3F-4361-B82F-89B18BF610F0}" type="slidenum">
              <a:rPr lang="he-IL" altLang="he-IL" smtClean="0"/>
              <a:pPr eaLnBrk="1" hangingPunct="1">
                <a:spcBef>
                  <a:spcPct val="0"/>
                </a:spcBef>
              </a:pPr>
              <a:t>2</a:t>
            </a:fld>
            <a:endParaRPr lang="en-US" altLang="he-IL"/>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A867F228-7B58-4540-B2B6-11B0C458AEFB}" type="slidenum">
              <a:rPr lang="he-IL" altLang="he-IL" smtClean="0"/>
              <a:pPr eaLnBrk="1" hangingPunct="1">
                <a:spcBef>
                  <a:spcPct val="0"/>
                </a:spcBef>
              </a:pPr>
              <a:t>3</a:t>
            </a:fld>
            <a:endParaRPr lang="en-US" altLang="he-IL"/>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1" hangingPunct="1">
              <a:buFont typeface="Arial" panose="020B0604020202020204" pitchFamily="34" charset="0"/>
              <a:buChar char="•"/>
            </a:pPr>
            <a:r>
              <a:rPr lang="he-IL" altLang="he-IL" sz="1800" dirty="0"/>
              <a:t>13 המושבות הראשונות בארצות הברית</a:t>
            </a:r>
          </a:p>
          <a:p>
            <a:pPr marL="285750" indent="-285750" eaLnBrk="1" hangingPunct="1">
              <a:buFont typeface="Arial" panose="020B0604020202020204" pitchFamily="34" charset="0"/>
              <a:buChar char="•"/>
            </a:pPr>
            <a:r>
              <a:rPr lang="he-IL" altLang="he-IL" sz="1800" dirty="0"/>
              <a:t>מניעים כלכליים ודתיים בהקמתן</a:t>
            </a:r>
          </a:p>
          <a:p>
            <a:pPr marL="285750" indent="-285750" eaLnBrk="1" hangingPunct="1">
              <a:buFont typeface="Arial" panose="020B0604020202020204" pitchFamily="34" charset="0"/>
              <a:buChar char="•"/>
            </a:pPr>
            <a:r>
              <a:rPr lang="he-IL" altLang="he-IL" sz="1800" dirty="0"/>
              <a:t>בעיקרון מושבות בריטיות –</a:t>
            </a:r>
          </a:p>
          <a:p>
            <a:pPr marL="742950" lvl="1" indent="-285750" eaLnBrk="1" hangingPunct="1">
              <a:buFont typeface="Arial" panose="020B0604020202020204" pitchFamily="34" charset="0"/>
              <a:buChar char="•"/>
            </a:pPr>
            <a:r>
              <a:rPr lang="he-IL" altLang="he-IL" sz="1800" dirty="0"/>
              <a:t>ניו אמסטרדם הופכות לניו יורק (1665), נכבשת סופית על ידי הבריטים 1674</a:t>
            </a:r>
          </a:p>
          <a:p>
            <a:pPr marL="742950" lvl="1" indent="-285750" eaLnBrk="1" hangingPunct="1">
              <a:buFont typeface="Arial" panose="020B0604020202020204" pitchFamily="34" charset="0"/>
              <a:buChar char="•"/>
            </a:pPr>
            <a:r>
              <a:rPr lang="he-IL" altLang="he-IL" sz="1800" dirty="0"/>
              <a:t>דלוור היא בכלל מושבה שבדית (1638</a:t>
            </a:r>
            <a:r>
              <a:rPr lang="en-US" altLang="he-IL" sz="1800" dirty="0"/>
              <a:t>(</a:t>
            </a:r>
            <a:r>
              <a:rPr lang="he-IL" altLang="he-IL" sz="1800" dirty="0"/>
              <a:t> עד שמתקבל זיכיון בריטי (1682)</a:t>
            </a:r>
          </a:p>
          <a:p>
            <a:pPr marL="285750" indent="-285750" eaLnBrk="1" hangingPunct="1">
              <a:buFont typeface="Arial" panose="020B0604020202020204" pitchFamily="34" charset="0"/>
              <a:buChar char="•"/>
            </a:pPr>
            <a:r>
              <a:rPr lang="he-IL" altLang="he-IL" sz="1800" dirty="0"/>
              <a:t>יש עוד כוחות </a:t>
            </a:r>
            <a:r>
              <a:rPr lang="he-IL" altLang="he-IL" sz="1800" dirty="0" err="1"/>
              <a:t>קולוניאלים</a:t>
            </a:r>
            <a:r>
              <a:rPr lang="he-IL" altLang="he-IL" sz="1800" dirty="0"/>
              <a:t> </a:t>
            </a:r>
            <a:r>
              <a:rPr lang="he-IL" altLang="he-IL" sz="1800" dirty="0" err="1"/>
              <a:t>באיזור</a:t>
            </a:r>
            <a:r>
              <a:rPr lang="he-IL" altLang="he-IL" sz="1800" dirty="0"/>
              <a:t> – הספרדים (שמחזיקים למשל בפלורידה), והצרפתים (בעיקר בקנדה)</a:t>
            </a:r>
          </a:p>
          <a:p>
            <a:pPr marL="742950" lvl="1" indent="-285750" eaLnBrk="1" hangingPunct="1">
              <a:buFont typeface="Arial" panose="020B0604020202020204" pitchFamily="34" charset="0"/>
              <a:buChar char="•"/>
            </a:pPr>
            <a:endParaRPr lang="en-US" altLang="he-IL" sz="18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A867F228-7B58-4540-B2B6-11B0C458AEFB}" type="slidenum">
              <a:rPr lang="he-IL" altLang="he-IL" smtClean="0"/>
              <a:pPr eaLnBrk="1" hangingPunct="1">
                <a:spcBef>
                  <a:spcPct val="0"/>
                </a:spcBef>
              </a:pPr>
              <a:t>4</a:t>
            </a:fld>
            <a:endParaRPr lang="en-US" altLang="he-IL"/>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1" hangingPunct="1">
              <a:buFont typeface="Arial" panose="020B0604020202020204" pitchFamily="34" charset="0"/>
              <a:buChar char="•"/>
            </a:pPr>
            <a:r>
              <a:rPr lang="he-IL" altLang="he-IL" sz="1800" dirty="0"/>
              <a:t>13 המושבות הראשונות בארצות הברית</a:t>
            </a:r>
          </a:p>
          <a:p>
            <a:pPr marL="285750" indent="-285750" eaLnBrk="1" hangingPunct="1">
              <a:buFont typeface="Arial" panose="020B0604020202020204" pitchFamily="34" charset="0"/>
              <a:buChar char="•"/>
            </a:pPr>
            <a:r>
              <a:rPr lang="he-IL" altLang="he-IL" sz="1800" dirty="0"/>
              <a:t>מניעים כלכליים ודתיים בהקמתן</a:t>
            </a:r>
          </a:p>
          <a:p>
            <a:pPr marL="285750" indent="-285750" eaLnBrk="1" hangingPunct="1">
              <a:buFont typeface="Arial" panose="020B0604020202020204" pitchFamily="34" charset="0"/>
              <a:buChar char="•"/>
            </a:pPr>
            <a:r>
              <a:rPr lang="he-IL" altLang="he-IL" sz="1800" dirty="0"/>
              <a:t>בעיקרון מושבות בריטיות –</a:t>
            </a:r>
          </a:p>
          <a:p>
            <a:pPr marL="742950" lvl="1" indent="-285750" eaLnBrk="1" hangingPunct="1">
              <a:buFont typeface="Arial" panose="020B0604020202020204" pitchFamily="34" charset="0"/>
              <a:buChar char="•"/>
            </a:pPr>
            <a:r>
              <a:rPr lang="he-IL" altLang="he-IL" sz="1800" dirty="0"/>
              <a:t>ניו אמסטרדם הופכות לניו יורק (1665), נכבשת סופית על ידי הבריטים 1674</a:t>
            </a:r>
          </a:p>
          <a:p>
            <a:pPr marL="742950" lvl="1" indent="-285750" eaLnBrk="1" hangingPunct="1">
              <a:buFont typeface="Arial" panose="020B0604020202020204" pitchFamily="34" charset="0"/>
              <a:buChar char="•"/>
            </a:pPr>
            <a:r>
              <a:rPr lang="he-IL" altLang="he-IL" sz="1800" dirty="0"/>
              <a:t>דלוור היא בכלל מושבה שבדית (1638</a:t>
            </a:r>
            <a:r>
              <a:rPr lang="en-US" altLang="he-IL" sz="1800" dirty="0"/>
              <a:t>(</a:t>
            </a:r>
            <a:r>
              <a:rPr lang="he-IL" altLang="he-IL" sz="1800" dirty="0"/>
              <a:t> עד שמתקבל זיכיון בריטי (1682)</a:t>
            </a:r>
          </a:p>
          <a:p>
            <a:pPr marL="285750" indent="-285750" eaLnBrk="1" hangingPunct="1">
              <a:buFont typeface="Arial" panose="020B0604020202020204" pitchFamily="34" charset="0"/>
              <a:buChar char="•"/>
            </a:pPr>
            <a:r>
              <a:rPr lang="he-IL" altLang="he-IL" sz="1800" dirty="0"/>
              <a:t>יש עוד כוחות </a:t>
            </a:r>
            <a:r>
              <a:rPr lang="he-IL" altLang="he-IL" sz="1800" dirty="0" err="1"/>
              <a:t>קולוניאלים</a:t>
            </a:r>
            <a:r>
              <a:rPr lang="he-IL" altLang="he-IL" sz="1800" dirty="0"/>
              <a:t> </a:t>
            </a:r>
            <a:r>
              <a:rPr lang="he-IL" altLang="he-IL" sz="1800" dirty="0" err="1"/>
              <a:t>באיזור</a:t>
            </a:r>
            <a:r>
              <a:rPr lang="he-IL" altLang="he-IL" sz="1800" dirty="0"/>
              <a:t> – הספרדים (שמחזיקים למשל בפלורידה), והצרפתים (בעיקר בקנדה)</a:t>
            </a:r>
          </a:p>
          <a:p>
            <a:pPr marL="742950" lvl="1" indent="-285750" eaLnBrk="1" hangingPunct="1">
              <a:buFont typeface="Arial" panose="020B0604020202020204" pitchFamily="34" charset="0"/>
              <a:buChar char="•"/>
            </a:pPr>
            <a:endParaRPr lang="en-US" altLang="he-IL" sz="18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A867F228-7B58-4540-B2B6-11B0C458AEFB}" type="slidenum">
              <a:rPr lang="he-IL" altLang="he-IL" smtClean="0"/>
              <a:pPr eaLnBrk="1" hangingPunct="1">
                <a:spcBef>
                  <a:spcPct val="0"/>
                </a:spcBef>
              </a:pPr>
              <a:t>5</a:t>
            </a:fld>
            <a:endParaRPr lang="en-US" altLang="he-IL"/>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1" hangingPunct="1">
              <a:buFont typeface="Arial" panose="020B0604020202020204" pitchFamily="34" charset="0"/>
              <a:buChar char="•"/>
            </a:pPr>
            <a:r>
              <a:rPr lang="he-IL" altLang="he-IL" sz="1800" dirty="0"/>
              <a:t>13 המושבות הראשונות בארצות הברית</a:t>
            </a:r>
          </a:p>
          <a:p>
            <a:pPr marL="285750" indent="-285750" eaLnBrk="1" hangingPunct="1">
              <a:buFont typeface="Arial" panose="020B0604020202020204" pitchFamily="34" charset="0"/>
              <a:buChar char="•"/>
            </a:pPr>
            <a:r>
              <a:rPr lang="he-IL" altLang="he-IL" sz="1800" dirty="0"/>
              <a:t>מניעים כלכליים ודתיים בהקמתן</a:t>
            </a:r>
          </a:p>
          <a:p>
            <a:pPr marL="285750" indent="-285750" eaLnBrk="1" hangingPunct="1">
              <a:buFont typeface="Arial" panose="020B0604020202020204" pitchFamily="34" charset="0"/>
              <a:buChar char="•"/>
            </a:pPr>
            <a:r>
              <a:rPr lang="he-IL" altLang="he-IL" sz="1800" dirty="0"/>
              <a:t>בעיקרון מושבות בריטיות –</a:t>
            </a:r>
          </a:p>
          <a:p>
            <a:pPr marL="742950" lvl="1" indent="-285750" eaLnBrk="1" hangingPunct="1">
              <a:buFont typeface="Arial" panose="020B0604020202020204" pitchFamily="34" charset="0"/>
              <a:buChar char="•"/>
            </a:pPr>
            <a:r>
              <a:rPr lang="he-IL" altLang="he-IL" sz="1800" dirty="0"/>
              <a:t>ניו אמסטרדם הופכות לניו יורק (1665), נכבשת סופית על ידי הבריטים 1674</a:t>
            </a:r>
          </a:p>
          <a:p>
            <a:pPr marL="742950" lvl="1" indent="-285750" eaLnBrk="1" hangingPunct="1">
              <a:buFont typeface="Arial" panose="020B0604020202020204" pitchFamily="34" charset="0"/>
              <a:buChar char="•"/>
            </a:pPr>
            <a:r>
              <a:rPr lang="he-IL" altLang="he-IL" sz="1800" dirty="0"/>
              <a:t>דלוור היא בכלל מושבה שבדית (1638</a:t>
            </a:r>
            <a:r>
              <a:rPr lang="en-US" altLang="he-IL" sz="1800" dirty="0"/>
              <a:t>(</a:t>
            </a:r>
            <a:r>
              <a:rPr lang="he-IL" altLang="he-IL" sz="1800" dirty="0"/>
              <a:t> עד שמתקבל זיכיון בריטי (1682)</a:t>
            </a:r>
          </a:p>
          <a:p>
            <a:pPr marL="285750" indent="-285750" eaLnBrk="1" hangingPunct="1">
              <a:buFont typeface="Arial" panose="020B0604020202020204" pitchFamily="34" charset="0"/>
              <a:buChar char="•"/>
            </a:pPr>
            <a:r>
              <a:rPr lang="he-IL" altLang="he-IL" sz="1800" dirty="0"/>
              <a:t>יש עוד כוחות </a:t>
            </a:r>
            <a:r>
              <a:rPr lang="he-IL" altLang="he-IL" sz="1800" dirty="0" err="1"/>
              <a:t>קולוניאלים</a:t>
            </a:r>
            <a:r>
              <a:rPr lang="he-IL" altLang="he-IL" sz="1800" dirty="0"/>
              <a:t> </a:t>
            </a:r>
            <a:r>
              <a:rPr lang="he-IL" altLang="he-IL" sz="1800" dirty="0" err="1"/>
              <a:t>באיזור</a:t>
            </a:r>
            <a:r>
              <a:rPr lang="he-IL" altLang="he-IL" sz="1800" dirty="0"/>
              <a:t> – הספרדים (שמחזיקים למשל בפלורידה), והצרפתים (בעיקר בקנדה)</a:t>
            </a:r>
          </a:p>
          <a:p>
            <a:pPr marL="742950" lvl="1" indent="-285750" eaLnBrk="1" hangingPunct="1">
              <a:buFont typeface="Arial" panose="020B0604020202020204" pitchFamily="34" charset="0"/>
              <a:buChar char="•"/>
            </a:pPr>
            <a:endParaRPr lang="en-US" altLang="he-IL" sz="18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A867F228-7B58-4540-B2B6-11B0C458AEFB}" type="slidenum">
              <a:rPr lang="he-IL" altLang="he-IL" smtClean="0"/>
              <a:pPr eaLnBrk="1" hangingPunct="1">
                <a:spcBef>
                  <a:spcPct val="0"/>
                </a:spcBef>
              </a:pPr>
              <a:t>6</a:t>
            </a:fld>
            <a:endParaRPr lang="en-US" altLang="he-IL"/>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1" hangingPunct="1">
              <a:buFont typeface="Arial" panose="020B0604020202020204" pitchFamily="34" charset="0"/>
              <a:buChar char="•"/>
            </a:pPr>
            <a:r>
              <a:rPr lang="he-IL" altLang="he-IL" sz="1800" dirty="0"/>
              <a:t>13 המושבות הראשונות בארצות הברית</a:t>
            </a:r>
          </a:p>
          <a:p>
            <a:pPr marL="285750" indent="-285750" eaLnBrk="1" hangingPunct="1">
              <a:buFont typeface="Arial" panose="020B0604020202020204" pitchFamily="34" charset="0"/>
              <a:buChar char="•"/>
            </a:pPr>
            <a:r>
              <a:rPr lang="he-IL" altLang="he-IL" sz="1800" dirty="0"/>
              <a:t>מניעים כלכליים ודתיים בהקמתן</a:t>
            </a:r>
          </a:p>
          <a:p>
            <a:pPr marL="285750" indent="-285750" eaLnBrk="1" hangingPunct="1">
              <a:buFont typeface="Arial" panose="020B0604020202020204" pitchFamily="34" charset="0"/>
              <a:buChar char="•"/>
            </a:pPr>
            <a:r>
              <a:rPr lang="he-IL" altLang="he-IL" sz="1800" dirty="0"/>
              <a:t>בעיקרון מושבות בריטיות –</a:t>
            </a:r>
          </a:p>
          <a:p>
            <a:pPr marL="742950" lvl="1" indent="-285750" eaLnBrk="1" hangingPunct="1">
              <a:buFont typeface="Arial" panose="020B0604020202020204" pitchFamily="34" charset="0"/>
              <a:buChar char="•"/>
            </a:pPr>
            <a:r>
              <a:rPr lang="he-IL" altLang="he-IL" sz="1800" dirty="0"/>
              <a:t>ניו אמסטרדם הופכות לניו יורק (1665), נכבשת סופית על ידי הבריטים 1674</a:t>
            </a:r>
          </a:p>
          <a:p>
            <a:pPr marL="742950" lvl="1" indent="-285750" eaLnBrk="1" hangingPunct="1">
              <a:buFont typeface="Arial" panose="020B0604020202020204" pitchFamily="34" charset="0"/>
              <a:buChar char="•"/>
            </a:pPr>
            <a:r>
              <a:rPr lang="he-IL" altLang="he-IL" sz="1800" dirty="0"/>
              <a:t>דלוור היא בכלל מושבה שבדית (1638</a:t>
            </a:r>
            <a:r>
              <a:rPr lang="en-US" altLang="he-IL" sz="1800" dirty="0"/>
              <a:t>(</a:t>
            </a:r>
            <a:r>
              <a:rPr lang="he-IL" altLang="he-IL" sz="1800" dirty="0"/>
              <a:t> עד שמתקבל זיכיון בריטי (1682)</a:t>
            </a:r>
          </a:p>
          <a:p>
            <a:pPr marL="285750" indent="-285750" eaLnBrk="1" hangingPunct="1">
              <a:buFont typeface="Arial" panose="020B0604020202020204" pitchFamily="34" charset="0"/>
              <a:buChar char="•"/>
            </a:pPr>
            <a:r>
              <a:rPr lang="he-IL" altLang="he-IL" sz="1800" dirty="0"/>
              <a:t>יש עוד כוחות </a:t>
            </a:r>
            <a:r>
              <a:rPr lang="he-IL" altLang="he-IL" sz="1800" dirty="0" err="1"/>
              <a:t>קולוניאלים</a:t>
            </a:r>
            <a:r>
              <a:rPr lang="he-IL" altLang="he-IL" sz="1800" dirty="0"/>
              <a:t> </a:t>
            </a:r>
            <a:r>
              <a:rPr lang="he-IL" altLang="he-IL" sz="1800" dirty="0" err="1"/>
              <a:t>באיזור</a:t>
            </a:r>
            <a:r>
              <a:rPr lang="he-IL" altLang="he-IL" sz="1800" dirty="0"/>
              <a:t> – הספרדים (שמחזיקים למשל בפלורידה), והצרפתים (בעיקר בקנדה)</a:t>
            </a:r>
          </a:p>
          <a:p>
            <a:pPr marL="742950" lvl="1" indent="-285750" eaLnBrk="1" hangingPunct="1">
              <a:buFont typeface="Arial" panose="020B0604020202020204" pitchFamily="34" charset="0"/>
              <a:buChar char="•"/>
            </a:pPr>
            <a:endParaRPr lang="en-US" altLang="he-IL" sz="18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A867F228-7B58-4540-B2B6-11B0C458AEFB}" type="slidenum">
              <a:rPr lang="he-IL" altLang="he-IL" smtClean="0"/>
              <a:pPr eaLnBrk="1" hangingPunct="1">
                <a:spcBef>
                  <a:spcPct val="0"/>
                </a:spcBef>
              </a:pPr>
              <a:t>7</a:t>
            </a:fld>
            <a:endParaRPr lang="en-US" altLang="he-IL"/>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1" hangingPunct="1">
              <a:buFont typeface="Arial" panose="020B0604020202020204" pitchFamily="34" charset="0"/>
              <a:buChar char="•"/>
            </a:pPr>
            <a:r>
              <a:rPr lang="he-IL" altLang="he-IL" sz="1800" dirty="0"/>
              <a:t>13 המושבות הראשונות בארצות הברית</a:t>
            </a:r>
          </a:p>
          <a:p>
            <a:pPr marL="285750" indent="-285750" eaLnBrk="1" hangingPunct="1">
              <a:buFont typeface="Arial" panose="020B0604020202020204" pitchFamily="34" charset="0"/>
              <a:buChar char="•"/>
            </a:pPr>
            <a:r>
              <a:rPr lang="he-IL" altLang="he-IL" sz="1800" dirty="0"/>
              <a:t>מניעים כלכליים ודתיים בהקמתן</a:t>
            </a:r>
          </a:p>
          <a:p>
            <a:pPr marL="285750" indent="-285750" eaLnBrk="1" hangingPunct="1">
              <a:buFont typeface="Arial" panose="020B0604020202020204" pitchFamily="34" charset="0"/>
              <a:buChar char="•"/>
            </a:pPr>
            <a:r>
              <a:rPr lang="he-IL" altLang="he-IL" sz="1800" dirty="0"/>
              <a:t>בעיקרון מושבות בריטיות –</a:t>
            </a:r>
          </a:p>
          <a:p>
            <a:pPr marL="742950" lvl="1" indent="-285750" eaLnBrk="1" hangingPunct="1">
              <a:buFont typeface="Arial" panose="020B0604020202020204" pitchFamily="34" charset="0"/>
              <a:buChar char="•"/>
            </a:pPr>
            <a:r>
              <a:rPr lang="he-IL" altLang="he-IL" sz="1800" dirty="0"/>
              <a:t>ניו אמסטרדם הופכות לניו יורק (1665), נכבשת סופית על ידי הבריטים 1674</a:t>
            </a:r>
          </a:p>
          <a:p>
            <a:pPr marL="742950" lvl="1" indent="-285750" eaLnBrk="1" hangingPunct="1">
              <a:buFont typeface="Arial" panose="020B0604020202020204" pitchFamily="34" charset="0"/>
              <a:buChar char="•"/>
            </a:pPr>
            <a:r>
              <a:rPr lang="he-IL" altLang="he-IL" sz="1800" dirty="0"/>
              <a:t>דלוור היא בכלל מושבה שבדית (1638</a:t>
            </a:r>
            <a:r>
              <a:rPr lang="en-US" altLang="he-IL" sz="1800" dirty="0"/>
              <a:t>(</a:t>
            </a:r>
            <a:r>
              <a:rPr lang="he-IL" altLang="he-IL" sz="1800" dirty="0"/>
              <a:t> עד שמתקבל זיכיון בריטי (1682)</a:t>
            </a:r>
          </a:p>
          <a:p>
            <a:pPr marL="285750" indent="-285750" eaLnBrk="1" hangingPunct="1">
              <a:buFont typeface="Arial" panose="020B0604020202020204" pitchFamily="34" charset="0"/>
              <a:buChar char="•"/>
            </a:pPr>
            <a:r>
              <a:rPr lang="he-IL" altLang="he-IL" sz="1800" dirty="0"/>
              <a:t>יש עוד כוחות </a:t>
            </a:r>
            <a:r>
              <a:rPr lang="he-IL" altLang="he-IL" sz="1800" dirty="0" err="1"/>
              <a:t>קולוניאלים</a:t>
            </a:r>
            <a:r>
              <a:rPr lang="he-IL" altLang="he-IL" sz="1800" dirty="0"/>
              <a:t> </a:t>
            </a:r>
            <a:r>
              <a:rPr lang="he-IL" altLang="he-IL" sz="1800" dirty="0" err="1"/>
              <a:t>באיזור</a:t>
            </a:r>
            <a:r>
              <a:rPr lang="he-IL" altLang="he-IL" sz="1800" dirty="0"/>
              <a:t> – הספרדים (שמחזיקים למשל בפלורידה), והצרפתים (בעיקר בקנדה)</a:t>
            </a:r>
          </a:p>
          <a:p>
            <a:pPr marL="742950" lvl="1" indent="-285750" eaLnBrk="1" hangingPunct="1">
              <a:buFont typeface="Arial" panose="020B0604020202020204" pitchFamily="34" charset="0"/>
              <a:buChar char="•"/>
            </a:pPr>
            <a:endParaRPr lang="en-US" altLang="he-IL" sz="1800" dirty="0"/>
          </a:p>
        </p:txBody>
      </p:sp>
    </p:spTree>
    <p:extLst>
      <p:ext uri="{BB962C8B-B14F-4D97-AF65-F5344CB8AC3E}">
        <p14:creationId xmlns:p14="http://schemas.microsoft.com/office/powerpoint/2010/main" val="1933621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A867F228-7B58-4540-B2B6-11B0C458AEFB}" type="slidenum">
              <a:rPr lang="he-IL" altLang="he-IL" smtClean="0"/>
              <a:pPr eaLnBrk="1" hangingPunct="1">
                <a:spcBef>
                  <a:spcPct val="0"/>
                </a:spcBef>
              </a:pPr>
              <a:t>8</a:t>
            </a:fld>
            <a:endParaRPr lang="en-US" altLang="he-IL"/>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1" hangingPunct="1">
              <a:buFont typeface="Arial" panose="020B0604020202020204" pitchFamily="34" charset="0"/>
              <a:buChar char="•"/>
            </a:pPr>
            <a:r>
              <a:rPr lang="he-IL" altLang="he-IL" sz="1800" dirty="0"/>
              <a:t>13 המושבות הראשונות בארצות הברית</a:t>
            </a:r>
          </a:p>
          <a:p>
            <a:pPr marL="285750" indent="-285750" eaLnBrk="1" hangingPunct="1">
              <a:buFont typeface="Arial" panose="020B0604020202020204" pitchFamily="34" charset="0"/>
              <a:buChar char="•"/>
            </a:pPr>
            <a:r>
              <a:rPr lang="he-IL" altLang="he-IL" sz="1800" dirty="0"/>
              <a:t>מניעים כלכליים ודתיים בהקמתן</a:t>
            </a:r>
          </a:p>
          <a:p>
            <a:pPr marL="285750" indent="-285750" eaLnBrk="1" hangingPunct="1">
              <a:buFont typeface="Arial" panose="020B0604020202020204" pitchFamily="34" charset="0"/>
              <a:buChar char="•"/>
            </a:pPr>
            <a:r>
              <a:rPr lang="he-IL" altLang="he-IL" sz="1800" dirty="0"/>
              <a:t>בעיקרון מושבות בריטיות –</a:t>
            </a:r>
          </a:p>
          <a:p>
            <a:pPr marL="742950" lvl="1" indent="-285750" eaLnBrk="1" hangingPunct="1">
              <a:buFont typeface="Arial" panose="020B0604020202020204" pitchFamily="34" charset="0"/>
              <a:buChar char="•"/>
            </a:pPr>
            <a:r>
              <a:rPr lang="he-IL" altLang="he-IL" sz="1800" dirty="0"/>
              <a:t>ניו אמסטרדם הופכות לניו יורק (1665), נכבשת סופית על ידי הבריטים 1674</a:t>
            </a:r>
          </a:p>
          <a:p>
            <a:pPr marL="742950" lvl="1" indent="-285750" eaLnBrk="1" hangingPunct="1">
              <a:buFont typeface="Arial" panose="020B0604020202020204" pitchFamily="34" charset="0"/>
              <a:buChar char="•"/>
            </a:pPr>
            <a:r>
              <a:rPr lang="he-IL" altLang="he-IL" sz="1800" dirty="0"/>
              <a:t>דלוור היא בכלל מושבה שבדית (1638</a:t>
            </a:r>
            <a:r>
              <a:rPr lang="en-US" altLang="he-IL" sz="1800" dirty="0"/>
              <a:t>(</a:t>
            </a:r>
            <a:r>
              <a:rPr lang="he-IL" altLang="he-IL" sz="1800" dirty="0"/>
              <a:t> עד שמתקבל זיכיון בריטי (1682)</a:t>
            </a:r>
          </a:p>
          <a:p>
            <a:pPr marL="285750" indent="-285750" eaLnBrk="1" hangingPunct="1">
              <a:buFont typeface="Arial" panose="020B0604020202020204" pitchFamily="34" charset="0"/>
              <a:buChar char="•"/>
            </a:pPr>
            <a:r>
              <a:rPr lang="he-IL" altLang="he-IL" sz="1800" dirty="0"/>
              <a:t>יש עוד כוחות </a:t>
            </a:r>
            <a:r>
              <a:rPr lang="he-IL" altLang="he-IL" sz="1800" dirty="0" err="1"/>
              <a:t>קולוניאלים</a:t>
            </a:r>
            <a:r>
              <a:rPr lang="he-IL" altLang="he-IL" sz="1800" dirty="0"/>
              <a:t> </a:t>
            </a:r>
            <a:r>
              <a:rPr lang="he-IL" altLang="he-IL" sz="1800" dirty="0" err="1"/>
              <a:t>באיזור</a:t>
            </a:r>
            <a:r>
              <a:rPr lang="he-IL" altLang="he-IL" sz="1800" dirty="0"/>
              <a:t> – הספרדים (שמחזיקים למשל בפלורידה), והצרפתים (בעיקר בקנדה)</a:t>
            </a:r>
          </a:p>
          <a:p>
            <a:pPr marL="742950" lvl="1" indent="-285750" eaLnBrk="1" hangingPunct="1">
              <a:buFont typeface="Arial" panose="020B0604020202020204" pitchFamily="34" charset="0"/>
              <a:buChar char="•"/>
            </a:pPr>
            <a:endParaRPr lang="en-US" altLang="he-IL" sz="1800" dirty="0"/>
          </a:p>
        </p:txBody>
      </p:sp>
    </p:spTree>
    <p:extLst>
      <p:ext uri="{BB962C8B-B14F-4D97-AF65-F5344CB8AC3E}">
        <p14:creationId xmlns:p14="http://schemas.microsoft.com/office/powerpoint/2010/main" val="2111485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A867F228-7B58-4540-B2B6-11B0C458AEFB}" type="slidenum">
              <a:rPr lang="he-IL" altLang="he-IL" smtClean="0"/>
              <a:pPr eaLnBrk="1" hangingPunct="1">
                <a:spcBef>
                  <a:spcPct val="0"/>
                </a:spcBef>
              </a:pPr>
              <a:t>13</a:t>
            </a:fld>
            <a:endParaRPr lang="en-US" altLang="he-IL"/>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1" hangingPunct="1">
              <a:buFont typeface="Arial" panose="020B0604020202020204" pitchFamily="34" charset="0"/>
              <a:buChar char="•"/>
            </a:pPr>
            <a:r>
              <a:rPr lang="he-IL" altLang="he-IL" sz="1800" dirty="0"/>
              <a:t>13 המושבות הראשונות בארצות הברית</a:t>
            </a:r>
          </a:p>
          <a:p>
            <a:pPr marL="285750" indent="-285750" eaLnBrk="1" hangingPunct="1">
              <a:buFont typeface="Arial" panose="020B0604020202020204" pitchFamily="34" charset="0"/>
              <a:buChar char="•"/>
            </a:pPr>
            <a:r>
              <a:rPr lang="he-IL" altLang="he-IL" sz="1800" dirty="0"/>
              <a:t>מניעים כלכליים ודתיים בהקמתן</a:t>
            </a:r>
          </a:p>
          <a:p>
            <a:pPr marL="285750" indent="-285750" eaLnBrk="1" hangingPunct="1">
              <a:buFont typeface="Arial" panose="020B0604020202020204" pitchFamily="34" charset="0"/>
              <a:buChar char="•"/>
            </a:pPr>
            <a:r>
              <a:rPr lang="he-IL" altLang="he-IL" sz="1800" dirty="0"/>
              <a:t>בעיקרון מושבות בריטיות –</a:t>
            </a:r>
          </a:p>
          <a:p>
            <a:pPr marL="742950" lvl="1" indent="-285750" eaLnBrk="1" hangingPunct="1">
              <a:buFont typeface="Arial" panose="020B0604020202020204" pitchFamily="34" charset="0"/>
              <a:buChar char="•"/>
            </a:pPr>
            <a:r>
              <a:rPr lang="he-IL" altLang="he-IL" sz="1800" dirty="0"/>
              <a:t>ניו אמסטרדם הופכות לניו יורק (1665), נכבשת סופית על ידי הבריטים 1674</a:t>
            </a:r>
          </a:p>
          <a:p>
            <a:pPr marL="742950" lvl="1" indent="-285750" eaLnBrk="1" hangingPunct="1">
              <a:buFont typeface="Arial" panose="020B0604020202020204" pitchFamily="34" charset="0"/>
              <a:buChar char="•"/>
            </a:pPr>
            <a:r>
              <a:rPr lang="he-IL" altLang="he-IL" sz="1800" dirty="0"/>
              <a:t>דלוור היא בכלל מושבה שבדית (1638</a:t>
            </a:r>
            <a:r>
              <a:rPr lang="en-US" altLang="he-IL" sz="1800" dirty="0"/>
              <a:t>(</a:t>
            </a:r>
            <a:r>
              <a:rPr lang="he-IL" altLang="he-IL" sz="1800" dirty="0"/>
              <a:t> עד שמתקבל זיכיון בריטי (1682)</a:t>
            </a:r>
          </a:p>
          <a:p>
            <a:pPr marL="285750" indent="-285750" eaLnBrk="1" hangingPunct="1">
              <a:buFont typeface="Arial" panose="020B0604020202020204" pitchFamily="34" charset="0"/>
              <a:buChar char="•"/>
            </a:pPr>
            <a:r>
              <a:rPr lang="he-IL" altLang="he-IL" sz="1800" dirty="0"/>
              <a:t>יש עוד כוחות </a:t>
            </a:r>
            <a:r>
              <a:rPr lang="he-IL" altLang="he-IL" sz="1800" dirty="0" err="1"/>
              <a:t>קולוניאלים</a:t>
            </a:r>
            <a:r>
              <a:rPr lang="he-IL" altLang="he-IL" sz="1800" dirty="0"/>
              <a:t> </a:t>
            </a:r>
            <a:r>
              <a:rPr lang="he-IL" altLang="he-IL" sz="1800" dirty="0" err="1"/>
              <a:t>באיזור</a:t>
            </a:r>
            <a:r>
              <a:rPr lang="he-IL" altLang="he-IL" sz="1800" dirty="0"/>
              <a:t> – הספרדים (שמחזיקים למשל בפלורידה), והצרפתים (בעיקר בקנדה)</a:t>
            </a:r>
          </a:p>
          <a:p>
            <a:pPr marL="742950" lvl="1" indent="-285750" eaLnBrk="1" hangingPunct="1">
              <a:buFont typeface="Arial" panose="020B0604020202020204" pitchFamily="34" charset="0"/>
              <a:buChar char="•"/>
            </a:pPr>
            <a:endParaRPr lang="en-US" altLang="he-IL" sz="18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8CC5D67-B2C9-4F46-95BB-0F2521474558}" type="datetime8">
              <a:rPr lang="he-IL" smtClean="0"/>
              <a:pPr>
                <a:defRPr/>
              </a:pPr>
              <a:t>15 ספטמבר 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8D05901-3EBF-4C69-99AC-858AB72CB3DE}" type="slidenum">
              <a:rPr lang="he-IL" smtClean="0"/>
              <a:pPr>
                <a:defRPr/>
              </a:pPr>
              <a:t>‹#›</a:t>
            </a:fld>
            <a:endParaRPr lang="en-US"/>
          </a:p>
        </p:txBody>
      </p:sp>
    </p:spTree>
    <p:extLst>
      <p:ext uri="{BB962C8B-B14F-4D97-AF65-F5344CB8AC3E}">
        <p14:creationId xmlns:p14="http://schemas.microsoft.com/office/powerpoint/2010/main" val="297911805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A6DBE7D-8BFA-4979-A350-B637B01D2094}" type="datetime8">
              <a:rPr lang="he-IL" smtClean="0"/>
              <a:pPr>
                <a:defRPr/>
              </a:pPr>
              <a:t>15 ספטמבר 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6D6B4D3-5F71-4CE4-A10F-8D6BF10FCC05}" type="slidenum">
              <a:rPr lang="he-IL" smtClean="0"/>
              <a:pPr>
                <a:defRPr/>
              </a:pPr>
              <a:t>‹#›</a:t>
            </a:fld>
            <a:endParaRPr lang="en-US"/>
          </a:p>
        </p:txBody>
      </p:sp>
    </p:spTree>
    <p:extLst>
      <p:ext uri="{BB962C8B-B14F-4D97-AF65-F5344CB8AC3E}">
        <p14:creationId xmlns:p14="http://schemas.microsoft.com/office/powerpoint/2010/main" val="294322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A6DBE7D-8BFA-4979-A350-B637B01D2094}" type="datetime8">
              <a:rPr lang="he-IL" smtClean="0"/>
              <a:pPr>
                <a:defRPr/>
              </a:pPr>
              <a:t>15 ספטמבר 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D6B4D3-5F71-4CE4-A10F-8D6BF10FCC05}" type="slidenum">
              <a:rPr lang="he-IL" smtClean="0"/>
              <a:pPr>
                <a:defRPr/>
              </a:pPr>
              <a:t>‹#›</a:t>
            </a:fld>
            <a:endParaRPr lang="en-US"/>
          </a:p>
        </p:txBody>
      </p:sp>
    </p:spTree>
    <p:extLst>
      <p:ext uri="{BB962C8B-B14F-4D97-AF65-F5344CB8AC3E}">
        <p14:creationId xmlns:p14="http://schemas.microsoft.com/office/powerpoint/2010/main" val="1511926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A6DBE7D-8BFA-4979-A350-B637B01D2094}" type="datetime8">
              <a:rPr lang="he-IL" smtClean="0"/>
              <a:pPr>
                <a:defRPr/>
              </a:pPr>
              <a:t>15 ספטמבר 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D6B4D3-5F71-4CE4-A10F-8D6BF10FCC05}" type="slidenum">
              <a:rPr lang="he-IL" smtClean="0"/>
              <a:pPr>
                <a:defRPr/>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88691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A6DBE7D-8BFA-4979-A350-B637B01D2094}" type="datetime8">
              <a:rPr lang="he-IL" smtClean="0"/>
              <a:pPr>
                <a:defRPr/>
              </a:pPr>
              <a:t>15 ספטמבר 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D6B4D3-5F71-4CE4-A10F-8D6BF10FCC05}" type="slidenum">
              <a:rPr lang="he-IL" smtClean="0"/>
              <a:pPr>
                <a:defRPr/>
              </a:pPr>
              <a:t>‹#›</a:t>
            </a:fld>
            <a:endParaRPr lang="en-US"/>
          </a:p>
        </p:txBody>
      </p:sp>
    </p:spTree>
    <p:extLst>
      <p:ext uri="{BB962C8B-B14F-4D97-AF65-F5344CB8AC3E}">
        <p14:creationId xmlns:p14="http://schemas.microsoft.com/office/powerpoint/2010/main" val="1725798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5A6DBE7D-8BFA-4979-A350-B637B01D2094}" type="datetime8">
              <a:rPr lang="he-IL" smtClean="0"/>
              <a:pPr>
                <a:defRPr/>
              </a:pPr>
              <a:t>15 ספטמבר 22</a:t>
            </a:fld>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D6B4D3-5F71-4CE4-A10F-8D6BF10FCC05}" type="slidenum">
              <a:rPr lang="he-IL" smtClean="0"/>
              <a:pPr>
                <a:defRPr/>
              </a:pPr>
              <a:t>‹#›</a:t>
            </a:fld>
            <a:endParaRPr lang="en-US"/>
          </a:p>
        </p:txBody>
      </p:sp>
    </p:spTree>
    <p:extLst>
      <p:ext uri="{BB962C8B-B14F-4D97-AF65-F5344CB8AC3E}">
        <p14:creationId xmlns:p14="http://schemas.microsoft.com/office/powerpoint/2010/main" val="473275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5A6DBE7D-8BFA-4979-A350-B637B01D2094}" type="datetime8">
              <a:rPr lang="he-IL" smtClean="0"/>
              <a:pPr>
                <a:defRPr/>
              </a:pPr>
              <a:t>15 ספטמבר 22</a:t>
            </a:fld>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D6B4D3-5F71-4CE4-A10F-8D6BF10FCC05}" type="slidenum">
              <a:rPr lang="he-IL" smtClean="0"/>
              <a:pPr>
                <a:defRPr/>
              </a:pPr>
              <a:t>‹#›</a:t>
            </a:fld>
            <a:endParaRPr lang="en-US"/>
          </a:p>
        </p:txBody>
      </p:sp>
    </p:spTree>
    <p:extLst>
      <p:ext uri="{BB962C8B-B14F-4D97-AF65-F5344CB8AC3E}">
        <p14:creationId xmlns:p14="http://schemas.microsoft.com/office/powerpoint/2010/main" val="1464016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6280931-F5E2-47F4-A6FD-63D9BA926603}" type="datetime8">
              <a:rPr lang="he-IL" smtClean="0"/>
              <a:pPr>
                <a:defRPr/>
              </a:pPr>
              <a:t>15 ספטמבר 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721563-36EE-4124-8359-6DE3D4CBA1F4}" type="slidenum">
              <a:rPr lang="he-IL" smtClean="0"/>
              <a:pPr>
                <a:defRPr/>
              </a:pPr>
              <a:t>‹#›</a:t>
            </a:fld>
            <a:endParaRPr lang="en-US"/>
          </a:p>
        </p:txBody>
      </p:sp>
    </p:spTree>
    <p:extLst>
      <p:ext uri="{BB962C8B-B14F-4D97-AF65-F5344CB8AC3E}">
        <p14:creationId xmlns:p14="http://schemas.microsoft.com/office/powerpoint/2010/main" val="3027076747"/>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CFE202B-67A4-41AA-939D-09B927AF90E1}" type="datetime8">
              <a:rPr lang="he-IL" smtClean="0"/>
              <a:pPr>
                <a:defRPr/>
              </a:pPr>
              <a:t>15 ספטמבר 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7E3AEE-5FE2-4F47-AC8D-67734EA37B0D}" type="slidenum">
              <a:rPr lang="he-IL" smtClean="0"/>
              <a:pPr>
                <a:defRPr/>
              </a:pPr>
              <a:t>‹#›</a:t>
            </a:fld>
            <a:endParaRPr lang="en-US"/>
          </a:p>
        </p:txBody>
      </p:sp>
    </p:spTree>
    <p:extLst>
      <p:ext uri="{BB962C8B-B14F-4D97-AF65-F5344CB8AC3E}">
        <p14:creationId xmlns:p14="http://schemas.microsoft.com/office/powerpoint/2010/main" val="1878051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fld id="{4FD9C2B9-09C7-4BC6-BE27-E0AD5D840873}" type="datetime8">
              <a:rPr lang="he-IL" smtClean="0"/>
              <a:pPr>
                <a:defRPr/>
              </a:pPr>
              <a:t>15 ספטמבר 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CC53E54-B462-4FCE-9E00-D53FBC04D8F3}" type="slidenum">
              <a:rPr lang="he-IL" smtClean="0"/>
              <a:pPr>
                <a:defRPr/>
              </a:pPr>
              <a:t>‹#›</a:t>
            </a:fld>
            <a:endParaRPr lang="en-US"/>
          </a:p>
        </p:txBody>
      </p:sp>
    </p:spTree>
    <p:extLst>
      <p:ext uri="{BB962C8B-B14F-4D97-AF65-F5344CB8AC3E}">
        <p14:creationId xmlns:p14="http://schemas.microsoft.com/office/powerpoint/2010/main" val="284931439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3349CA1-EE0E-4AFF-8C6A-F9A5D0234E7E}" type="datetime8">
              <a:rPr lang="he-IL" smtClean="0"/>
              <a:pPr>
                <a:defRPr/>
              </a:pPr>
              <a:t>15 ספטמבר 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273E18B-62F6-4DE6-A4B9-7D9434C6CA2E}" type="slidenum">
              <a:rPr lang="he-IL" smtClean="0"/>
              <a:pPr>
                <a:defRPr/>
              </a:pPr>
              <a:t>‹#›</a:t>
            </a:fld>
            <a:endParaRPr lang="en-US"/>
          </a:p>
        </p:txBody>
      </p:sp>
    </p:spTree>
    <p:extLst>
      <p:ext uri="{BB962C8B-B14F-4D97-AF65-F5344CB8AC3E}">
        <p14:creationId xmlns:p14="http://schemas.microsoft.com/office/powerpoint/2010/main" val="329217767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B05C6C72-A166-48D4-9C41-84A2332490B1}" type="datetime8">
              <a:rPr lang="he-IL" smtClean="0"/>
              <a:pPr>
                <a:defRPr/>
              </a:pPr>
              <a:t>15 ספטמבר 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31B4EB8-3F8A-4632-8091-AB8C020038FF}" type="slidenum">
              <a:rPr lang="he-IL" smtClean="0"/>
              <a:pPr>
                <a:defRPr/>
              </a:pPr>
              <a:t>‹#›</a:t>
            </a:fld>
            <a:endParaRPr lang="en-US"/>
          </a:p>
        </p:txBody>
      </p:sp>
    </p:spTree>
    <p:extLst>
      <p:ext uri="{BB962C8B-B14F-4D97-AF65-F5344CB8AC3E}">
        <p14:creationId xmlns:p14="http://schemas.microsoft.com/office/powerpoint/2010/main" val="148371055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B2B79D49-7D04-413D-B398-E2951B11EE79}" type="datetime8">
              <a:rPr lang="he-IL" smtClean="0"/>
              <a:pPr>
                <a:defRPr/>
              </a:pPr>
              <a:t>15 ספטמבר 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583AB01-2E98-4AB8-B5CB-DECE20C406D2}" type="slidenum">
              <a:rPr lang="he-IL" smtClean="0"/>
              <a:pPr>
                <a:defRPr/>
              </a:pPr>
              <a:t>‹#›</a:t>
            </a:fld>
            <a:endParaRPr lang="en-US"/>
          </a:p>
        </p:txBody>
      </p:sp>
    </p:spTree>
    <p:extLst>
      <p:ext uri="{BB962C8B-B14F-4D97-AF65-F5344CB8AC3E}">
        <p14:creationId xmlns:p14="http://schemas.microsoft.com/office/powerpoint/2010/main" val="225550575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fld id="{B61D97D7-795B-4D47-9E7D-4F46625D62C4}" type="datetime8">
              <a:rPr lang="he-IL" smtClean="0"/>
              <a:pPr>
                <a:defRPr/>
              </a:pPr>
              <a:t>15 ספטמבר 22</a:t>
            </a:fld>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8006D0B5-8BE5-45FE-9048-9D903ECE5862}" type="slidenum">
              <a:rPr lang="he-IL" smtClean="0"/>
              <a:pPr>
                <a:defRPr/>
              </a:pPr>
              <a:t>‹#›</a:t>
            </a:fld>
            <a:endParaRPr lang="en-US"/>
          </a:p>
        </p:txBody>
      </p:sp>
    </p:spTree>
    <p:extLst>
      <p:ext uri="{BB962C8B-B14F-4D97-AF65-F5344CB8AC3E}">
        <p14:creationId xmlns:p14="http://schemas.microsoft.com/office/powerpoint/2010/main" val="223221427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3C4F3887-10DA-4B8F-8E3B-7FEA3C7BB079}" type="datetime8">
              <a:rPr lang="he-IL" smtClean="0"/>
              <a:pPr>
                <a:defRPr/>
              </a:pPr>
              <a:t>15 ספטמבר 22</a:t>
            </a:fld>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BD8D25D0-2DA3-40ED-9ACD-5BFA9C364DC4}" type="slidenum">
              <a:rPr lang="he-IL" smtClean="0"/>
              <a:pPr>
                <a:defRPr/>
              </a:pPr>
              <a:t>‹#›</a:t>
            </a:fld>
            <a:endParaRPr lang="en-US"/>
          </a:p>
        </p:txBody>
      </p:sp>
    </p:spTree>
    <p:extLst>
      <p:ext uri="{BB962C8B-B14F-4D97-AF65-F5344CB8AC3E}">
        <p14:creationId xmlns:p14="http://schemas.microsoft.com/office/powerpoint/2010/main" val="412949034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fld id="{78B6FF06-644E-44D3-8D11-B9B98E5CECE9}" type="datetime8">
              <a:rPr lang="he-IL" smtClean="0"/>
              <a:pPr>
                <a:defRPr/>
              </a:pPr>
              <a:t>15 ספטמבר 22</a:t>
            </a:fld>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C2A7D88F-7370-4542-A59F-1B1C797E091F}" type="slidenum">
              <a:rPr lang="he-IL" smtClean="0"/>
              <a:pPr>
                <a:defRPr/>
              </a:pPr>
              <a:t>‹#›</a:t>
            </a:fld>
            <a:endParaRPr lang="en-US"/>
          </a:p>
        </p:txBody>
      </p:sp>
    </p:spTree>
    <p:extLst>
      <p:ext uri="{BB962C8B-B14F-4D97-AF65-F5344CB8AC3E}">
        <p14:creationId xmlns:p14="http://schemas.microsoft.com/office/powerpoint/2010/main" val="424039473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51390E5-D218-410E-922E-6F9E45653E25}" type="datetime8">
              <a:rPr lang="he-IL" smtClean="0"/>
              <a:pPr>
                <a:defRPr/>
              </a:pPr>
              <a:t>15 ספטמבר 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161C3B9-BFF1-4596-B25A-EFE84853F9B4}" type="slidenum">
              <a:rPr lang="he-IL" smtClean="0"/>
              <a:pPr>
                <a:defRPr/>
              </a:pPr>
              <a:t>‹#›</a:t>
            </a:fld>
            <a:endParaRPr lang="en-US"/>
          </a:p>
        </p:txBody>
      </p:sp>
    </p:spTree>
    <p:extLst>
      <p:ext uri="{BB962C8B-B14F-4D97-AF65-F5344CB8AC3E}">
        <p14:creationId xmlns:p14="http://schemas.microsoft.com/office/powerpoint/2010/main" val="378636367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5A6DBE7D-8BFA-4979-A350-B637B01D2094}" type="datetime8">
              <a:rPr lang="he-IL" smtClean="0"/>
              <a:pPr>
                <a:defRPr/>
              </a:pPr>
              <a:t>15 ספטמבר 22</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E6D6B4D3-5F71-4CE4-A10F-8D6BF10FCC05}" type="slidenum">
              <a:rPr lang="he-IL" smtClean="0"/>
              <a:pPr>
                <a:defRPr/>
              </a:pPr>
              <a:t>‹#›</a:t>
            </a:fld>
            <a:endParaRPr lang="en-US"/>
          </a:p>
        </p:txBody>
      </p:sp>
    </p:spTree>
    <p:extLst>
      <p:ext uri="{BB962C8B-B14F-4D97-AF65-F5344CB8AC3E}">
        <p14:creationId xmlns:p14="http://schemas.microsoft.com/office/powerpoint/2010/main" val="1774606417"/>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ransition spd="med">
    <p:fade/>
  </p:transition>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16.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tiff"/><Relationship Id="rId4" Type="http://schemas.openxmlformats.org/officeDocument/2006/relationships/image" Target="../media/image18.tiff"/></Relationships>
</file>

<file path=ppt/slides/_rels/slide17.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tiff"/><Relationship Id="rId4" Type="http://schemas.openxmlformats.org/officeDocument/2006/relationships/image" Target="../media/image26.tiff"/></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tiff"/><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1120909" y="502792"/>
            <a:ext cx="7229475" cy="792163"/>
          </a:xfrm>
        </p:spPr>
        <p:txBody>
          <a:bodyPr/>
          <a:lstStyle/>
          <a:p>
            <a:pPr algn="ctr"/>
            <a:r>
              <a:rPr lang="he-IL" altLang="he-IL" dirty="0">
                <a:solidFill>
                  <a:schemeClr val="tx1"/>
                </a:solidFill>
                <a:latin typeface="Raanana" pitchFamily="2" charset="-79"/>
                <a:cs typeface="Raanana" pitchFamily="2" charset="-79"/>
              </a:rPr>
              <a:t>הזרמים ביהדות צפון אמריקה</a:t>
            </a:r>
            <a:br>
              <a:rPr lang="he-IL" altLang="he-IL" dirty="0">
                <a:solidFill>
                  <a:srgbClr val="000066"/>
                </a:solidFill>
              </a:rPr>
            </a:br>
            <a:endParaRPr lang="en-US" altLang="he-IL" sz="1800" dirty="0">
              <a:solidFill>
                <a:srgbClr val="000066"/>
              </a:solidFill>
              <a:latin typeface="Raanana" pitchFamily="2" charset="-79"/>
              <a:cs typeface="Raanana" pitchFamily="2" charset="-79"/>
            </a:endParaRPr>
          </a:p>
        </p:txBody>
      </p:sp>
      <p:sp>
        <p:nvSpPr>
          <p:cNvPr id="2052" name="Line 7"/>
          <p:cNvSpPr>
            <a:spLocks noChangeShapeType="1"/>
          </p:cNvSpPr>
          <p:nvPr/>
        </p:nvSpPr>
        <p:spPr bwMode="auto">
          <a:xfrm>
            <a:off x="250825" y="6381750"/>
            <a:ext cx="8604250" cy="0"/>
          </a:xfrm>
          <a:prstGeom prst="line">
            <a:avLst/>
          </a:prstGeom>
          <a:noFill/>
          <a:ln w="19050">
            <a:solidFill>
              <a:srgbClr val="1C1C1C"/>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2053" name="Text Box 8"/>
          <p:cNvSpPr txBox="1">
            <a:spLocks noChangeArrowheads="1"/>
          </p:cNvSpPr>
          <p:nvPr/>
        </p:nvSpPr>
        <p:spPr bwMode="auto">
          <a:xfrm>
            <a:off x="160575" y="6453336"/>
            <a:ext cx="8642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he-IL" altLang="he-IL" sz="1800" dirty="0">
                <a:latin typeface="Raanana" pitchFamily="2" charset="-79"/>
                <a:cs typeface="Raanana" pitchFamily="2" charset="-79"/>
              </a:rPr>
              <a:t>ד״ר דויד ברק-גורודצקי, </a:t>
            </a:r>
            <a:r>
              <a:rPr lang="he-IL" altLang="he-IL" sz="1800" dirty="0" err="1">
                <a:latin typeface="Raanana" pitchFamily="2" charset="-79"/>
                <a:cs typeface="Raanana" pitchFamily="2" charset="-79"/>
              </a:rPr>
              <a:t>תוכנית</a:t>
            </a:r>
            <a:r>
              <a:rPr lang="he-IL" altLang="he-IL" sz="1800" dirty="0">
                <a:latin typeface="Raanana" pitchFamily="2" charset="-79"/>
                <a:cs typeface="Raanana" pitchFamily="2" charset="-79"/>
              </a:rPr>
              <a:t> </a:t>
            </a:r>
            <a:r>
              <a:rPr lang="he-IL" altLang="he-IL" sz="1800" dirty="0" err="1">
                <a:latin typeface="Raanana" pitchFamily="2" charset="-79"/>
                <a:cs typeface="Raanana" pitchFamily="2" charset="-79"/>
              </a:rPr>
              <a:t>רודרמן</a:t>
            </a:r>
            <a:r>
              <a:rPr lang="he-IL" altLang="he-IL" sz="1800" dirty="0">
                <a:latin typeface="Raanana" pitchFamily="2" charset="-79"/>
                <a:cs typeface="Raanana" pitchFamily="2" charset="-79"/>
              </a:rPr>
              <a:t> ללימודי יהדות ארה״ב, אוניברסיטת חיפה</a:t>
            </a:r>
            <a:endParaRPr lang="en-US" altLang="he-IL" sz="1800" dirty="0">
              <a:latin typeface="Raanana" pitchFamily="2" charset="-79"/>
              <a:cs typeface="Raanana" pitchFamily="2" charset="-79"/>
            </a:endParaRP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44546" y="1440028"/>
            <a:ext cx="6890848" cy="452267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170"/>
                                        </p:tgtEl>
                                        <p:attrNameLst>
                                          <p:attrName>style.visibility</p:attrName>
                                        </p:attrNameLst>
                                      </p:cBhvr>
                                      <p:to>
                                        <p:strVal val="visible"/>
                                      </p:to>
                                    </p:set>
                                    <p:animEffect transition="in" filter="fade">
                                      <p:cBhvr>
                                        <p:cTn id="7" dur="2000"/>
                                        <p:tgtEl>
                                          <p:spTgt spid="135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75C65-DBB0-DC42-BDE0-5490B3F1EE78}"/>
              </a:ext>
            </a:extLst>
          </p:cNvPr>
          <p:cNvSpPr>
            <a:spLocks noGrp="1"/>
          </p:cNvSpPr>
          <p:nvPr>
            <p:ph type="title"/>
          </p:nvPr>
        </p:nvSpPr>
        <p:spPr>
          <a:xfrm>
            <a:off x="1872846" y="800635"/>
            <a:ext cx="5398308" cy="594419"/>
          </a:xfrm>
        </p:spPr>
        <p:txBody>
          <a:bodyPr/>
          <a:lstStyle/>
          <a:p>
            <a:pPr algn="ctr" defTabSz="685800">
              <a:lnSpc>
                <a:spcPct val="90000"/>
              </a:lnSpc>
            </a:pPr>
            <a:r>
              <a:rPr lang="en-US" cap="none" dirty="0">
                <a:latin typeface="Garamond" panose="02020404030301010803" pitchFamily="18" charset="0"/>
              </a:rPr>
              <a:t>Turning tides in the Reform Movement</a:t>
            </a:r>
          </a:p>
        </p:txBody>
      </p:sp>
      <p:pic>
        <p:nvPicPr>
          <p:cNvPr id="8194" name="Picture 2" descr="Germany 1933: from democracy to dictatorship | Anne Frank House">
            <a:extLst>
              <a:ext uri="{FF2B5EF4-FFF2-40B4-BE49-F238E27FC236}">
                <a16:creationId xmlns:a16="http://schemas.microsoft.com/office/drawing/2014/main" id="{6451058B-BC63-F24A-BB51-C5A3B4866E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4944" y="2336505"/>
            <a:ext cx="2113966" cy="312644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Jewish Theological Seminary of America. Broadway &amp; 122nd St., New York City  | TIFY">
            <a:extLst>
              <a:ext uri="{FF2B5EF4-FFF2-40B4-BE49-F238E27FC236}">
                <a16:creationId xmlns:a16="http://schemas.microsoft.com/office/drawing/2014/main" id="{D4835A7D-F947-EB45-81D5-387912606E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18" b="2892"/>
          <a:stretch/>
        </p:blipFill>
        <p:spPr bwMode="auto">
          <a:xfrm>
            <a:off x="3725931" y="2336505"/>
            <a:ext cx="2262528" cy="32832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person, person, suit&#10;&#10;Description automatically generated">
            <a:extLst>
              <a:ext uri="{FF2B5EF4-FFF2-40B4-BE49-F238E27FC236}">
                <a16:creationId xmlns:a16="http://schemas.microsoft.com/office/drawing/2014/main" id="{5D252B03-F697-624A-ACDE-89387215EE4E}"/>
              </a:ext>
            </a:extLst>
          </p:cNvPr>
          <p:cNvPicPr>
            <a:picLocks noChangeAspect="1"/>
          </p:cNvPicPr>
          <p:nvPr/>
        </p:nvPicPr>
        <p:blipFill>
          <a:blip r:embed="rId4"/>
          <a:stretch>
            <a:fillRect/>
          </a:stretch>
        </p:blipFill>
        <p:spPr>
          <a:xfrm>
            <a:off x="960088" y="2336505"/>
            <a:ext cx="2643882" cy="3126441"/>
          </a:xfrm>
          <a:prstGeom prst="rect">
            <a:avLst/>
          </a:prstGeom>
        </p:spPr>
      </p:pic>
    </p:spTree>
    <p:extLst>
      <p:ext uri="{BB962C8B-B14F-4D97-AF65-F5344CB8AC3E}">
        <p14:creationId xmlns:p14="http://schemas.microsoft.com/office/powerpoint/2010/main" val="170125090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75C65-DBB0-DC42-BDE0-5490B3F1EE78}"/>
              </a:ext>
            </a:extLst>
          </p:cNvPr>
          <p:cNvSpPr>
            <a:spLocks noGrp="1"/>
          </p:cNvSpPr>
          <p:nvPr>
            <p:ph type="title"/>
          </p:nvPr>
        </p:nvSpPr>
        <p:spPr>
          <a:xfrm>
            <a:off x="611560" y="1196752"/>
            <a:ext cx="7704856" cy="594419"/>
          </a:xfrm>
        </p:spPr>
        <p:txBody>
          <a:bodyPr/>
          <a:lstStyle/>
          <a:p>
            <a:pPr algn="ctr" defTabSz="685800">
              <a:lnSpc>
                <a:spcPct val="90000"/>
              </a:lnSpc>
            </a:pPr>
            <a:r>
              <a:rPr lang="en-US" cap="none" dirty="0">
                <a:latin typeface="Garamond" panose="02020404030301010803" pitchFamily="18" charset="0"/>
              </a:rPr>
              <a:t>The Columbus Platform (1937)</a:t>
            </a:r>
          </a:p>
        </p:txBody>
      </p:sp>
      <p:sp>
        <p:nvSpPr>
          <p:cNvPr id="5" name="TextBox 4">
            <a:extLst>
              <a:ext uri="{FF2B5EF4-FFF2-40B4-BE49-F238E27FC236}">
                <a16:creationId xmlns:a16="http://schemas.microsoft.com/office/drawing/2014/main" id="{931642B9-7A8B-2745-9011-41D58AB8CDE1}"/>
              </a:ext>
            </a:extLst>
          </p:cNvPr>
          <p:cNvSpPr txBox="1"/>
          <p:nvPr/>
        </p:nvSpPr>
        <p:spPr>
          <a:xfrm>
            <a:off x="853888" y="2136338"/>
            <a:ext cx="7436223" cy="2585323"/>
          </a:xfrm>
          <a:prstGeom prst="rect">
            <a:avLst/>
          </a:prstGeom>
          <a:noFill/>
        </p:spPr>
        <p:txBody>
          <a:bodyPr wrap="square">
            <a:spAutoFit/>
          </a:bodyPr>
          <a:lstStyle/>
          <a:p>
            <a:r>
              <a:rPr lang="en-US" dirty="0">
                <a:solidFill>
                  <a:schemeClr val="accent3">
                    <a:lumMod val="20000"/>
                    <a:lumOff val="80000"/>
                  </a:schemeClr>
                </a:solidFill>
                <a:latin typeface="Garamond" panose="02020404030301010803" pitchFamily="18" charset="0"/>
              </a:rPr>
              <a:t> </a:t>
            </a:r>
            <a:r>
              <a:rPr lang="en-US" i="1" dirty="0">
                <a:solidFill>
                  <a:schemeClr val="accent3">
                    <a:lumMod val="20000"/>
                    <a:lumOff val="80000"/>
                  </a:schemeClr>
                </a:solidFill>
                <a:latin typeface="Garamond" panose="02020404030301010803" pitchFamily="18" charset="0"/>
              </a:rPr>
              <a:t>Israel</a:t>
            </a:r>
            <a:r>
              <a:rPr lang="en-US" dirty="0">
                <a:solidFill>
                  <a:schemeClr val="accent3">
                    <a:lumMod val="20000"/>
                    <a:lumOff val="80000"/>
                  </a:schemeClr>
                </a:solidFill>
                <a:latin typeface="Garamond" panose="02020404030301010803" pitchFamily="18" charset="0"/>
              </a:rPr>
              <a:t>. Judaism is the soul of which Israel is the body. Living in all parts of the world, Israel has been held together by the ties of a common history, and above all, by the heritage of faith. Though we recognize in the group loyalty of Jews who have become estranged from our religious tradition, a bond which still unites them with us, we maintain that it is by its religion and for its religion that the Jewish people has lived. The non-Jew who accepts our faith is welcomed as a full member of the Jewish community. In all lands where our people live, they assume and seek to share loyally the full duties and responsibilities of citizenship and to create seats of Jewish knowledge and religion</a:t>
            </a:r>
            <a:r>
              <a:rPr lang="en-US" sz="1500" dirty="0">
                <a:solidFill>
                  <a:schemeClr val="accent3">
                    <a:lumMod val="20000"/>
                    <a:lumOff val="80000"/>
                  </a:schemeClr>
                </a:solidFill>
                <a:latin typeface="Garamond" panose="02020404030301010803" pitchFamily="18" charset="0"/>
              </a:rPr>
              <a:t>. </a:t>
            </a:r>
          </a:p>
        </p:txBody>
      </p:sp>
    </p:spTree>
    <p:extLst>
      <p:ext uri="{BB962C8B-B14F-4D97-AF65-F5344CB8AC3E}">
        <p14:creationId xmlns:p14="http://schemas.microsoft.com/office/powerpoint/2010/main" val="28061372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75C65-DBB0-DC42-BDE0-5490B3F1EE78}"/>
              </a:ext>
            </a:extLst>
          </p:cNvPr>
          <p:cNvSpPr>
            <a:spLocks noGrp="1"/>
          </p:cNvSpPr>
          <p:nvPr>
            <p:ph type="title"/>
          </p:nvPr>
        </p:nvSpPr>
        <p:spPr>
          <a:xfrm>
            <a:off x="971601" y="1395055"/>
            <a:ext cx="7580238" cy="594419"/>
          </a:xfrm>
        </p:spPr>
        <p:txBody>
          <a:bodyPr>
            <a:normAutofit fontScale="90000"/>
          </a:bodyPr>
          <a:lstStyle/>
          <a:p>
            <a:pPr algn="ctr" defTabSz="685800">
              <a:lnSpc>
                <a:spcPct val="90000"/>
              </a:lnSpc>
            </a:pPr>
            <a:r>
              <a:rPr lang="en-US" cap="none" dirty="0">
                <a:latin typeface="Garamond" panose="02020404030301010803" pitchFamily="18" charset="0"/>
              </a:rPr>
              <a:t>The Columbus Platform (1937)- cont.</a:t>
            </a:r>
          </a:p>
        </p:txBody>
      </p:sp>
      <p:sp>
        <p:nvSpPr>
          <p:cNvPr id="5" name="TextBox 4">
            <a:extLst>
              <a:ext uri="{FF2B5EF4-FFF2-40B4-BE49-F238E27FC236}">
                <a16:creationId xmlns:a16="http://schemas.microsoft.com/office/drawing/2014/main" id="{931642B9-7A8B-2745-9011-41D58AB8CDE1}"/>
              </a:ext>
            </a:extLst>
          </p:cNvPr>
          <p:cNvSpPr txBox="1"/>
          <p:nvPr/>
        </p:nvSpPr>
        <p:spPr>
          <a:xfrm>
            <a:off x="1115616" y="2708920"/>
            <a:ext cx="7436223" cy="2585323"/>
          </a:xfrm>
          <a:prstGeom prst="rect">
            <a:avLst/>
          </a:prstGeom>
          <a:noFill/>
        </p:spPr>
        <p:txBody>
          <a:bodyPr wrap="square">
            <a:spAutoFit/>
          </a:bodyPr>
          <a:lstStyle/>
          <a:p>
            <a:r>
              <a:rPr lang="en-US" dirty="0">
                <a:solidFill>
                  <a:schemeClr val="accent3">
                    <a:lumMod val="20000"/>
                    <a:lumOff val="80000"/>
                  </a:schemeClr>
                </a:solidFill>
                <a:latin typeface="Garamond" panose="02020404030301010803" pitchFamily="18" charset="0"/>
              </a:rPr>
              <a:t>In the rehabilitation of Palestine, the land hallowed by memories and hopes, we behold the promise of renewed life for many of our brethren. We affirm the obligation of all Jewry to aid in its upbuilding as a Jewish homeland by endeavoring to make it not only a haven of refuge for the oppressed but also a center of Jewish culture and spiritual life. Throughout the ages it has been Israel’s mission to witness to the Divine in the face of every form of paganism and materialism. We regard it as our historic task to cooperate with all men in the establishment of the kingdom of God, of universal brotherhood, Justice, truth and peace on earth. This is our Messianic goal.</a:t>
            </a:r>
          </a:p>
        </p:txBody>
      </p:sp>
    </p:spTree>
    <p:extLst>
      <p:ext uri="{BB962C8B-B14F-4D97-AF65-F5344CB8AC3E}">
        <p14:creationId xmlns:p14="http://schemas.microsoft.com/office/powerpoint/2010/main" val="343800906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Rectangle 2"/>
          <p:cNvSpPr txBox="1">
            <a:spLocks noChangeArrowheads="1"/>
          </p:cNvSpPr>
          <p:nvPr/>
        </p:nvSpPr>
        <p:spPr bwMode="auto">
          <a:xfrm>
            <a:off x="571361" y="1576945"/>
            <a:ext cx="8249840"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eaLnBrk="1" hangingPunct="1"/>
            <a:r>
              <a:rPr lang="he-IL" altLang="he-IL" sz="2800" b="0" kern="0" dirty="0">
                <a:latin typeface="Raanana" pitchFamily="2" charset="-79"/>
                <a:cs typeface="Raanana" pitchFamily="2" charset="-79"/>
              </a:rPr>
              <a:t>הקמת ה- </a:t>
            </a:r>
            <a:r>
              <a:rPr lang="en-US" altLang="he-IL" sz="2800" b="0" kern="0" dirty="0">
                <a:latin typeface="Raanana" pitchFamily="2" charset="-79"/>
                <a:cs typeface="Raanana" pitchFamily="2" charset="-79"/>
              </a:rPr>
              <a:t>  (1886) Jewish Theological Seminary</a:t>
            </a:r>
            <a:endParaRPr lang="he-IL" altLang="he-IL" sz="2800" b="0" kern="0" dirty="0">
              <a:latin typeface="Raanana" pitchFamily="2" charset="-79"/>
              <a:cs typeface="Raanana" pitchFamily="2" charset="-79"/>
            </a:endParaRPr>
          </a:p>
          <a:p>
            <a:pPr lvl="1" eaLnBrk="1" hangingPunct="1"/>
            <a:r>
              <a:rPr lang="he-IL" altLang="he-IL" sz="2400" b="0" kern="0" dirty="0">
                <a:latin typeface="Raanana" pitchFamily="2" charset="-79"/>
                <a:cs typeface="Raanana" pitchFamily="2" charset="-79"/>
              </a:rPr>
              <a:t>רקע האירופאי</a:t>
            </a:r>
            <a:endParaRPr lang="en-US" altLang="he-IL" sz="2400" b="0" kern="0" dirty="0">
              <a:latin typeface="Raanana" pitchFamily="2" charset="-79"/>
              <a:cs typeface="Raanana" pitchFamily="2" charset="-79"/>
            </a:endParaRPr>
          </a:p>
          <a:p>
            <a:pPr lvl="1" eaLnBrk="1" hangingPunct="1"/>
            <a:r>
              <a:rPr lang="he-IL" altLang="he-IL" sz="2400" kern="0" dirty="0">
                <a:latin typeface="Raanana" pitchFamily="2" charset="-79"/>
                <a:cs typeface="Raanana" pitchFamily="2" charset="-79"/>
              </a:rPr>
              <a:t>תגובת נגד להקצנת הרפורמה</a:t>
            </a:r>
            <a:endParaRPr lang="he-IL" altLang="he-IL" sz="2400" b="0" kern="0" dirty="0">
              <a:latin typeface="Raanana" pitchFamily="2" charset="-79"/>
              <a:cs typeface="Raanana" pitchFamily="2" charset="-79"/>
            </a:endParaRPr>
          </a:p>
          <a:p>
            <a:pPr eaLnBrk="1" hangingPunct="1"/>
            <a:r>
              <a:rPr lang="he-IL" altLang="he-IL" sz="2800" b="0" kern="0" dirty="0">
                <a:latin typeface="Raanana" pitchFamily="2" charset="-79"/>
                <a:cs typeface="Raanana" pitchFamily="2" charset="-79"/>
              </a:rPr>
              <a:t>הנהגה ומוסדות</a:t>
            </a:r>
          </a:p>
          <a:p>
            <a:pPr lvl="1" eaLnBrk="1" hangingPunct="1"/>
            <a:r>
              <a:rPr lang="he-IL" altLang="he-IL" sz="2400" b="0" kern="0" dirty="0">
                <a:latin typeface="Raanana" pitchFamily="2" charset="-79"/>
                <a:cs typeface="Raanana" pitchFamily="2" charset="-79"/>
              </a:rPr>
              <a:t>1902 – הגעתו של סולומון שכטר לארה"ב </a:t>
            </a:r>
          </a:p>
          <a:p>
            <a:pPr lvl="1" eaLnBrk="1" hangingPunct="1"/>
            <a:r>
              <a:rPr lang="he-IL" altLang="he-IL" sz="2400" b="0" kern="0" dirty="0">
                <a:latin typeface="Raanana" pitchFamily="2" charset="-79"/>
                <a:cs typeface="Raanana" pitchFamily="2" charset="-79"/>
              </a:rPr>
              <a:t>1913 – הקמת ארגון הקהילות הקונסרבטיביות</a:t>
            </a:r>
          </a:p>
          <a:p>
            <a:pPr eaLnBrk="1" hangingPunct="1"/>
            <a:r>
              <a:rPr lang="he-IL" altLang="he-IL" sz="2800" b="0" kern="0" dirty="0">
                <a:latin typeface="Raanana" pitchFamily="2" charset="-79"/>
                <a:cs typeface="Raanana" pitchFamily="2" charset="-79"/>
              </a:rPr>
              <a:t>התפתחות היסטורית</a:t>
            </a:r>
          </a:p>
          <a:p>
            <a:pPr lvl="1" eaLnBrk="1" hangingPunct="1"/>
            <a:r>
              <a:rPr lang="he-IL" altLang="he-IL" sz="2400" b="0" kern="0" dirty="0">
                <a:latin typeface="Raanana" pitchFamily="2" charset="-79"/>
                <a:cs typeface="Raanana" pitchFamily="2" charset="-79"/>
              </a:rPr>
              <a:t>צמיחה בשנות ה-20 ובהמשך בשנות ה-50</a:t>
            </a:r>
            <a:endParaRPr lang="en-US" altLang="he-IL" sz="2400" b="0" kern="0" dirty="0">
              <a:latin typeface="Raanana" pitchFamily="2" charset="-79"/>
              <a:cs typeface="Raanana" pitchFamily="2" charset="-79"/>
            </a:endParaRPr>
          </a:p>
          <a:p>
            <a:pPr lvl="1" eaLnBrk="1" hangingPunct="1"/>
            <a:r>
              <a:rPr lang="he-IL" altLang="he-IL" sz="2400" b="0" kern="0" dirty="0">
                <a:latin typeface="Raanana" pitchFamily="2" charset="-79"/>
                <a:cs typeface="Raanana" pitchFamily="2" charset="-79"/>
              </a:rPr>
              <a:t>ב-1990 – הקונסרבטיבי 38% מיהודי ארה״ב </a:t>
            </a:r>
            <a:endParaRPr lang="en-US" altLang="he-IL" sz="2400" b="0" kern="0" dirty="0">
              <a:latin typeface="Raanana" pitchFamily="2" charset="-79"/>
              <a:cs typeface="Raanana" pitchFamily="2" charset="-79"/>
            </a:endParaRPr>
          </a:p>
          <a:p>
            <a:pPr marL="0" indent="0" eaLnBrk="1" hangingPunct="1">
              <a:buNone/>
            </a:pPr>
            <a:endParaRPr lang="he-IL" altLang="he-IL" b="0" kern="0" dirty="0"/>
          </a:p>
          <a:p>
            <a:pPr eaLnBrk="1" hangingPunct="1"/>
            <a:endParaRPr lang="he-IL" altLang="he-IL" b="0" kern="0" dirty="0"/>
          </a:p>
          <a:p>
            <a:pPr marL="0" indent="0" eaLnBrk="1" hangingPunct="1">
              <a:buNone/>
            </a:pPr>
            <a:endParaRPr lang="he-IL" altLang="he-IL" b="0" kern="0" dirty="0"/>
          </a:p>
          <a:p>
            <a:pPr marL="457200" lvl="1" indent="0" eaLnBrk="1" hangingPunct="1">
              <a:buNone/>
            </a:pPr>
            <a:endParaRPr lang="he-IL" altLang="he-IL" sz="2400" b="0" kern="0" dirty="0"/>
          </a:p>
          <a:p>
            <a:pPr marL="0" indent="0" eaLnBrk="1" hangingPunct="1">
              <a:buNone/>
            </a:pPr>
            <a:endParaRPr lang="he-IL" altLang="he-IL" sz="2400" b="0" kern="0" dirty="0"/>
          </a:p>
          <a:p>
            <a:pPr eaLnBrk="1" hangingPunct="1"/>
            <a:endParaRPr lang="en-US" altLang="he-IL" sz="2800" b="0" kern="0" dirty="0"/>
          </a:p>
          <a:p>
            <a:pPr marL="0" indent="0" eaLnBrk="1" hangingPunct="1">
              <a:buNone/>
            </a:pPr>
            <a:endParaRPr lang="he-IL" altLang="he-IL" sz="2800" b="0" kern="0" dirty="0"/>
          </a:p>
        </p:txBody>
      </p:sp>
      <p:pic>
        <p:nvPicPr>
          <p:cNvPr id="2" name="תמונה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8952" y="2881513"/>
            <a:ext cx="1892590" cy="2869167"/>
          </a:xfrm>
          <a:prstGeom prst="rect">
            <a:avLst/>
          </a:prstGeom>
        </p:spPr>
      </p:pic>
      <p:sp>
        <p:nvSpPr>
          <p:cNvPr id="14" name="Rectangle 19">
            <a:extLst>
              <a:ext uri="{FF2B5EF4-FFF2-40B4-BE49-F238E27FC236}">
                <a16:creationId xmlns:a16="http://schemas.microsoft.com/office/drawing/2014/main" id="{41C24158-E0E9-DD40-9974-8AA90E0F771B}"/>
              </a:ext>
            </a:extLst>
          </p:cNvPr>
          <p:cNvSpPr txBox="1">
            <a:spLocks noChangeArrowheads="1"/>
          </p:cNvSpPr>
          <p:nvPr/>
        </p:nvSpPr>
        <p:spPr>
          <a:xfrm>
            <a:off x="538270" y="724631"/>
            <a:ext cx="7055380" cy="140053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he-IL" altLang="he-IL" sz="3600" dirty="0">
                <a:solidFill>
                  <a:schemeClr val="accent3"/>
                </a:solidFill>
                <a:latin typeface="Raanana" pitchFamily="2" charset="-79"/>
                <a:cs typeface="Raanana" pitchFamily="2" charset="-79"/>
              </a:rPr>
              <a:t>הקמת התנועה הקונסרבטיבית</a:t>
            </a:r>
            <a:endParaRPr lang="en-US" altLang="he-IL" sz="3600" dirty="0">
              <a:solidFill>
                <a:schemeClr val="accent3"/>
              </a:solidFill>
              <a:latin typeface="Raanana" pitchFamily="2" charset="-79"/>
              <a:cs typeface="Raanana" pitchFamily="2" charset="-79"/>
            </a:endParaRPr>
          </a:p>
        </p:txBody>
      </p:sp>
    </p:spTree>
    <p:extLst>
      <p:ext uri="{BB962C8B-B14F-4D97-AF65-F5344CB8AC3E}">
        <p14:creationId xmlns:p14="http://schemas.microsoft.com/office/powerpoint/2010/main" val="21038643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childTnLst>
                                  <p:subTnLst>
                                    <p:animClr clrSpc="rgb" dir="cw">
                                      <p:cBhvr override="childStyle">
                                        <p:cTn dur="1" fill="hold" display="0" masterRel="nextClick" afterEffect="1"/>
                                        <p:tgtEl>
                                          <p:spTgt spid="16">
                                            <p:txEl>
                                              <p:pRg st="0" end="0"/>
                                            </p:txEl>
                                          </p:spTgt>
                                        </p:tgtEl>
                                        <p:attrNameLst>
                                          <p:attrName>ppt_c</p:attrName>
                                        </p:attrNameLst>
                                      </p:cBhvr>
                                      <p:to>
                                        <a:schemeClr val="bg2"/>
                                      </p:to>
                                    </p:animClr>
                                  </p:subTnLst>
                                </p:cTn>
                              </p:par>
                              <p:par>
                                <p:cTn id="8" presetID="10" presetClass="entr" presetSubtype="0" fill="hold" grpId="0"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2000"/>
                                        <p:tgtEl>
                                          <p:spTgt spid="16">
                                            <p:txEl>
                                              <p:pRg st="1" end="1"/>
                                            </p:txEl>
                                          </p:spTgt>
                                        </p:tgtEl>
                                      </p:cBhvr>
                                    </p:animEffect>
                                  </p:childTnLst>
                                  <p:subTnLst>
                                    <p:animClr clrSpc="rgb" dir="cw">
                                      <p:cBhvr override="childStyle">
                                        <p:cTn dur="1" fill="hold" display="0" masterRel="nextClick" afterEffect="1"/>
                                        <p:tgtEl>
                                          <p:spTgt spid="16">
                                            <p:txEl>
                                              <p:pRg st="1" end="1"/>
                                            </p:txEl>
                                          </p:spTgt>
                                        </p:tgtEl>
                                        <p:attrNameLst>
                                          <p:attrName>ppt_c</p:attrName>
                                        </p:attrNameLst>
                                      </p:cBhvr>
                                      <p:to>
                                        <a:schemeClr val="bg2"/>
                                      </p:to>
                                    </p:animClr>
                                  </p:subTnLst>
                                </p:cTn>
                              </p:par>
                              <p:par>
                                <p:cTn id="11" presetID="10"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2000"/>
                                        <p:tgtEl>
                                          <p:spTgt spid="16">
                                            <p:txEl>
                                              <p:pRg st="2" end="2"/>
                                            </p:txEl>
                                          </p:spTgt>
                                        </p:tgtEl>
                                      </p:cBhvr>
                                    </p:animEffect>
                                  </p:childTnLst>
                                  <p:subTnLst>
                                    <p:animClr clrSpc="rgb" dir="cw">
                                      <p:cBhvr override="childStyle">
                                        <p:cTn dur="1" fill="hold" display="0" masterRel="nextClick" afterEffect="1"/>
                                        <p:tgtEl>
                                          <p:spTgt spid="16">
                                            <p:txEl>
                                              <p:pRg st="2" end="2"/>
                                            </p:txEl>
                                          </p:spTgt>
                                        </p:tgtEl>
                                        <p:attrNameLst>
                                          <p:attrName>ppt_c</p:attrName>
                                        </p:attrNameLst>
                                      </p:cBhvr>
                                      <p:to>
                                        <a:schemeClr val="bg2"/>
                                      </p:to>
                                    </p:animClr>
                                  </p:subTnLst>
                                </p:cTn>
                              </p:par>
                              <p:par>
                                <p:cTn id="14" presetID="10" presetClass="entr" presetSubtype="0" fill="hold" grpId="0"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fade">
                                      <p:cBhvr>
                                        <p:cTn id="16" dur="2000"/>
                                        <p:tgtEl>
                                          <p:spTgt spid="16">
                                            <p:txEl>
                                              <p:pRg st="3" end="3"/>
                                            </p:txEl>
                                          </p:spTgt>
                                        </p:tgtEl>
                                      </p:cBhvr>
                                    </p:animEffect>
                                  </p:childTnLst>
                                  <p:subTnLst>
                                    <p:animClr clrSpc="rgb" dir="cw">
                                      <p:cBhvr override="childStyle">
                                        <p:cTn dur="1" fill="hold" display="0" masterRel="nextClick" afterEffect="1"/>
                                        <p:tgtEl>
                                          <p:spTgt spid="16">
                                            <p:txEl>
                                              <p:pRg st="3" end="3"/>
                                            </p:txEl>
                                          </p:spTgt>
                                        </p:tgtEl>
                                        <p:attrNameLst>
                                          <p:attrName>ppt_c</p:attrName>
                                        </p:attrNameLst>
                                      </p:cBhvr>
                                      <p:to>
                                        <a:schemeClr val="bg2"/>
                                      </p:to>
                                    </p:animClr>
                                  </p:subTnLst>
                                </p:cTn>
                              </p:par>
                              <p:par>
                                <p:cTn id="17" presetID="10"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Effect transition="in" filter="fade">
                                      <p:cBhvr>
                                        <p:cTn id="19" dur="2000"/>
                                        <p:tgtEl>
                                          <p:spTgt spid="16">
                                            <p:txEl>
                                              <p:pRg st="4" end="4"/>
                                            </p:txEl>
                                          </p:spTgt>
                                        </p:tgtEl>
                                      </p:cBhvr>
                                    </p:animEffect>
                                  </p:childTnLst>
                                  <p:subTnLst>
                                    <p:animClr clrSpc="rgb" dir="cw">
                                      <p:cBhvr override="childStyle">
                                        <p:cTn dur="1" fill="hold" display="0" masterRel="nextClick" afterEffect="1"/>
                                        <p:tgtEl>
                                          <p:spTgt spid="16">
                                            <p:txEl>
                                              <p:pRg st="4" end="4"/>
                                            </p:txEl>
                                          </p:spTgt>
                                        </p:tgtEl>
                                        <p:attrNameLst>
                                          <p:attrName>ppt_c</p:attrName>
                                        </p:attrNameLst>
                                      </p:cBhvr>
                                      <p:to>
                                        <a:schemeClr val="bg2"/>
                                      </p:to>
                                    </p:animClr>
                                  </p:subTnLst>
                                </p:cTn>
                              </p:par>
                              <p:par>
                                <p:cTn id="20" presetID="10" presetClass="entr" presetSubtype="0" fill="hold" grpId="0" nodeType="withEffect">
                                  <p:stCondLst>
                                    <p:cond delay="0"/>
                                  </p:stCondLst>
                                  <p:childTnLst>
                                    <p:set>
                                      <p:cBhvr>
                                        <p:cTn id="21" dur="1" fill="hold">
                                          <p:stCondLst>
                                            <p:cond delay="0"/>
                                          </p:stCondLst>
                                        </p:cTn>
                                        <p:tgtEl>
                                          <p:spTgt spid="16">
                                            <p:txEl>
                                              <p:pRg st="5" end="5"/>
                                            </p:txEl>
                                          </p:spTgt>
                                        </p:tgtEl>
                                        <p:attrNameLst>
                                          <p:attrName>style.visibility</p:attrName>
                                        </p:attrNameLst>
                                      </p:cBhvr>
                                      <p:to>
                                        <p:strVal val="visible"/>
                                      </p:to>
                                    </p:set>
                                    <p:animEffect transition="in" filter="fade">
                                      <p:cBhvr>
                                        <p:cTn id="22" dur="2000"/>
                                        <p:tgtEl>
                                          <p:spTgt spid="16">
                                            <p:txEl>
                                              <p:pRg st="5" end="5"/>
                                            </p:txEl>
                                          </p:spTgt>
                                        </p:tgtEl>
                                      </p:cBhvr>
                                    </p:animEffect>
                                  </p:childTnLst>
                                  <p:subTnLst>
                                    <p:animClr clrSpc="rgb" dir="cw">
                                      <p:cBhvr override="childStyle">
                                        <p:cTn dur="1" fill="hold" display="0" masterRel="nextClick" afterEffect="1"/>
                                        <p:tgtEl>
                                          <p:spTgt spid="16">
                                            <p:txEl>
                                              <p:pRg st="5" end="5"/>
                                            </p:txEl>
                                          </p:spTgt>
                                        </p:tgtEl>
                                        <p:attrNameLst>
                                          <p:attrName>ppt_c</p:attrName>
                                        </p:attrNameLst>
                                      </p:cBhvr>
                                      <p:to>
                                        <a:schemeClr val="bg2"/>
                                      </p:to>
                                    </p:animClr>
                                  </p:subTnLst>
                                </p:cTn>
                              </p:par>
                              <p:par>
                                <p:cTn id="23" presetID="10" presetClass="entr" presetSubtype="0" fill="hold" grpId="0" nodeType="with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animEffect transition="in" filter="fade">
                                      <p:cBhvr>
                                        <p:cTn id="25" dur="2000"/>
                                        <p:tgtEl>
                                          <p:spTgt spid="16">
                                            <p:txEl>
                                              <p:pRg st="6" end="6"/>
                                            </p:txEl>
                                          </p:spTgt>
                                        </p:tgtEl>
                                      </p:cBhvr>
                                    </p:animEffect>
                                  </p:childTnLst>
                                  <p:subTnLst>
                                    <p:animClr clrSpc="rgb" dir="cw">
                                      <p:cBhvr override="childStyle">
                                        <p:cTn dur="1" fill="hold" display="0" masterRel="nextClick" afterEffect="1"/>
                                        <p:tgtEl>
                                          <p:spTgt spid="16">
                                            <p:txEl>
                                              <p:pRg st="6" end="6"/>
                                            </p:txEl>
                                          </p:spTgt>
                                        </p:tgtEl>
                                        <p:attrNameLst>
                                          <p:attrName>ppt_c</p:attrName>
                                        </p:attrNameLst>
                                      </p:cBhvr>
                                      <p:to>
                                        <a:schemeClr val="bg2"/>
                                      </p:to>
                                    </p:animClr>
                                  </p:subTnLst>
                                </p:cTn>
                              </p:par>
                              <p:par>
                                <p:cTn id="26" presetID="10" presetClass="entr" presetSubtype="0" fill="hold" grpId="0" nodeType="withEffect">
                                  <p:stCondLst>
                                    <p:cond delay="0"/>
                                  </p:stCondLst>
                                  <p:childTnLst>
                                    <p:set>
                                      <p:cBhvr>
                                        <p:cTn id="27" dur="1" fill="hold">
                                          <p:stCondLst>
                                            <p:cond delay="0"/>
                                          </p:stCondLst>
                                        </p:cTn>
                                        <p:tgtEl>
                                          <p:spTgt spid="16">
                                            <p:txEl>
                                              <p:pRg st="7" end="7"/>
                                            </p:txEl>
                                          </p:spTgt>
                                        </p:tgtEl>
                                        <p:attrNameLst>
                                          <p:attrName>style.visibility</p:attrName>
                                        </p:attrNameLst>
                                      </p:cBhvr>
                                      <p:to>
                                        <p:strVal val="visible"/>
                                      </p:to>
                                    </p:set>
                                    <p:animEffect transition="in" filter="fade">
                                      <p:cBhvr>
                                        <p:cTn id="28" dur="2000"/>
                                        <p:tgtEl>
                                          <p:spTgt spid="16">
                                            <p:txEl>
                                              <p:pRg st="7" end="7"/>
                                            </p:txEl>
                                          </p:spTgt>
                                        </p:tgtEl>
                                      </p:cBhvr>
                                    </p:animEffect>
                                  </p:childTnLst>
                                  <p:subTnLst>
                                    <p:animClr clrSpc="rgb" dir="cw">
                                      <p:cBhvr override="childStyle">
                                        <p:cTn dur="1" fill="hold" display="0" masterRel="nextClick" afterEffect="1"/>
                                        <p:tgtEl>
                                          <p:spTgt spid="16">
                                            <p:txEl>
                                              <p:pRg st="7" end="7"/>
                                            </p:txEl>
                                          </p:spTgt>
                                        </p:tgtEl>
                                        <p:attrNameLst>
                                          <p:attrName>ppt_c</p:attrName>
                                        </p:attrNameLst>
                                      </p:cBhvr>
                                      <p:to>
                                        <a:schemeClr val="bg2"/>
                                      </p:to>
                                    </p:animClr>
                                  </p:subTnLst>
                                </p:cTn>
                              </p:par>
                              <p:par>
                                <p:cTn id="29" presetID="10" presetClass="entr" presetSubtype="0" fill="hold" grpId="0" nodeType="withEffect">
                                  <p:stCondLst>
                                    <p:cond delay="0"/>
                                  </p:stCondLst>
                                  <p:childTnLst>
                                    <p:set>
                                      <p:cBhvr>
                                        <p:cTn id="30" dur="1" fill="hold">
                                          <p:stCondLst>
                                            <p:cond delay="0"/>
                                          </p:stCondLst>
                                        </p:cTn>
                                        <p:tgtEl>
                                          <p:spTgt spid="16">
                                            <p:txEl>
                                              <p:pRg st="8" end="8"/>
                                            </p:txEl>
                                          </p:spTgt>
                                        </p:tgtEl>
                                        <p:attrNameLst>
                                          <p:attrName>style.visibility</p:attrName>
                                        </p:attrNameLst>
                                      </p:cBhvr>
                                      <p:to>
                                        <p:strVal val="visible"/>
                                      </p:to>
                                    </p:set>
                                    <p:animEffect transition="in" filter="fade">
                                      <p:cBhvr>
                                        <p:cTn id="31" dur="2000"/>
                                        <p:tgtEl>
                                          <p:spTgt spid="16">
                                            <p:txEl>
                                              <p:pRg st="8" end="8"/>
                                            </p:txEl>
                                          </p:spTgt>
                                        </p:tgtEl>
                                      </p:cBhvr>
                                    </p:animEffect>
                                  </p:childTnLst>
                                  <p:subTnLst>
                                    <p:animClr clrSpc="rgb" dir="cw">
                                      <p:cBhvr override="childStyle">
                                        <p:cTn dur="1" fill="hold" display="0" masterRel="nextClick" afterEffect="1"/>
                                        <p:tgtEl>
                                          <p:spTgt spid="16">
                                            <p:txEl>
                                              <p:pRg st="8" end="8"/>
                                            </p:txEl>
                                          </p:spTgt>
                                        </p:tgtEl>
                                        <p:attrNameLst>
                                          <p:attrName>ppt_c</p:attrName>
                                        </p:attrNameLst>
                                      </p:cBhvr>
                                      <p:to>
                                        <a:schemeClr val="bg2"/>
                                      </p:to>
                                    </p:animClr>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Rectangle 2"/>
          <p:cNvSpPr txBox="1">
            <a:spLocks noChangeArrowheads="1"/>
          </p:cNvSpPr>
          <p:nvPr/>
        </p:nvSpPr>
        <p:spPr bwMode="auto">
          <a:xfrm>
            <a:off x="571361" y="1576945"/>
            <a:ext cx="8249840"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eaLnBrk="1" hangingPunct="1"/>
            <a:r>
              <a:rPr lang="he-IL" altLang="he-IL" sz="2400" b="0" kern="0" dirty="0">
                <a:latin typeface="Raanana" pitchFamily="2" charset="-79"/>
                <a:cs typeface="Raanana" pitchFamily="2" charset="-79"/>
              </a:rPr>
              <a:t>מסורת ושינוי </a:t>
            </a:r>
            <a:r>
              <a:rPr lang="en-US" altLang="he-IL" sz="2400" b="0" kern="0" dirty="0">
                <a:latin typeface="Raanana" pitchFamily="2" charset="-79"/>
                <a:cs typeface="Raanana" pitchFamily="2" charset="-79"/>
              </a:rPr>
              <a:t>Tradition and Change</a:t>
            </a:r>
          </a:p>
          <a:p>
            <a:pPr eaLnBrk="1" hangingPunct="1"/>
            <a:r>
              <a:rPr lang="he-IL" altLang="he-IL" sz="2400" b="0" kern="0" dirty="0">
                <a:latin typeface="Raanana" pitchFamily="2" charset="-79"/>
                <a:cs typeface="Raanana" pitchFamily="2" charset="-79"/>
              </a:rPr>
              <a:t>מחיבות להלכה לפי עקרון "כלל ישראל"</a:t>
            </a:r>
          </a:p>
          <a:p>
            <a:pPr lvl="1" eaLnBrk="1" hangingPunct="1"/>
            <a:r>
              <a:rPr lang="he-IL" altLang="he-IL" sz="2400" b="0" kern="0" dirty="0">
                <a:latin typeface="Raanana" pitchFamily="2" charset="-79"/>
                <a:cs typeface="Raanana" pitchFamily="2" charset="-79"/>
              </a:rPr>
              <a:t>הקלות הלכתיות לפי כמה עקרונות (הוראת שעה, פסיקה), אך בדרך כלל ללא פריצת גדר ההלכה</a:t>
            </a:r>
            <a:endParaRPr lang="en-US" altLang="he-IL" sz="2400" b="0" kern="0" dirty="0">
              <a:latin typeface="Raanana" pitchFamily="2" charset="-79"/>
              <a:cs typeface="Raanana" pitchFamily="2" charset="-79"/>
            </a:endParaRPr>
          </a:p>
          <a:p>
            <a:pPr lvl="1" eaLnBrk="1" hangingPunct="1"/>
            <a:r>
              <a:rPr lang="he-IL" altLang="he-IL" sz="2400" kern="0" dirty="0">
                <a:latin typeface="Raanana" pitchFamily="2" charset="-79"/>
                <a:cs typeface="Raanana" pitchFamily="2" charset="-79"/>
              </a:rPr>
              <a:t>החלטות מכריעות: ישיבה משותפת, נסיעה בשבת </a:t>
            </a:r>
            <a:r>
              <a:rPr lang="he-IL" altLang="he-IL" sz="2400" kern="0" dirty="0" err="1">
                <a:latin typeface="Raanana" pitchFamily="2" charset="-79"/>
                <a:cs typeface="Raanana" pitchFamily="2" charset="-79"/>
              </a:rPr>
              <a:t>לביה״כ</a:t>
            </a:r>
            <a:endParaRPr lang="he-IL" altLang="he-IL" sz="2400" b="0" kern="0" dirty="0">
              <a:latin typeface="Raanana" pitchFamily="2" charset="-79"/>
              <a:cs typeface="Raanana" pitchFamily="2" charset="-79"/>
            </a:endParaRPr>
          </a:p>
          <a:p>
            <a:pPr eaLnBrk="1" hangingPunct="1"/>
            <a:r>
              <a:rPr lang="he-IL" altLang="he-IL" sz="2400" b="0" kern="0" dirty="0">
                <a:latin typeface="Raanana" pitchFamily="2" charset="-79"/>
                <a:cs typeface="Raanana" pitchFamily="2" charset="-79"/>
              </a:rPr>
              <a:t>מרכזיות הקהילה ולא האינדיבידואל</a:t>
            </a:r>
          </a:p>
          <a:p>
            <a:pPr eaLnBrk="1" hangingPunct="1"/>
            <a:r>
              <a:rPr lang="he-IL" altLang="he-IL" sz="2400" b="0" kern="0" dirty="0">
                <a:latin typeface="Raanana" pitchFamily="2" charset="-79"/>
                <a:cs typeface="Raanana" pitchFamily="2" charset="-79"/>
              </a:rPr>
              <a:t>עמימות מכוונת בשאלות תיאולוגיות</a:t>
            </a:r>
          </a:p>
          <a:p>
            <a:pPr lvl="1" eaLnBrk="1" hangingPunct="1"/>
            <a:r>
              <a:rPr lang="he-IL" altLang="he-IL" sz="2400" b="0" kern="0" dirty="0">
                <a:latin typeface="Raanana" pitchFamily="2" charset="-79"/>
                <a:cs typeface="Raanana" pitchFamily="2" charset="-79"/>
              </a:rPr>
              <a:t>״אמת ואמונה״ (1998) – מצע תיאולוגי </a:t>
            </a:r>
          </a:p>
          <a:p>
            <a:pPr lvl="1" eaLnBrk="1" hangingPunct="1"/>
            <a:r>
              <a:rPr lang="he-IL" altLang="he-IL" sz="2400" b="0" kern="0" dirty="0">
                <a:latin typeface="Raanana" pitchFamily="2" charset="-79"/>
                <a:cs typeface="Raanana" pitchFamily="2" charset="-79"/>
              </a:rPr>
              <a:t>משבר 2001 – </a:t>
            </a:r>
            <a:r>
              <a:rPr lang="en-US" altLang="he-IL" sz="2400" b="0" kern="0" dirty="0">
                <a:latin typeface="Raanana" pitchFamily="2" charset="-79"/>
                <a:cs typeface="Raanana" pitchFamily="2" charset="-79"/>
              </a:rPr>
              <a:t>David </a:t>
            </a:r>
            <a:r>
              <a:rPr lang="en-US" altLang="he-IL" sz="2400" b="0" kern="0" dirty="0" err="1">
                <a:latin typeface="Raanana" pitchFamily="2" charset="-79"/>
                <a:cs typeface="Raanana" pitchFamily="2" charset="-79"/>
              </a:rPr>
              <a:t>Wolpe</a:t>
            </a:r>
            <a:r>
              <a:rPr lang="he-IL" altLang="he-IL" sz="2400" b="0" kern="0" dirty="0">
                <a:latin typeface="Raanana" pitchFamily="2" charset="-79"/>
                <a:cs typeface="Raanana" pitchFamily="2" charset="-79"/>
              </a:rPr>
              <a:t> ויציאת מצרים</a:t>
            </a:r>
          </a:p>
          <a:p>
            <a:pPr eaLnBrk="1" hangingPunct="1"/>
            <a:r>
              <a:rPr lang="he-IL" altLang="he-IL" sz="2400" b="0" kern="0" dirty="0">
                <a:latin typeface="Raanana" pitchFamily="2" charset="-79"/>
                <a:cs typeface="Raanana" pitchFamily="2" charset="-79"/>
              </a:rPr>
              <a:t>יותר עברית; עמדה פרו-ציונית מובהקת</a:t>
            </a:r>
            <a:endParaRPr lang="he-IL" altLang="he-IL" b="0" kern="0" dirty="0"/>
          </a:p>
          <a:p>
            <a:pPr marL="457200" lvl="1" indent="0" eaLnBrk="1" hangingPunct="1">
              <a:buNone/>
            </a:pPr>
            <a:endParaRPr lang="he-IL" altLang="he-IL" sz="2400" b="0" kern="0" dirty="0"/>
          </a:p>
        </p:txBody>
      </p:sp>
      <p:pic>
        <p:nvPicPr>
          <p:cNvPr id="3" name="Picture 2"/>
          <p:cNvPicPr>
            <a:picLocks noChangeAspect="1"/>
          </p:cNvPicPr>
          <p:nvPr/>
        </p:nvPicPr>
        <p:blipFill>
          <a:blip r:embed="rId3"/>
          <a:stretch>
            <a:fillRect/>
          </a:stretch>
        </p:blipFill>
        <p:spPr>
          <a:xfrm>
            <a:off x="755576" y="3933056"/>
            <a:ext cx="2250083" cy="2342552"/>
          </a:xfrm>
          <a:prstGeom prst="rect">
            <a:avLst/>
          </a:prstGeom>
        </p:spPr>
      </p:pic>
      <p:sp>
        <p:nvSpPr>
          <p:cNvPr id="11" name="Rectangle 19">
            <a:extLst>
              <a:ext uri="{FF2B5EF4-FFF2-40B4-BE49-F238E27FC236}">
                <a16:creationId xmlns:a16="http://schemas.microsoft.com/office/drawing/2014/main" id="{D7D2F778-6082-214B-A93D-F3366E804EF2}"/>
              </a:ext>
            </a:extLst>
          </p:cNvPr>
          <p:cNvSpPr txBox="1">
            <a:spLocks noChangeArrowheads="1"/>
          </p:cNvSpPr>
          <p:nvPr/>
        </p:nvSpPr>
        <p:spPr>
          <a:xfrm>
            <a:off x="250825" y="717026"/>
            <a:ext cx="7055380" cy="140053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he-IL" altLang="he-IL" sz="3600" dirty="0">
                <a:solidFill>
                  <a:schemeClr val="accent3"/>
                </a:solidFill>
                <a:latin typeface="Raanana" pitchFamily="2" charset="-79"/>
                <a:cs typeface="Raanana" pitchFamily="2" charset="-79"/>
              </a:rPr>
              <a:t>עקרונות יסוד בתפיסה הקונסרבטיבית</a:t>
            </a:r>
            <a:endParaRPr lang="en-US" altLang="he-IL" sz="3600" dirty="0">
              <a:solidFill>
                <a:schemeClr val="accent3"/>
              </a:solidFill>
              <a:latin typeface="Raanana" pitchFamily="2" charset="-79"/>
              <a:cs typeface="Raanana" pitchFamily="2" charset="-79"/>
            </a:endParaRPr>
          </a:p>
        </p:txBody>
      </p:sp>
    </p:spTree>
    <p:extLst>
      <p:ext uri="{BB962C8B-B14F-4D97-AF65-F5344CB8AC3E}">
        <p14:creationId xmlns:p14="http://schemas.microsoft.com/office/powerpoint/2010/main" val="15406930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childTnLst>
                                  <p:subTnLst>
                                    <p:animClr clrSpc="rgb" dir="cw">
                                      <p:cBhvr override="childStyle">
                                        <p:cTn dur="1" fill="hold" display="0" masterRel="nextClick" afterEffect="1"/>
                                        <p:tgtEl>
                                          <p:spTgt spid="16">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2000"/>
                                        <p:tgtEl>
                                          <p:spTgt spid="16">
                                            <p:txEl>
                                              <p:pRg st="1" end="1"/>
                                            </p:txEl>
                                          </p:spTgt>
                                        </p:tgtEl>
                                      </p:cBhvr>
                                    </p:animEffect>
                                  </p:childTnLst>
                                  <p:subTnLst>
                                    <p:animClr clrSpc="rgb" dir="cw">
                                      <p:cBhvr override="childStyle">
                                        <p:cTn dur="1" fill="hold" display="0" masterRel="nextClick" afterEffect="1"/>
                                        <p:tgtEl>
                                          <p:spTgt spid="16">
                                            <p:txEl>
                                              <p:pRg st="1" end="1"/>
                                            </p:txEl>
                                          </p:spTgt>
                                        </p:tgtEl>
                                        <p:attrNameLst>
                                          <p:attrName>ppt_c</p:attrName>
                                        </p:attrNameLst>
                                      </p:cBhvr>
                                      <p:to>
                                        <a:schemeClr val="bg2"/>
                                      </p:to>
                                    </p:animClr>
                                  </p:subTnLst>
                                </p:cTn>
                              </p:par>
                              <p:par>
                                <p:cTn id="13" presetID="10" presetClass="entr" presetSubtype="0" fill="hold" grpId="0"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2000"/>
                                        <p:tgtEl>
                                          <p:spTgt spid="16">
                                            <p:txEl>
                                              <p:pRg st="2" end="2"/>
                                            </p:txEl>
                                          </p:spTgt>
                                        </p:tgtEl>
                                      </p:cBhvr>
                                    </p:animEffect>
                                  </p:childTnLst>
                                  <p:subTnLst>
                                    <p:animClr clrSpc="rgb" dir="cw">
                                      <p:cBhvr override="childStyle">
                                        <p:cTn dur="1" fill="hold" display="0" masterRel="nextClick" afterEffect="1"/>
                                        <p:tgtEl>
                                          <p:spTgt spid="16">
                                            <p:txEl>
                                              <p:pRg st="2" end="2"/>
                                            </p:txEl>
                                          </p:spTgt>
                                        </p:tgtEl>
                                        <p:attrNameLst>
                                          <p:attrName>ppt_c</p:attrName>
                                        </p:attrNameLst>
                                      </p:cBhvr>
                                      <p:to>
                                        <a:schemeClr val="bg2"/>
                                      </p:to>
                                    </p:animClr>
                                  </p:subTnLst>
                                </p:cTn>
                              </p:par>
                              <p:par>
                                <p:cTn id="16" presetID="10" presetClass="entr" presetSubtype="0" fill="hold" grpId="0" nodeType="with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Effect transition="in" filter="fade">
                                      <p:cBhvr>
                                        <p:cTn id="18" dur="2000"/>
                                        <p:tgtEl>
                                          <p:spTgt spid="16">
                                            <p:txEl>
                                              <p:pRg st="3" end="3"/>
                                            </p:txEl>
                                          </p:spTgt>
                                        </p:tgtEl>
                                      </p:cBhvr>
                                    </p:animEffect>
                                  </p:childTnLst>
                                  <p:subTnLst>
                                    <p:animClr clrSpc="rgb" dir="cw">
                                      <p:cBhvr override="childStyle">
                                        <p:cTn dur="1" fill="hold" display="0" masterRel="nextClick" afterEffect="1"/>
                                        <p:tgtEl>
                                          <p:spTgt spid="16">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Effect transition="in" filter="fade">
                                      <p:cBhvr>
                                        <p:cTn id="23" dur="2000"/>
                                        <p:tgtEl>
                                          <p:spTgt spid="16">
                                            <p:txEl>
                                              <p:pRg st="4" end="4"/>
                                            </p:txEl>
                                          </p:spTgt>
                                        </p:tgtEl>
                                      </p:cBhvr>
                                    </p:animEffect>
                                  </p:childTnLst>
                                  <p:subTnLst>
                                    <p:animClr clrSpc="rgb" dir="cw">
                                      <p:cBhvr override="childStyle">
                                        <p:cTn dur="1" fill="hold" display="0" masterRel="nextClick" afterEffect="1"/>
                                        <p:tgtEl>
                                          <p:spTgt spid="16">
                                            <p:txEl>
                                              <p:pRg st="4" end="4"/>
                                            </p:txEl>
                                          </p:spTgt>
                                        </p:tgtEl>
                                        <p:attrNameLst>
                                          <p:attrName>ppt_c</p:attrName>
                                        </p:attrNameLst>
                                      </p:cBhvr>
                                      <p:to>
                                        <a:schemeClr val="bg2"/>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xEl>
                                              <p:pRg st="5" end="5"/>
                                            </p:txEl>
                                          </p:spTgt>
                                        </p:tgtEl>
                                        <p:attrNameLst>
                                          <p:attrName>style.visibility</p:attrName>
                                        </p:attrNameLst>
                                      </p:cBhvr>
                                      <p:to>
                                        <p:strVal val="visible"/>
                                      </p:to>
                                    </p:set>
                                    <p:animEffect transition="in" filter="fade">
                                      <p:cBhvr>
                                        <p:cTn id="28" dur="2000"/>
                                        <p:tgtEl>
                                          <p:spTgt spid="16">
                                            <p:txEl>
                                              <p:pRg st="5" end="5"/>
                                            </p:txEl>
                                          </p:spTgt>
                                        </p:tgtEl>
                                      </p:cBhvr>
                                    </p:animEffect>
                                  </p:childTnLst>
                                  <p:subTnLst>
                                    <p:animClr clrSpc="rgb" dir="cw">
                                      <p:cBhvr override="childStyle">
                                        <p:cTn dur="1" fill="hold" display="0" masterRel="nextClick" afterEffect="1"/>
                                        <p:tgtEl>
                                          <p:spTgt spid="16">
                                            <p:txEl>
                                              <p:pRg st="5" end="5"/>
                                            </p:txEl>
                                          </p:spTgt>
                                        </p:tgtEl>
                                        <p:attrNameLst>
                                          <p:attrName>ppt_c</p:attrName>
                                        </p:attrNameLst>
                                      </p:cBhvr>
                                      <p:to>
                                        <a:schemeClr val="bg2"/>
                                      </p:to>
                                    </p:animClr>
                                  </p:subTnLst>
                                </p:cTn>
                              </p:par>
                              <p:par>
                                <p:cTn id="29" presetID="10" presetClass="entr" presetSubtype="0" fill="hold" grpId="0" nodeType="with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animEffect transition="in" filter="fade">
                                      <p:cBhvr>
                                        <p:cTn id="31" dur="2000"/>
                                        <p:tgtEl>
                                          <p:spTgt spid="16">
                                            <p:txEl>
                                              <p:pRg st="6" end="6"/>
                                            </p:txEl>
                                          </p:spTgt>
                                        </p:tgtEl>
                                      </p:cBhvr>
                                    </p:animEffect>
                                  </p:childTnLst>
                                  <p:subTnLst>
                                    <p:animClr clrSpc="rgb" dir="cw">
                                      <p:cBhvr override="childStyle">
                                        <p:cTn dur="1" fill="hold" display="0" masterRel="nextClick" afterEffect="1"/>
                                        <p:tgtEl>
                                          <p:spTgt spid="16">
                                            <p:txEl>
                                              <p:pRg st="6" end="6"/>
                                            </p:txEl>
                                          </p:spTgt>
                                        </p:tgtEl>
                                        <p:attrNameLst>
                                          <p:attrName>ppt_c</p:attrName>
                                        </p:attrNameLst>
                                      </p:cBhvr>
                                      <p:to>
                                        <a:schemeClr val="bg2"/>
                                      </p:to>
                                    </p:animClr>
                                  </p:subTnLst>
                                </p:cTn>
                              </p:par>
                              <p:par>
                                <p:cTn id="32" presetID="10" presetClass="entr" presetSubtype="0" fill="hold" grpId="0" nodeType="withEffect">
                                  <p:stCondLst>
                                    <p:cond delay="0"/>
                                  </p:stCondLst>
                                  <p:childTnLst>
                                    <p:set>
                                      <p:cBhvr>
                                        <p:cTn id="33" dur="1" fill="hold">
                                          <p:stCondLst>
                                            <p:cond delay="0"/>
                                          </p:stCondLst>
                                        </p:cTn>
                                        <p:tgtEl>
                                          <p:spTgt spid="16">
                                            <p:txEl>
                                              <p:pRg st="7" end="7"/>
                                            </p:txEl>
                                          </p:spTgt>
                                        </p:tgtEl>
                                        <p:attrNameLst>
                                          <p:attrName>style.visibility</p:attrName>
                                        </p:attrNameLst>
                                      </p:cBhvr>
                                      <p:to>
                                        <p:strVal val="visible"/>
                                      </p:to>
                                    </p:set>
                                    <p:animEffect transition="in" filter="fade">
                                      <p:cBhvr>
                                        <p:cTn id="34" dur="2000"/>
                                        <p:tgtEl>
                                          <p:spTgt spid="16">
                                            <p:txEl>
                                              <p:pRg st="7" end="7"/>
                                            </p:txEl>
                                          </p:spTgt>
                                        </p:tgtEl>
                                      </p:cBhvr>
                                    </p:animEffect>
                                  </p:childTnLst>
                                  <p:subTnLst>
                                    <p:animClr clrSpc="rgb" dir="cw">
                                      <p:cBhvr override="childStyle">
                                        <p:cTn dur="1" fill="hold" display="0" masterRel="nextClick" afterEffect="1"/>
                                        <p:tgtEl>
                                          <p:spTgt spid="16">
                                            <p:txEl>
                                              <p:pRg st="7" end="7"/>
                                            </p:txEl>
                                          </p:spTgt>
                                        </p:tgtEl>
                                        <p:attrNameLst>
                                          <p:attrName>ppt_c</p:attrName>
                                        </p:attrNameLst>
                                      </p:cBhvr>
                                      <p:to>
                                        <a:schemeClr val="bg2"/>
                                      </p:to>
                                    </p:animClr>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animEffect transition="in" filter="fade">
                                      <p:cBhvr>
                                        <p:cTn id="39" dur="2000"/>
                                        <p:tgtEl>
                                          <p:spTgt spid="16">
                                            <p:txEl>
                                              <p:pRg st="8" end="8"/>
                                            </p:txEl>
                                          </p:spTgt>
                                        </p:tgtEl>
                                      </p:cBhvr>
                                    </p:animEffect>
                                  </p:childTnLst>
                                  <p:subTnLst>
                                    <p:animClr clrSpc="rgb" dir="cw">
                                      <p:cBhvr override="childStyle">
                                        <p:cTn dur="1" fill="hold" display="0" masterRel="nextClick" afterEffect="1"/>
                                        <p:tgtEl>
                                          <p:spTgt spid="16">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Rectangle 2"/>
          <p:cNvSpPr txBox="1">
            <a:spLocks noChangeArrowheads="1"/>
          </p:cNvSpPr>
          <p:nvPr/>
        </p:nvSpPr>
        <p:spPr bwMode="auto">
          <a:xfrm>
            <a:off x="643335" y="1568531"/>
            <a:ext cx="8249840" cy="264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eaLnBrk="1" hangingPunct="1"/>
            <a:r>
              <a:rPr lang="he-IL" altLang="he-IL" sz="2800" b="0" kern="0" dirty="0">
                <a:latin typeface="Raanana" pitchFamily="2" charset="-79"/>
                <a:cs typeface="Raanana" pitchFamily="2" charset="-79"/>
              </a:rPr>
              <a:t>תנועה במשבר</a:t>
            </a:r>
          </a:p>
          <a:p>
            <a:pPr lvl="1" eaLnBrk="1" hangingPunct="1"/>
            <a:r>
              <a:rPr lang="he-IL" altLang="he-IL" sz="2400" b="0" kern="0" dirty="0">
                <a:latin typeface="Raanana" pitchFamily="2" charset="-79"/>
                <a:cs typeface="Raanana" pitchFamily="2" charset="-79"/>
              </a:rPr>
              <a:t>זהות ביניים בין הרפורמה לאורתודוקסיה המודרנית </a:t>
            </a:r>
          </a:p>
          <a:p>
            <a:pPr lvl="2" eaLnBrk="1" hangingPunct="1"/>
            <a:r>
              <a:rPr lang="he-IL" altLang="he-IL" sz="2000" b="0" kern="0" dirty="0">
                <a:latin typeface="Raanana" pitchFamily="2" charset="-79"/>
                <a:cs typeface="Raanana" pitchFamily="2" charset="-79"/>
              </a:rPr>
              <a:t>תנועה ״ימינה״ ברפורמה </a:t>
            </a:r>
            <a:r>
              <a:rPr lang="he-IL" altLang="he-IL" sz="2000" b="0" kern="0" dirty="0" err="1">
                <a:latin typeface="Raanana" pitchFamily="2" charset="-79"/>
                <a:cs typeface="Raanana" pitchFamily="2" charset="-79"/>
              </a:rPr>
              <a:t>ו״שמאלה</a:t>
            </a:r>
            <a:r>
              <a:rPr lang="he-IL" altLang="he-IL" sz="2000" b="0" kern="0" dirty="0">
                <a:latin typeface="Raanana" pitchFamily="2" charset="-79"/>
                <a:cs typeface="Raanana" pitchFamily="2" charset="-79"/>
              </a:rPr>
              <a:t>״ באגפים קונסרבטיבים</a:t>
            </a:r>
          </a:p>
          <a:p>
            <a:pPr lvl="2" eaLnBrk="1" hangingPunct="1"/>
            <a:r>
              <a:rPr lang="he-IL" altLang="he-IL" sz="2000" b="0" kern="0" dirty="0">
                <a:latin typeface="Raanana" pitchFamily="2" charset="-79"/>
                <a:cs typeface="Raanana" pitchFamily="2" charset="-79"/>
              </a:rPr>
              <a:t>התפתחות ה- </a:t>
            </a:r>
            <a:r>
              <a:rPr lang="he-IL" altLang="he-IL" sz="2000" b="0" kern="0" dirty="0" err="1">
                <a:latin typeface="Raanana" pitchFamily="2" charset="-79"/>
                <a:cs typeface="Raanana" pitchFamily="2" charset="-79"/>
              </a:rPr>
              <a:t>Open</a:t>
            </a:r>
            <a:r>
              <a:rPr lang="he-IL" altLang="he-IL" sz="2000" b="0" kern="0" dirty="0">
                <a:latin typeface="Raanana" pitchFamily="2" charset="-79"/>
                <a:cs typeface="Raanana" pitchFamily="2" charset="-79"/>
              </a:rPr>
              <a:t> </a:t>
            </a:r>
            <a:r>
              <a:rPr lang="he-IL" altLang="he-IL" sz="2000" b="0" kern="0" dirty="0" err="1">
                <a:latin typeface="Raanana" pitchFamily="2" charset="-79"/>
                <a:cs typeface="Raanana" pitchFamily="2" charset="-79"/>
              </a:rPr>
              <a:t>Orthodox</a:t>
            </a:r>
            <a:endParaRPr lang="en-US" altLang="he-IL" sz="2000" b="0" kern="0" dirty="0">
              <a:latin typeface="Raanana" pitchFamily="2" charset="-79"/>
              <a:cs typeface="Raanana" pitchFamily="2" charset="-79"/>
            </a:endParaRPr>
          </a:p>
          <a:p>
            <a:pPr lvl="2" eaLnBrk="1" hangingPunct="1"/>
            <a:r>
              <a:rPr lang="he-IL" altLang="he-IL" sz="2000" kern="0" dirty="0">
                <a:latin typeface="Raanana" pitchFamily="2" charset="-79"/>
                <a:cs typeface="Raanana" pitchFamily="2" charset="-79"/>
              </a:rPr>
              <a:t>פער רבנים – קהילה (3-4% שומרים הלכה</a:t>
            </a:r>
            <a:r>
              <a:rPr lang="en-US" altLang="he-IL" sz="2000" kern="0">
                <a:latin typeface="Raanana" pitchFamily="2" charset="-79"/>
                <a:cs typeface="Raanana" pitchFamily="2" charset="-79"/>
              </a:rPr>
              <a:t>(</a:t>
            </a:r>
            <a:endParaRPr lang="he-IL" altLang="he-IL" sz="2000" b="0" kern="0" dirty="0">
              <a:latin typeface="Raanana" pitchFamily="2" charset="-79"/>
              <a:cs typeface="Raanana" pitchFamily="2" charset="-79"/>
            </a:endParaRPr>
          </a:p>
          <a:p>
            <a:pPr lvl="1" eaLnBrk="1" hangingPunct="1"/>
            <a:r>
              <a:rPr lang="he-IL" altLang="he-IL" sz="2400" b="0" kern="0" dirty="0">
                <a:latin typeface="Raanana" pitchFamily="2" charset="-79"/>
                <a:cs typeface="Raanana" pitchFamily="2" charset="-79"/>
              </a:rPr>
              <a:t>הזדקנות קהילות, איום בסגירת מוסדות</a:t>
            </a:r>
            <a:endParaRPr lang="he-IL" altLang="he-IL" b="0" kern="0" dirty="0">
              <a:latin typeface="Raanana" pitchFamily="2" charset="-79"/>
              <a:cs typeface="Raanana" pitchFamily="2" charset="-79"/>
            </a:endParaRPr>
          </a:p>
          <a:p>
            <a:pPr marL="0" indent="0" eaLnBrk="1" hangingPunct="1">
              <a:buNone/>
            </a:pPr>
            <a:endParaRPr lang="he-IL" altLang="he-IL" b="0" kern="0" dirty="0"/>
          </a:p>
          <a:p>
            <a:pPr marL="457200" lvl="1" indent="0" eaLnBrk="1" hangingPunct="1">
              <a:buNone/>
            </a:pPr>
            <a:endParaRPr lang="he-IL" altLang="he-IL" sz="2400" b="0" kern="0" dirty="0"/>
          </a:p>
          <a:p>
            <a:pPr marL="0" indent="0" eaLnBrk="1" hangingPunct="1">
              <a:buNone/>
            </a:pPr>
            <a:endParaRPr lang="he-IL" altLang="he-IL" sz="2400" b="0" kern="0" dirty="0"/>
          </a:p>
          <a:p>
            <a:pPr marL="0" indent="0" eaLnBrk="1" hangingPunct="1">
              <a:buNone/>
            </a:pPr>
            <a:endParaRPr lang="en-US" altLang="he-IL" sz="2800" b="0" kern="0" dirty="0"/>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r="3907" b="3438"/>
          <a:stretch/>
        </p:blipFill>
        <p:spPr>
          <a:xfrm>
            <a:off x="395536" y="4213749"/>
            <a:ext cx="3665322" cy="2191517"/>
          </a:xfrm>
          <a:prstGeom prst="rect">
            <a:avLst/>
          </a:prstGeom>
        </p:spPr>
      </p:pic>
      <p:pic>
        <p:nvPicPr>
          <p:cNvPr id="3" name="Picture 2"/>
          <p:cNvPicPr>
            <a:picLocks noChangeAspect="1"/>
          </p:cNvPicPr>
          <p:nvPr/>
        </p:nvPicPr>
        <p:blipFill>
          <a:blip r:embed="rId4"/>
          <a:stretch>
            <a:fillRect/>
          </a:stretch>
        </p:blipFill>
        <p:spPr>
          <a:xfrm>
            <a:off x="4427984" y="4221088"/>
            <a:ext cx="2915990" cy="2184178"/>
          </a:xfrm>
          <a:prstGeom prst="rect">
            <a:avLst/>
          </a:prstGeom>
        </p:spPr>
      </p:pic>
      <p:sp>
        <p:nvSpPr>
          <p:cNvPr id="12" name="Rectangle 19">
            <a:extLst>
              <a:ext uri="{FF2B5EF4-FFF2-40B4-BE49-F238E27FC236}">
                <a16:creationId xmlns:a16="http://schemas.microsoft.com/office/drawing/2014/main" id="{5F543E74-9AF6-874F-A419-398ECD29ACD2}"/>
              </a:ext>
            </a:extLst>
          </p:cNvPr>
          <p:cNvSpPr txBox="1">
            <a:spLocks noChangeArrowheads="1"/>
          </p:cNvSpPr>
          <p:nvPr/>
        </p:nvSpPr>
        <p:spPr>
          <a:xfrm>
            <a:off x="250824" y="717026"/>
            <a:ext cx="7093149" cy="69575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he-IL" altLang="he-IL" sz="3600" dirty="0">
                <a:solidFill>
                  <a:schemeClr val="accent3"/>
                </a:solidFill>
                <a:latin typeface="Raanana" pitchFamily="2" charset="-79"/>
                <a:cs typeface="Raanana" pitchFamily="2" charset="-79"/>
              </a:rPr>
              <a:t>התנועה הקונסרבטיבית – היבטים עכשוויים</a:t>
            </a:r>
            <a:endParaRPr lang="en-US" altLang="he-IL" sz="3600" dirty="0">
              <a:solidFill>
                <a:schemeClr val="accent3"/>
              </a:solidFill>
              <a:latin typeface="Raanana" pitchFamily="2" charset="-79"/>
              <a:cs typeface="Raanana" pitchFamily="2" charset="-79"/>
            </a:endParaRPr>
          </a:p>
        </p:txBody>
      </p:sp>
    </p:spTree>
    <p:extLst>
      <p:ext uri="{BB962C8B-B14F-4D97-AF65-F5344CB8AC3E}">
        <p14:creationId xmlns:p14="http://schemas.microsoft.com/office/powerpoint/2010/main" val="15676470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childTnLst>
                                  <p:subTnLst>
                                    <p:animClr clrSpc="rgb" dir="cw">
                                      <p:cBhvr override="childStyle">
                                        <p:cTn dur="1" fill="hold" display="0" masterRel="nextClick" afterEffect="1"/>
                                        <p:tgtEl>
                                          <p:spTgt spid="16">
                                            <p:txEl>
                                              <p:pRg st="0" end="0"/>
                                            </p:txEl>
                                          </p:spTgt>
                                        </p:tgtEl>
                                        <p:attrNameLst>
                                          <p:attrName>ppt_c</p:attrName>
                                        </p:attrNameLst>
                                      </p:cBhvr>
                                      <p:to>
                                        <a:schemeClr val="bg2"/>
                                      </p:to>
                                    </p:animClr>
                                  </p:subTnLst>
                                </p:cTn>
                              </p:par>
                              <p:par>
                                <p:cTn id="8" presetID="10" presetClass="entr" presetSubtype="0" fill="hold" grpId="0"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2000"/>
                                        <p:tgtEl>
                                          <p:spTgt spid="16">
                                            <p:txEl>
                                              <p:pRg st="1" end="1"/>
                                            </p:txEl>
                                          </p:spTgt>
                                        </p:tgtEl>
                                      </p:cBhvr>
                                    </p:animEffect>
                                  </p:childTnLst>
                                  <p:subTnLst>
                                    <p:animClr clrSpc="rgb" dir="cw">
                                      <p:cBhvr override="childStyle">
                                        <p:cTn dur="1" fill="hold" display="0" masterRel="nextClick" afterEffect="1"/>
                                        <p:tgtEl>
                                          <p:spTgt spid="16">
                                            <p:txEl>
                                              <p:pRg st="1" end="1"/>
                                            </p:txEl>
                                          </p:spTgt>
                                        </p:tgtEl>
                                        <p:attrNameLst>
                                          <p:attrName>ppt_c</p:attrName>
                                        </p:attrNameLst>
                                      </p:cBhvr>
                                      <p:to>
                                        <a:schemeClr val="bg2"/>
                                      </p:to>
                                    </p:animClr>
                                  </p:subTnLst>
                                </p:cTn>
                              </p:par>
                              <p:par>
                                <p:cTn id="11" presetID="10"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2000"/>
                                        <p:tgtEl>
                                          <p:spTgt spid="16">
                                            <p:txEl>
                                              <p:pRg st="2" end="2"/>
                                            </p:txEl>
                                          </p:spTgt>
                                        </p:tgtEl>
                                      </p:cBhvr>
                                    </p:animEffect>
                                  </p:childTnLst>
                                  <p:subTnLst>
                                    <p:animClr clrSpc="rgb" dir="cw">
                                      <p:cBhvr override="childStyle">
                                        <p:cTn dur="1" fill="hold" display="0" masterRel="nextClick" afterEffect="1"/>
                                        <p:tgtEl>
                                          <p:spTgt spid="16">
                                            <p:txEl>
                                              <p:pRg st="2" end="2"/>
                                            </p:txEl>
                                          </p:spTgt>
                                        </p:tgtEl>
                                        <p:attrNameLst>
                                          <p:attrName>ppt_c</p:attrName>
                                        </p:attrNameLst>
                                      </p:cBhvr>
                                      <p:to>
                                        <a:schemeClr val="bg2"/>
                                      </p:to>
                                    </p:animClr>
                                  </p:subTnLst>
                                </p:cTn>
                              </p:par>
                              <p:par>
                                <p:cTn id="14" presetID="10" presetClass="entr" presetSubtype="0" fill="hold" grpId="0"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fade">
                                      <p:cBhvr>
                                        <p:cTn id="16" dur="2000"/>
                                        <p:tgtEl>
                                          <p:spTgt spid="16">
                                            <p:txEl>
                                              <p:pRg st="3" end="3"/>
                                            </p:txEl>
                                          </p:spTgt>
                                        </p:tgtEl>
                                      </p:cBhvr>
                                    </p:animEffect>
                                  </p:childTnLst>
                                  <p:subTnLst>
                                    <p:animClr clrSpc="rgb" dir="cw">
                                      <p:cBhvr override="childStyle">
                                        <p:cTn dur="1" fill="hold" display="0" masterRel="nextClick" afterEffect="1"/>
                                        <p:tgtEl>
                                          <p:spTgt spid="16">
                                            <p:txEl>
                                              <p:pRg st="3" end="3"/>
                                            </p:txEl>
                                          </p:spTgt>
                                        </p:tgtEl>
                                        <p:attrNameLst>
                                          <p:attrName>ppt_c</p:attrName>
                                        </p:attrNameLst>
                                      </p:cBhvr>
                                      <p:to>
                                        <a:schemeClr val="bg2"/>
                                      </p:to>
                                    </p:animClr>
                                  </p:subTnLst>
                                </p:cTn>
                              </p:par>
                              <p:par>
                                <p:cTn id="17" presetID="10"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Effect transition="in" filter="fade">
                                      <p:cBhvr>
                                        <p:cTn id="19" dur="2000"/>
                                        <p:tgtEl>
                                          <p:spTgt spid="16">
                                            <p:txEl>
                                              <p:pRg st="4" end="4"/>
                                            </p:txEl>
                                          </p:spTgt>
                                        </p:tgtEl>
                                      </p:cBhvr>
                                    </p:animEffect>
                                  </p:childTnLst>
                                  <p:subTnLst>
                                    <p:animClr clrSpc="rgb" dir="cw">
                                      <p:cBhvr override="childStyle">
                                        <p:cTn dur="1" fill="hold" display="0" masterRel="nextClick" afterEffect="1"/>
                                        <p:tgtEl>
                                          <p:spTgt spid="16">
                                            <p:txEl>
                                              <p:pRg st="4" end="4"/>
                                            </p:txEl>
                                          </p:spTgt>
                                        </p:tgtEl>
                                        <p:attrNameLst>
                                          <p:attrName>ppt_c</p:attrName>
                                        </p:attrNameLst>
                                      </p:cBhvr>
                                      <p:to>
                                        <a:schemeClr val="bg2"/>
                                      </p:to>
                                    </p:animClr>
                                  </p:subTnLst>
                                </p:cTn>
                              </p:par>
                              <p:par>
                                <p:cTn id="20" presetID="10" presetClass="entr" presetSubtype="0" fill="hold" grpId="0" nodeType="withEffect">
                                  <p:stCondLst>
                                    <p:cond delay="0"/>
                                  </p:stCondLst>
                                  <p:childTnLst>
                                    <p:set>
                                      <p:cBhvr>
                                        <p:cTn id="21" dur="1" fill="hold">
                                          <p:stCondLst>
                                            <p:cond delay="0"/>
                                          </p:stCondLst>
                                        </p:cTn>
                                        <p:tgtEl>
                                          <p:spTgt spid="16">
                                            <p:txEl>
                                              <p:pRg st="5" end="5"/>
                                            </p:txEl>
                                          </p:spTgt>
                                        </p:tgtEl>
                                        <p:attrNameLst>
                                          <p:attrName>style.visibility</p:attrName>
                                        </p:attrNameLst>
                                      </p:cBhvr>
                                      <p:to>
                                        <p:strVal val="visible"/>
                                      </p:to>
                                    </p:set>
                                    <p:animEffect transition="in" filter="fade">
                                      <p:cBhvr>
                                        <p:cTn id="22" dur="2000"/>
                                        <p:tgtEl>
                                          <p:spTgt spid="16">
                                            <p:txEl>
                                              <p:pRg st="5" end="5"/>
                                            </p:txEl>
                                          </p:spTgt>
                                        </p:tgtEl>
                                      </p:cBhvr>
                                    </p:animEffect>
                                  </p:childTnLst>
                                  <p:subTnLst>
                                    <p:animClr clrSpc="rgb" dir="cw">
                                      <p:cBhvr override="childStyle">
                                        <p:cTn dur="1" fill="hold" display="0" masterRel="nextClick" afterEffect="1"/>
                                        <p:tgtEl>
                                          <p:spTgt spid="16">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Rectangle 2"/>
          <p:cNvSpPr txBox="1">
            <a:spLocks noChangeArrowheads="1"/>
          </p:cNvSpPr>
          <p:nvPr/>
        </p:nvSpPr>
        <p:spPr bwMode="auto">
          <a:xfrm>
            <a:off x="571361" y="1576945"/>
            <a:ext cx="8249840"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eaLnBrk="1" hangingPunct="1"/>
            <a:r>
              <a:rPr lang="he-IL" altLang="he-IL" sz="2800" b="0" kern="0" dirty="0">
                <a:latin typeface="Raanana" pitchFamily="2" charset="-79"/>
                <a:cs typeface="Raanana" pitchFamily="2" charset="-79"/>
              </a:rPr>
              <a:t>מנהיגות היסטורית</a:t>
            </a:r>
          </a:p>
          <a:p>
            <a:pPr lvl="1" eaLnBrk="1" hangingPunct="1"/>
            <a:r>
              <a:rPr lang="he-IL" altLang="he-IL" sz="2400" b="0" kern="0" dirty="0">
                <a:latin typeface="Raanana" pitchFamily="2" charset="-79"/>
                <a:cs typeface="Raanana" pitchFamily="2" charset="-79"/>
              </a:rPr>
              <a:t>הרב </a:t>
            </a:r>
            <a:r>
              <a:rPr lang="he-IL" altLang="he-IL" sz="2400" b="0" kern="0" dirty="0" err="1">
                <a:latin typeface="Raanana" pitchFamily="2" charset="-79"/>
                <a:cs typeface="Raanana" pitchFamily="2" charset="-79"/>
              </a:rPr>
              <a:t>סולובייצ׳יק</a:t>
            </a:r>
            <a:endParaRPr lang="he-IL" altLang="he-IL" sz="2400" b="0" kern="0" dirty="0">
              <a:latin typeface="Raanana" pitchFamily="2" charset="-79"/>
              <a:cs typeface="Raanana" pitchFamily="2" charset="-79"/>
            </a:endParaRPr>
          </a:p>
          <a:p>
            <a:pPr lvl="1" eaLnBrk="1" hangingPunct="1"/>
            <a:r>
              <a:rPr lang="he-IL" altLang="he-IL" sz="2400" b="0" kern="0" dirty="0">
                <a:latin typeface="Raanana" pitchFamily="2" charset="-79"/>
                <a:cs typeface="Raanana" pitchFamily="2" charset="-79"/>
              </a:rPr>
              <a:t>שמירת הזהות האורתודוקסית בשנות ה-50,60.</a:t>
            </a:r>
          </a:p>
          <a:p>
            <a:pPr eaLnBrk="1" hangingPunct="1"/>
            <a:r>
              <a:rPr lang="he-IL" altLang="he-IL" sz="2800" b="0" kern="0" dirty="0">
                <a:latin typeface="Raanana" pitchFamily="2" charset="-79"/>
                <a:cs typeface="Raanana" pitchFamily="2" charset="-79"/>
              </a:rPr>
              <a:t>עקרונות</a:t>
            </a:r>
          </a:p>
          <a:p>
            <a:pPr lvl="1" eaLnBrk="1" hangingPunct="1"/>
            <a:r>
              <a:rPr lang="he-IL" altLang="he-IL" sz="2400" b="0" kern="0" dirty="0">
                <a:latin typeface="Raanana" pitchFamily="2" charset="-79"/>
                <a:cs typeface="Raanana" pitchFamily="2" charset="-79"/>
              </a:rPr>
              <a:t>מחויבות מוחלטת להלכה</a:t>
            </a:r>
          </a:p>
          <a:p>
            <a:pPr lvl="1" eaLnBrk="1" hangingPunct="1"/>
            <a:r>
              <a:rPr lang="he-IL" altLang="he-IL" sz="2400" b="0" kern="0" dirty="0">
                <a:latin typeface="Raanana" pitchFamily="2" charset="-79"/>
                <a:cs typeface="Raanana" pitchFamily="2" charset="-79"/>
              </a:rPr>
              <a:t>שיעור גבוה יחסית של עליה לארץ</a:t>
            </a:r>
          </a:p>
          <a:p>
            <a:pPr lvl="1" eaLnBrk="1" hangingPunct="1"/>
            <a:r>
              <a:rPr lang="he-IL" altLang="he-IL" sz="2400" b="0" kern="0" dirty="0">
                <a:latin typeface="Raanana" pitchFamily="2" charset="-79"/>
                <a:cs typeface="Raanana" pitchFamily="2" charset="-79"/>
              </a:rPr>
              <a:t>כוח עולה מבחינה פוליטית וזהותית בארה״ב </a:t>
            </a:r>
          </a:p>
          <a:p>
            <a:pPr lvl="1" eaLnBrk="1" hangingPunct="1"/>
            <a:endParaRPr lang="he-IL" altLang="he-IL" sz="2400" b="0" kern="0" dirty="0"/>
          </a:p>
          <a:p>
            <a:pPr lvl="1" eaLnBrk="1" hangingPunct="1"/>
            <a:endParaRPr lang="en-US" altLang="he-IL" sz="2400" b="0" kern="0" dirty="0"/>
          </a:p>
          <a:p>
            <a:pPr marL="0" indent="0" eaLnBrk="1" hangingPunct="1">
              <a:buNone/>
            </a:pPr>
            <a:endParaRPr lang="he-IL" altLang="he-IL" b="0" kern="0" dirty="0"/>
          </a:p>
          <a:p>
            <a:pPr eaLnBrk="1" hangingPunct="1"/>
            <a:endParaRPr lang="he-IL" altLang="he-IL" b="0" kern="0" dirty="0"/>
          </a:p>
          <a:p>
            <a:pPr marL="0" indent="0" eaLnBrk="1" hangingPunct="1">
              <a:buNone/>
            </a:pPr>
            <a:endParaRPr lang="he-IL" altLang="he-IL" b="0" kern="0" dirty="0"/>
          </a:p>
          <a:p>
            <a:pPr marL="457200" lvl="1" indent="0" eaLnBrk="1" hangingPunct="1">
              <a:buNone/>
            </a:pPr>
            <a:endParaRPr lang="he-IL" altLang="he-IL" sz="2400" b="0" kern="0" dirty="0"/>
          </a:p>
          <a:p>
            <a:pPr marL="0" indent="0" eaLnBrk="1" hangingPunct="1">
              <a:buNone/>
            </a:pPr>
            <a:endParaRPr lang="he-IL" altLang="he-IL" sz="2400" b="0" kern="0" dirty="0"/>
          </a:p>
          <a:p>
            <a:pPr eaLnBrk="1" hangingPunct="1"/>
            <a:endParaRPr lang="en-US" altLang="he-IL" sz="2800" b="0" kern="0" dirty="0"/>
          </a:p>
          <a:p>
            <a:pPr marL="0" indent="0" eaLnBrk="1" hangingPunct="1">
              <a:buNone/>
            </a:pPr>
            <a:endParaRPr lang="he-IL" altLang="he-IL" sz="2800" b="0" kern="0" dirty="0"/>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7133" y="1375133"/>
            <a:ext cx="1825148" cy="2276872"/>
          </a:xfrm>
          <a:prstGeom prst="rect">
            <a:avLst/>
          </a:prstGeom>
        </p:spPr>
      </p:pic>
      <p:pic>
        <p:nvPicPr>
          <p:cNvPr id="2" name="Picture 1"/>
          <p:cNvPicPr>
            <a:picLocks noChangeAspect="1"/>
          </p:cNvPicPr>
          <p:nvPr/>
        </p:nvPicPr>
        <p:blipFill>
          <a:blip r:embed="rId4"/>
          <a:stretch>
            <a:fillRect/>
          </a:stretch>
        </p:blipFill>
        <p:spPr>
          <a:xfrm>
            <a:off x="3491880" y="4869160"/>
            <a:ext cx="2520280" cy="1424506"/>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9221" y="4839845"/>
            <a:ext cx="2215227" cy="1476818"/>
          </a:xfrm>
          <a:prstGeom prst="rect">
            <a:avLst/>
          </a:prstGeom>
        </p:spPr>
      </p:pic>
      <p:pic>
        <p:nvPicPr>
          <p:cNvPr id="15" name="Picture 14"/>
          <p:cNvPicPr>
            <a:picLocks noChangeAspect="1"/>
          </p:cNvPicPr>
          <p:nvPr/>
        </p:nvPicPr>
        <p:blipFill rotWithShape="1">
          <a:blip r:embed="rId6" cstate="screen">
            <a:extLst>
              <a:ext uri="{28A0092B-C50C-407E-A947-70E740481C1C}">
                <a14:useLocalDpi xmlns:a14="http://schemas.microsoft.com/office/drawing/2010/main"/>
              </a:ext>
            </a:extLst>
          </a:blip>
          <a:srcRect r="33721" b="34945"/>
          <a:stretch/>
        </p:blipFill>
        <p:spPr>
          <a:xfrm>
            <a:off x="827584" y="4858689"/>
            <a:ext cx="2287235" cy="1487770"/>
          </a:xfrm>
          <a:prstGeom prst="rect">
            <a:avLst/>
          </a:prstGeom>
        </p:spPr>
      </p:pic>
      <p:sp>
        <p:nvSpPr>
          <p:cNvPr id="17" name="Rectangle 19">
            <a:extLst>
              <a:ext uri="{FF2B5EF4-FFF2-40B4-BE49-F238E27FC236}">
                <a16:creationId xmlns:a16="http://schemas.microsoft.com/office/drawing/2014/main" id="{8CF5C0F2-BFB2-7B48-95B3-3E69D713C311}"/>
              </a:ext>
            </a:extLst>
          </p:cNvPr>
          <p:cNvSpPr txBox="1">
            <a:spLocks noChangeArrowheads="1"/>
          </p:cNvSpPr>
          <p:nvPr/>
        </p:nvSpPr>
        <p:spPr>
          <a:xfrm>
            <a:off x="250824" y="717026"/>
            <a:ext cx="7093149" cy="69575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he-IL" altLang="he-IL" sz="3600" dirty="0">
                <a:solidFill>
                  <a:schemeClr val="accent3"/>
                </a:solidFill>
                <a:latin typeface="Raanana" pitchFamily="2" charset="-79"/>
                <a:cs typeface="Raanana" pitchFamily="2" charset="-79"/>
              </a:rPr>
              <a:t>אורתודוקסיה מודרנית </a:t>
            </a:r>
            <a:endParaRPr lang="en-US" altLang="he-IL" sz="3600" dirty="0">
              <a:solidFill>
                <a:schemeClr val="accent3"/>
              </a:solidFill>
              <a:latin typeface="Raanana" pitchFamily="2" charset="-79"/>
              <a:cs typeface="Raanana" pitchFamily="2" charset="-79"/>
            </a:endParaRPr>
          </a:p>
        </p:txBody>
      </p:sp>
    </p:spTree>
    <p:extLst>
      <p:ext uri="{BB962C8B-B14F-4D97-AF65-F5344CB8AC3E}">
        <p14:creationId xmlns:p14="http://schemas.microsoft.com/office/powerpoint/2010/main" val="21389692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childTnLst>
                                  <p:subTnLst>
                                    <p:animClr clrSpc="rgb" dir="cw">
                                      <p:cBhvr override="childStyle">
                                        <p:cTn dur="1" fill="hold" display="0" masterRel="nextClick" afterEffect="1"/>
                                        <p:tgtEl>
                                          <p:spTgt spid="16">
                                            <p:txEl>
                                              <p:pRg st="0" end="0"/>
                                            </p:txEl>
                                          </p:spTgt>
                                        </p:tgtEl>
                                        <p:attrNameLst>
                                          <p:attrName>ppt_c</p:attrName>
                                        </p:attrNameLst>
                                      </p:cBhvr>
                                      <p:to>
                                        <a:schemeClr val="bg2"/>
                                      </p:to>
                                    </p:animClr>
                                  </p:subTnLst>
                                </p:cTn>
                              </p:par>
                              <p:par>
                                <p:cTn id="8" presetID="10" presetClass="entr" presetSubtype="0" fill="hold" grpId="0"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2000"/>
                                        <p:tgtEl>
                                          <p:spTgt spid="16">
                                            <p:txEl>
                                              <p:pRg st="1" end="1"/>
                                            </p:txEl>
                                          </p:spTgt>
                                        </p:tgtEl>
                                      </p:cBhvr>
                                    </p:animEffect>
                                  </p:childTnLst>
                                  <p:subTnLst>
                                    <p:animClr clrSpc="rgb" dir="cw">
                                      <p:cBhvr override="childStyle">
                                        <p:cTn dur="1" fill="hold" display="0" masterRel="nextClick" afterEffect="1"/>
                                        <p:tgtEl>
                                          <p:spTgt spid="16">
                                            <p:txEl>
                                              <p:pRg st="1" end="1"/>
                                            </p:txEl>
                                          </p:spTgt>
                                        </p:tgtEl>
                                        <p:attrNameLst>
                                          <p:attrName>ppt_c</p:attrName>
                                        </p:attrNameLst>
                                      </p:cBhvr>
                                      <p:to>
                                        <a:schemeClr val="bg2"/>
                                      </p:to>
                                    </p:animClr>
                                  </p:subTnLst>
                                </p:cTn>
                              </p:par>
                              <p:par>
                                <p:cTn id="11" presetID="10"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2000"/>
                                        <p:tgtEl>
                                          <p:spTgt spid="16">
                                            <p:txEl>
                                              <p:pRg st="2" end="2"/>
                                            </p:txEl>
                                          </p:spTgt>
                                        </p:tgtEl>
                                      </p:cBhvr>
                                    </p:animEffect>
                                  </p:childTnLst>
                                  <p:subTnLst>
                                    <p:animClr clrSpc="rgb" dir="cw">
                                      <p:cBhvr override="childStyle">
                                        <p:cTn dur="1" fill="hold" display="0" masterRel="nextClick" afterEffect="1"/>
                                        <p:tgtEl>
                                          <p:spTgt spid="16">
                                            <p:txEl>
                                              <p:pRg st="2" end="2"/>
                                            </p:txEl>
                                          </p:spTgt>
                                        </p:tgtEl>
                                        <p:attrNameLst>
                                          <p:attrName>ppt_c</p:attrName>
                                        </p:attrNameLst>
                                      </p:cBhvr>
                                      <p:to>
                                        <a:schemeClr val="bg2"/>
                                      </p:to>
                                    </p:animClr>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Effect transition="in" filter="fade">
                                      <p:cBhvr>
                                        <p:cTn id="18" dur="2000"/>
                                        <p:tgtEl>
                                          <p:spTgt spid="16">
                                            <p:txEl>
                                              <p:pRg st="3" end="3"/>
                                            </p:txEl>
                                          </p:spTgt>
                                        </p:tgtEl>
                                      </p:cBhvr>
                                    </p:animEffect>
                                  </p:childTnLst>
                                  <p:subTnLst>
                                    <p:animClr clrSpc="rgb" dir="cw">
                                      <p:cBhvr override="childStyle">
                                        <p:cTn dur="1" fill="hold" display="0" masterRel="nextClick" afterEffect="1"/>
                                        <p:tgtEl>
                                          <p:spTgt spid="16">
                                            <p:txEl>
                                              <p:pRg st="3" end="3"/>
                                            </p:txEl>
                                          </p:spTgt>
                                        </p:tgtEl>
                                        <p:attrNameLst>
                                          <p:attrName>ppt_c</p:attrName>
                                        </p:attrNameLst>
                                      </p:cBhvr>
                                      <p:to>
                                        <a:schemeClr val="bg2"/>
                                      </p:to>
                                    </p:animClr>
                                  </p:subTnLst>
                                </p:cTn>
                              </p:par>
                              <p:par>
                                <p:cTn id="19" presetID="10" presetClass="entr" presetSubtype="0" fill="hold" grpId="0"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animEffect transition="in" filter="fade">
                                      <p:cBhvr>
                                        <p:cTn id="21" dur="2000"/>
                                        <p:tgtEl>
                                          <p:spTgt spid="16">
                                            <p:txEl>
                                              <p:pRg st="4" end="4"/>
                                            </p:txEl>
                                          </p:spTgt>
                                        </p:tgtEl>
                                      </p:cBhvr>
                                    </p:animEffect>
                                  </p:childTnLst>
                                  <p:subTnLst>
                                    <p:animClr clrSpc="rgb" dir="cw">
                                      <p:cBhvr override="childStyle">
                                        <p:cTn dur="1" fill="hold" display="0" masterRel="nextClick" afterEffect="1"/>
                                        <p:tgtEl>
                                          <p:spTgt spid="16">
                                            <p:txEl>
                                              <p:pRg st="4" end="4"/>
                                            </p:txEl>
                                          </p:spTgt>
                                        </p:tgtEl>
                                        <p:attrNameLst>
                                          <p:attrName>ppt_c</p:attrName>
                                        </p:attrNameLst>
                                      </p:cBhvr>
                                      <p:to>
                                        <a:schemeClr val="bg2"/>
                                      </p:to>
                                    </p:animClr>
                                  </p:subTnLst>
                                </p:cTn>
                              </p:par>
                              <p:par>
                                <p:cTn id="22" presetID="10" presetClass="entr" presetSubtype="0" fill="hold" grpId="0" nodeType="withEffect">
                                  <p:stCondLst>
                                    <p:cond delay="0"/>
                                  </p:stCondLst>
                                  <p:childTnLst>
                                    <p:set>
                                      <p:cBhvr>
                                        <p:cTn id="23" dur="1" fill="hold">
                                          <p:stCondLst>
                                            <p:cond delay="0"/>
                                          </p:stCondLst>
                                        </p:cTn>
                                        <p:tgtEl>
                                          <p:spTgt spid="16">
                                            <p:txEl>
                                              <p:pRg st="5" end="5"/>
                                            </p:txEl>
                                          </p:spTgt>
                                        </p:tgtEl>
                                        <p:attrNameLst>
                                          <p:attrName>style.visibility</p:attrName>
                                        </p:attrNameLst>
                                      </p:cBhvr>
                                      <p:to>
                                        <p:strVal val="visible"/>
                                      </p:to>
                                    </p:set>
                                    <p:animEffect transition="in" filter="fade">
                                      <p:cBhvr>
                                        <p:cTn id="24" dur="2000"/>
                                        <p:tgtEl>
                                          <p:spTgt spid="16">
                                            <p:txEl>
                                              <p:pRg st="5" end="5"/>
                                            </p:txEl>
                                          </p:spTgt>
                                        </p:tgtEl>
                                      </p:cBhvr>
                                    </p:animEffect>
                                  </p:childTnLst>
                                  <p:subTnLst>
                                    <p:animClr clrSpc="rgb" dir="cw">
                                      <p:cBhvr override="childStyle">
                                        <p:cTn dur="1" fill="hold" display="0" masterRel="nextClick" afterEffect="1"/>
                                        <p:tgtEl>
                                          <p:spTgt spid="16">
                                            <p:txEl>
                                              <p:pRg st="5" end="5"/>
                                            </p:txEl>
                                          </p:spTgt>
                                        </p:tgtEl>
                                        <p:attrNameLst>
                                          <p:attrName>ppt_c</p:attrName>
                                        </p:attrNameLst>
                                      </p:cBhvr>
                                      <p:to>
                                        <a:schemeClr val="bg2"/>
                                      </p:to>
                                    </p:animClr>
                                  </p:subTnLst>
                                </p:cTn>
                              </p:par>
                              <p:par>
                                <p:cTn id="25" presetID="10" presetClass="entr" presetSubtype="0" fill="hold" grpId="0" nodeType="with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animEffect transition="in" filter="fade">
                                      <p:cBhvr>
                                        <p:cTn id="27" dur="2000"/>
                                        <p:tgtEl>
                                          <p:spTgt spid="16">
                                            <p:txEl>
                                              <p:pRg st="6" end="6"/>
                                            </p:txEl>
                                          </p:spTgt>
                                        </p:tgtEl>
                                      </p:cBhvr>
                                    </p:animEffect>
                                  </p:childTnLst>
                                  <p:subTnLst>
                                    <p:animClr clrSpc="rgb" dir="cw">
                                      <p:cBhvr override="childStyle">
                                        <p:cTn dur="1" fill="hold" display="0" masterRel="nextClick" afterEffect="1"/>
                                        <p:tgtEl>
                                          <p:spTgt spid="16">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Rectangle 2"/>
          <p:cNvSpPr txBox="1">
            <a:spLocks noChangeArrowheads="1"/>
          </p:cNvSpPr>
          <p:nvPr/>
        </p:nvSpPr>
        <p:spPr bwMode="auto">
          <a:xfrm>
            <a:off x="605235" y="1477863"/>
            <a:ext cx="8249840"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eaLnBrk="1" hangingPunct="1"/>
            <a:r>
              <a:rPr lang="he-IL" sz="2800" b="0" kern="0" dirty="0">
                <a:latin typeface="Raanana" pitchFamily="2" charset="-79"/>
                <a:cs typeface="Raanana" pitchFamily="2" charset="-79"/>
              </a:rPr>
              <a:t>האורתודוקסים  - 10% מהיהודים בארה״ב (שיעור גידול 4.1)</a:t>
            </a:r>
          </a:p>
          <a:p>
            <a:pPr eaLnBrk="1" hangingPunct="1"/>
            <a:r>
              <a:rPr lang="he-IL" sz="2800" b="0" kern="0" dirty="0">
                <a:latin typeface="Raanana" pitchFamily="2" charset="-79"/>
                <a:cs typeface="Raanana" pitchFamily="2" charset="-79"/>
              </a:rPr>
              <a:t>מבין המזדהים כאורתודוקסים, 62% חרדים, 31% אורתודוקסיה מודרנית</a:t>
            </a:r>
          </a:p>
          <a:p>
            <a:pPr eaLnBrk="1" hangingPunct="1"/>
            <a:r>
              <a:rPr lang="he-IL" sz="2800" b="0" kern="0" dirty="0">
                <a:latin typeface="Raanana" pitchFamily="2" charset="-79"/>
                <a:cs typeface="Raanana" pitchFamily="2" charset="-79"/>
              </a:rPr>
              <a:t>המגזר בעל רמת ההכנסה הגבוה ביותר – 37% 150K+ </a:t>
            </a:r>
          </a:p>
          <a:p>
            <a:pPr eaLnBrk="1" hangingPunct="1"/>
            <a:r>
              <a:rPr lang="en-US" sz="2800" kern="0" dirty="0">
                <a:latin typeface="Raanana" pitchFamily="2" charset="-79"/>
                <a:cs typeface="Raanana" pitchFamily="2" charset="-79"/>
              </a:rPr>
              <a:t>Social Orthodoxy</a:t>
            </a:r>
            <a:endParaRPr lang="he-IL" sz="2800" kern="0" dirty="0">
              <a:latin typeface="Raanana" pitchFamily="2" charset="-79"/>
              <a:cs typeface="Raanana" pitchFamily="2" charset="-79"/>
            </a:endParaRPr>
          </a:p>
          <a:p>
            <a:pPr eaLnBrk="1" hangingPunct="1"/>
            <a:r>
              <a:rPr lang="he-IL" sz="2800" kern="0" dirty="0">
                <a:latin typeface="Raanana" pitchFamily="2" charset="-79"/>
                <a:cs typeface="Raanana" pitchFamily="2" charset="-79"/>
              </a:rPr>
              <a:t>היחס לישראל</a:t>
            </a:r>
          </a:p>
          <a:p>
            <a:pPr eaLnBrk="1" hangingPunct="1"/>
            <a:endParaRPr lang="he-IL" sz="2800" b="0" kern="0" dirty="0">
              <a:latin typeface="Raanana" pitchFamily="2" charset="-79"/>
              <a:cs typeface="Raanana" pitchFamily="2" charset="-79"/>
            </a:endParaRPr>
          </a:p>
          <a:p>
            <a:pPr marL="0" indent="0" eaLnBrk="1" hangingPunct="1">
              <a:buNone/>
            </a:pPr>
            <a:endParaRPr lang="he-IL" altLang="he-IL" b="0" kern="0" dirty="0"/>
          </a:p>
          <a:p>
            <a:pPr marL="0" indent="0" eaLnBrk="1" hangingPunct="1">
              <a:buNone/>
            </a:pPr>
            <a:endParaRPr lang="en-US" altLang="he-IL" sz="2800" b="0" kern="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5656" y="4334422"/>
            <a:ext cx="2821191" cy="1806552"/>
          </a:xfrm>
          <a:prstGeom prst="rect">
            <a:avLst/>
          </a:prstGeom>
        </p:spPr>
      </p:pic>
      <p:sp>
        <p:nvSpPr>
          <p:cNvPr id="11" name="Rectangle 19">
            <a:extLst>
              <a:ext uri="{FF2B5EF4-FFF2-40B4-BE49-F238E27FC236}">
                <a16:creationId xmlns:a16="http://schemas.microsoft.com/office/drawing/2014/main" id="{C6BC4F7D-61BD-8648-B360-BF1CD8CAA55C}"/>
              </a:ext>
            </a:extLst>
          </p:cNvPr>
          <p:cNvSpPr txBox="1">
            <a:spLocks noChangeArrowheads="1"/>
          </p:cNvSpPr>
          <p:nvPr/>
        </p:nvSpPr>
        <p:spPr>
          <a:xfrm>
            <a:off x="250824" y="717026"/>
            <a:ext cx="7093149" cy="69575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he-IL" altLang="he-IL" sz="3600" dirty="0">
                <a:solidFill>
                  <a:schemeClr val="accent3"/>
                </a:solidFill>
                <a:latin typeface="Raanana" pitchFamily="2" charset="-79"/>
                <a:cs typeface="Raanana" pitchFamily="2" charset="-79"/>
              </a:rPr>
              <a:t>אורתודוקסיה מודרנית – הלכה למעשה</a:t>
            </a:r>
            <a:endParaRPr lang="en-US" altLang="he-IL" sz="3600" dirty="0">
              <a:solidFill>
                <a:schemeClr val="accent3"/>
              </a:solidFill>
              <a:latin typeface="Raanana" pitchFamily="2" charset="-79"/>
              <a:cs typeface="Raanana" pitchFamily="2" charset="-79"/>
            </a:endParaRPr>
          </a:p>
        </p:txBody>
      </p:sp>
    </p:spTree>
    <p:extLst>
      <p:ext uri="{BB962C8B-B14F-4D97-AF65-F5344CB8AC3E}">
        <p14:creationId xmlns:p14="http://schemas.microsoft.com/office/powerpoint/2010/main" val="17557765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childTnLst>
                                  <p:subTnLst>
                                    <p:animClr clrSpc="rgb" dir="cw">
                                      <p:cBhvr override="childStyle">
                                        <p:cTn dur="1" fill="hold" display="0" masterRel="nextClick" afterEffect="1"/>
                                        <p:tgtEl>
                                          <p:spTgt spid="16">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2000"/>
                                        <p:tgtEl>
                                          <p:spTgt spid="16">
                                            <p:txEl>
                                              <p:pRg st="1" end="1"/>
                                            </p:txEl>
                                          </p:spTgt>
                                        </p:tgtEl>
                                      </p:cBhvr>
                                    </p:animEffect>
                                  </p:childTnLst>
                                  <p:subTnLst>
                                    <p:animClr clrSpc="rgb" dir="cw">
                                      <p:cBhvr override="childStyle">
                                        <p:cTn dur="1" fill="hold" display="0" masterRel="nextClick" afterEffect="1"/>
                                        <p:tgtEl>
                                          <p:spTgt spid="16">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2000"/>
                                        <p:tgtEl>
                                          <p:spTgt spid="16">
                                            <p:txEl>
                                              <p:pRg st="2" end="2"/>
                                            </p:txEl>
                                          </p:spTgt>
                                        </p:tgtEl>
                                      </p:cBhvr>
                                    </p:animEffect>
                                  </p:childTnLst>
                                  <p:subTnLst>
                                    <p:animClr clrSpc="rgb" dir="cw">
                                      <p:cBhvr override="childStyle">
                                        <p:cTn dur="1" fill="hold" display="0" masterRel="nextClick" afterEffect="1"/>
                                        <p:tgtEl>
                                          <p:spTgt spid="16">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2000"/>
                                        <p:tgtEl>
                                          <p:spTgt spid="16">
                                            <p:txEl>
                                              <p:pRg st="3" end="3"/>
                                            </p:txEl>
                                          </p:spTgt>
                                        </p:tgtEl>
                                      </p:cBhvr>
                                    </p:animEffect>
                                  </p:childTnLst>
                                  <p:subTnLst>
                                    <p:animClr clrSpc="rgb" dir="cw">
                                      <p:cBhvr override="childStyle">
                                        <p:cTn dur="1" fill="hold" display="0" masterRel="nextClick" afterEffect="1"/>
                                        <p:tgtEl>
                                          <p:spTgt spid="16">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2000"/>
                                        <p:tgtEl>
                                          <p:spTgt spid="16">
                                            <p:txEl>
                                              <p:pRg st="4" end="4"/>
                                            </p:txEl>
                                          </p:spTgt>
                                        </p:tgtEl>
                                      </p:cBhvr>
                                    </p:animEffect>
                                  </p:childTnLst>
                                  <p:subTnLst>
                                    <p:animClr clrSpc="rgb" dir="cw">
                                      <p:cBhvr override="childStyle">
                                        <p:cTn dur="1" fill="hold" display="0" masterRel="nextClick" afterEffect="1"/>
                                        <p:tgtEl>
                                          <p:spTgt spid="16">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Rectangle 2"/>
          <p:cNvSpPr txBox="1">
            <a:spLocks noChangeArrowheads="1"/>
          </p:cNvSpPr>
          <p:nvPr/>
        </p:nvSpPr>
        <p:spPr bwMode="auto">
          <a:xfrm>
            <a:off x="571361" y="1576945"/>
            <a:ext cx="8249840"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eaLnBrk="1" hangingPunct="1"/>
            <a:r>
              <a:rPr lang="he-IL" altLang="he-IL" sz="2800" b="0" kern="0" dirty="0">
                <a:latin typeface="Raanana" pitchFamily="2" charset="-79"/>
                <a:cs typeface="Raanana" pitchFamily="2" charset="-79"/>
              </a:rPr>
              <a:t>ממצאי סקר פיו 2013</a:t>
            </a:r>
          </a:p>
          <a:p>
            <a:pPr lvl="1" eaLnBrk="1" hangingPunct="1"/>
            <a:r>
              <a:rPr lang="he-IL" altLang="he-IL" sz="2400" b="0" kern="0" dirty="0">
                <a:latin typeface="Raanana" pitchFamily="2" charset="-79"/>
                <a:cs typeface="Raanana" pitchFamily="2" charset="-79"/>
              </a:rPr>
              <a:t>שיעור הנישואין מחוץ ליהדות – 58%</a:t>
            </a:r>
            <a:endParaRPr lang="en-US" altLang="he-IL" sz="2400" b="0" kern="0" dirty="0">
              <a:latin typeface="Raanana" pitchFamily="2" charset="-79"/>
              <a:cs typeface="Raanana" pitchFamily="2" charset="-79"/>
            </a:endParaRPr>
          </a:p>
          <a:p>
            <a:pPr lvl="1" eaLnBrk="1" hangingPunct="1"/>
            <a:r>
              <a:rPr lang="he-IL" altLang="he-IL" sz="2400" b="0" kern="0" dirty="0">
                <a:latin typeface="Raanana" pitchFamily="2" charset="-79"/>
                <a:cs typeface="Raanana" pitchFamily="2" charset="-79"/>
              </a:rPr>
              <a:t>בניכוי האורתודוקסיה – 77% </a:t>
            </a:r>
          </a:p>
          <a:p>
            <a:pPr lvl="1" eaLnBrk="1" hangingPunct="1"/>
            <a:r>
              <a:rPr lang="he-IL" altLang="he-IL" sz="2400" b="0" kern="0" dirty="0">
                <a:latin typeface="Raanana" pitchFamily="2" charset="-79"/>
                <a:cs typeface="Raanana" pitchFamily="2" charset="-79"/>
              </a:rPr>
              <a:t>משקף את התקופה 1995-2013</a:t>
            </a:r>
            <a:endParaRPr lang="en-US" altLang="he-IL" sz="2400" b="0" kern="0" dirty="0">
              <a:latin typeface="Raanana" pitchFamily="2" charset="-79"/>
              <a:cs typeface="Raanana" pitchFamily="2" charset="-79"/>
            </a:endParaRPr>
          </a:p>
          <a:p>
            <a:pPr eaLnBrk="1" hangingPunct="1"/>
            <a:r>
              <a:rPr lang="he-IL" altLang="he-IL" sz="2800" b="0" kern="0" dirty="0">
                <a:latin typeface="Raanana" pitchFamily="2" charset="-79"/>
                <a:cs typeface="Raanana" pitchFamily="2" charset="-79"/>
              </a:rPr>
              <a:t>נתונים נוספים </a:t>
            </a:r>
          </a:p>
          <a:p>
            <a:pPr lvl="1" eaLnBrk="1" hangingPunct="1"/>
            <a:r>
              <a:rPr lang="he-IL" altLang="he-IL" sz="2400" b="0" kern="0" dirty="0">
                <a:latin typeface="Raanana" pitchFamily="2" charset="-79"/>
                <a:cs typeface="Raanana" pitchFamily="2" charset="-79"/>
              </a:rPr>
              <a:t>ירידה בחברות וברמת המעורבות של הדור הצעיר (סטיבן כהן)</a:t>
            </a:r>
            <a:endParaRPr lang="en-US" altLang="he-IL" sz="2400" b="0" kern="0" dirty="0">
              <a:latin typeface="Raanana" pitchFamily="2" charset="-79"/>
              <a:cs typeface="Raanana" pitchFamily="2" charset="-79"/>
            </a:endParaRPr>
          </a:p>
          <a:p>
            <a:pPr lvl="1" eaLnBrk="1" hangingPunct="1"/>
            <a:r>
              <a:rPr lang="he-IL" altLang="he-IL" sz="2400" b="0" kern="0" dirty="0">
                <a:latin typeface="Raanana" pitchFamily="2" charset="-79"/>
                <a:cs typeface="Raanana" pitchFamily="2" charset="-79"/>
              </a:rPr>
              <a:t>יותר ממחצית מיהודי ארצות הברית הלא-חרדים בגילאים 25-54 אינם נשואים.</a:t>
            </a:r>
            <a:endParaRPr lang="en-US" altLang="he-IL" sz="2400" b="0" kern="0" dirty="0">
              <a:latin typeface="Raanana" pitchFamily="2" charset="-79"/>
              <a:cs typeface="Raanana" pitchFamily="2" charset="-79"/>
            </a:endParaRPr>
          </a:p>
          <a:p>
            <a:pPr marL="0" indent="0" eaLnBrk="1" hangingPunct="1">
              <a:buNone/>
            </a:pPr>
            <a:endParaRPr lang="he-IL" altLang="he-IL" b="0" kern="0" dirty="0"/>
          </a:p>
          <a:p>
            <a:pPr marL="457200" lvl="1" indent="0" eaLnBrk="1" hangingPunct="1">
              <a:buNone/>
            </a:pPr>
            <a:endParaRPr lang="he-IL" altLang="he-IL" sz="2400" b="0" kern="0" dirty="0"/>
          </a:p>
          <a:p>
            <a:pPr marL="0" indent="0" eaLnBrk="1" hangingPunct="1">
              <a:buNone/>
            </a:pPr>
            <a:endParaRPr lang="he-IL" altLang="he-IL" sz="2400" b="0" kern="0" dirty="0"/>
          </a:p>
          <a:p>
            <a:pPr eaLnBrk="1" hangingPunct="1"/>
            <a:endParaRPr lang="en-US" altLang="he-IL" sz="2800" b="0" kern="0" dirty="0"/>
          </a:p>
          <a:p>
            <a:pPr marL="0" indent="0" eaLnBrk="1" hangingPunct="1">
              <a:buNone/>
            </a:pPr>
            <a:endParaRPr lang="he-IL" altLang="he-IL" sz="2800" b="0" kern="0" dirty="0"/>
          </a:p>
        </p:txBody>
      </p:sp>
      <p:pic>
        <p:nvPicPr>
          <p:cNvPr id="3" name="Picture 2"/>
          <p:cNvPicPr>
            <a:picLocks noChangeAspect="1"/>
          </p:cNvPicPr>
          <p:nvPr/>
        </p:nvPicPr>
        <p:blipFill>
          <a:blip r:embed="rId3"/>
          <a:stretch>
            <a:fillRect/>
          </a:stretch>
        </p:blipFill>
        <p:spPr>
          <a:xfrm>
            <a:off x="683567" y="1773237"/>
            <a:ext cx="2835741" cy="1921656"/>
          </a:xfrm>
          <a:prstGeom prst="rect">
            <a:avLst/>
          </a:prstGeom>
        </p:spPr>
      </p:pic>
      <p:sp>
        <p:nvSpPr>
          <p:cNvPr id="12" name="Rectangle 19">
            <a:extLst>
              <a:ext uri="{FF2B5EF4-FFF2-40B4-BE49-F238E27FC236}">
                <a16:creationId xmlns:a16="http://schemas.microsoft.com/office/drawing/2014/main" id="{B8DAE786-8CB5-5042-863F-3EF013D51620}"/>
              </a:ext>
            </a:extLst>
          </p:cNvPr>
          <p:cNvSpPr txBox="1">
            <a:spLocks noChangeArrowheads="1"/>
          </p:cNvSpPr>
          <p:nvPr/>
        </p:nvSpPr>
        <p:spPr>
          <a:xfrm>
            <a:off x="250824" y="717026"/>
            <a:ext cx="7093149" cy="69575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he-IL" altLang="he-IL" sz="3600" dirty="0">
                <a:solidFill>
                  <a:schemeClr val="accent3"/>
                </a:solidFill>
                <a:latin typeface="Raanana" pitchFamily="2" charset="-79"/>
                <a:cs typeface="Raanana" pitchFamily="2" charset="-79"/>
              </a:rPr>
              <a:t>מגמות חברתיות ודמוגרפיות</a:t>
            </a:r>
            <a:endParaRPr lang="en-US" altLang="he-IL" sz="3600" dirty="0">
              <a:solidFill>
                <a:schemeClr val="accent3"/>
              </a:solidFill>
              <a:latin typeface="Raanana" pitchFamily="2" charset="-79"/>
              <a:cs typeface="Raanana" pitchFamily="2" charset="-79"/>
            </a:endParaRPr>
          </a:p>
        </p:txBody>
      </p:sp>
    </p:spTree>
    <p:extLst>
      <p:ext uri="{BB962C8B-B14F-4D97-AF65-F5344CB8AC3E}">
        <p14:creationId xmlns:p14="http://schemas.microsoft.com/office/powerpoint/2010/main" val="14352988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childTnLst>
                                  <p:subTnLst>
                                    <p:animClr clrSpc="rgb" dir="cw">
                                      <p:cBhvr override="childStyle">
                                        <p:cTn dur="1" fill="hold" display="0" masterRel="nextClick" afterEffect="1"/>
                                        <p:tgtEl>
                                          <p:spTgt spid="16">
                                            <p:txEl>
                                              <p:pRg st="0" end="0"/>
                                            </p:txEl>
                                          </p:spTgt>
                                        </p:tgtEl>
                                        <p:attrNameLst>
                                          <p:attrName>ppt_c</p:attrName>
                                        </p:attrNameLst>
                                      </p:cBhvr>
                                      <p:to>
                                        <a:schemeClr val="bg2"/>
                                      </p:to>
                                    </p:animClr>
                                  </p:subTnLst>
                                </p:cTn>
                              </p:par>
                              <p:par>
                                <p:cTn id="8" presetID="10" presetClass="entr" presetSubtype="0" fill="hold" grpId="0"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2000"/>
                                        <p:tgtEl>
                                          <p:spTgt spid="16">
                                            <p:txEl>
                                              <p:pRg st="1" end="1"/>
                                            </p:txEl>
                                          </p:spTgt>
                                        </p:tgtEl>
                                      </p:cBhvr>
                                    </p:animEffect>
                                  </p:childTnLst>
                                  <p:subTnLst>
                                    <p:animClr clrSpc="rgb" dir="cw">
                                      <p:cBhvr override="childStyle">
                                        <p:cTn dur="1" fill="hold" display="0" masterRel="nextClick" afterEffect="1"/>
                                        <p:tgtEl>
                                          <p:spTgt spid="16">
                                            <p:txEl>
                                              <p:pRg st="1" end="1"/>
                                            </p:txEl>
                                          </p:spTgt>
                                        </p:tgtEl>
                                        <p:attrNameLst>
                                          <p:attrName>ppt_c</p:attrName>
                                        </p:attrNameLst>
                                      </p:cBhvr>
                                      <p:to>
                                        <a:schemeClr val="bg2"/>
                                      </p:to>
                                    </p:animClr>
                                  </p:subTnLst>
                                </p:cTn>
                              </p:par>
                              <p:par>
                                <p:cTn id="11" presetID="10"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2000"/>
                                        <p:tgtEl>
                                          <p:spTgt spid="16">
                                            <p:txEl>
                                              <p:pRg st="2" end="2"/>
                                            </p:txEl>
                                          </p:spTgt>
                                        </p:tgtEl>
                                      </p:cBhvr>
                                    </p:animEffect>
                                  </p:childTnLst>
                                  <p:subTnLst>
                                    <p:animClr clrSpc="rgb" dir="cw">
                                      <p:cBhvr override="childStyle">
                                        <p:cTn dur="1" fill="hold" display="0" masterRel="nextClick" afterEffect="1"/>
                                        <p:tgtEl>
                                          <p:spTgt spid="16">
                                            <p:txEl>
                                              <p:pRg st="2" end="2"/>
                                            </p:txEl>
                                          </p:spTgt>
                                        </p:tgtEl>
                                        <p:attrNameLst>
                                          <p:attrName>ppt_c</p:attrName>
                                        </p:attrNameLst>
                                      </p:cBhvr>
                                      <p:to>
                                        <a:schemeClr val="bg2"/>
                                      </p:to>
                                    </p:animClr>
                                  </p:subTnLst>
                                </p:cTn>
                              </p:par>
                              <p:par>
                                <p:cTn id="14" presetID="10" presetClass="entr" presetSubtype="0" fill="hold" grpId="0"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fade">
                                      <p:cBhvr>
                                        <p:cTn id="16" dur="2000"/>
                                        <p:tgtEl>
                                          <p:spTgt spid="16">
                                            <p:txEl>
                                              <p:pRg st="3" end="3"/>
                                            </p:txEl>
                                          </p:spTgt>
                                        </p:tgtEl>
                                      </p:cBhvr>
                                    </p:animEffect>
                                  </p:childTnLst>
                                  <p:subTnLst>
                                    <p:animClr clrSpc="rgb" dir="cw">
                                      <p:cBhvr override="childStyle">
                                        <p:cTn dur="1" fill="hold" display="0" masterRel="nextClick" afterEffect="1"/>
                                        <p:tgtEl>
                                          <p:spTgt spid="16">
                                            <p:txEl>
                                              <p:pRg st="3" end="3"/>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animEffect transition="in" filter="fade">
                                      <p:cBhvr>
                                        <p:cTn id="21" dur="2000"/>
                                        <p:tgtEl>
                                          <p:spTgt spid="16">
                                            <p:txEl>
                                              <p:pRg st="4" end="4"/>
                                            </p:txEl>
                                          </p:spTgt>
                                        </p:tgtEl>
                                      </p:cBhvr>
                                    </p:animEffect>
                                  </p:childTnLst>
                                  <p:subTnLst>
                                    <p:animClr clrSpc="rgb" dir="cw">
                                      <p:cBhvr override="childStyle">
                                        <p:cTn dur="1" fill="hold" display="0" masterRel="nextClick" afterEffect="1"/>
                                        <p:tgtEl>
                                          <p:spTgt spid="16">
                                            <p:txEl>
                                              <p:pRg st="4" end="4"/>
                                            </p:txEl>
                                          </p:spTgt>
                                        </p:tgtEl>
                                        <p:attrNameLst>
                                          <p:attrName>ppt_c</p:attrName>
                                        </p:attrNameLst>
                                      </p:cBhvr>
                                      <p:to>
                                        <a:schemeClr val="bg2"/>
                                      </p:to>
                                    </p:animClr>
                                  </p:subTnLst>
                                </p:cTn>
                              </p:par>
                              <p:par>
                                <p:cTn id="22" presetID="10" presetClass="entr" presetSubtype="0" fill="hold" grpId="0" nodeType="withEffect">
                                  <p:stCondLst>
                                    <p:cond delay="0"/>
                                  </p:stCondLst>
                                  <p:childTnLst>
                                    <p:set>
                                      <p:cBhvr>
                                        <p:cTn id="23" dur="1" fill="hold">
                                          <p:stCondLst>
                                            <p:cond delay="0"/>
                                          </p:stCondLst>
                                        </p:cTn>
                                        <p:tgtEl>
                                          <p:spTgt spid="16">
                                            <p:txEl>
                                              <p:pRg st="5" end="5"/>
                                            </p:txEl>
                                          </p:spTgt>
                                        </p:tgtEl>
                                        <p:attrNameLst>
                                          <p:attrName>style.visibility</p:attrName>
                                        </p:attrNameLst>
                                      </p:cBhvr>
                                      <p:to>
                                        <p:strVal val="visible"/>
                                      </p:to>
                                    </p:set>
                                    <p:animEffect transition="in" filter="fade">
                                      <p:cBhvr>
                                        <p:cTn id="24" dur="2000"/>
                                        <p:tgtEl>
                                          <p:spTgt spid="16">
                                            <p:txEl>
                                              <p:pRg st="5" end="5"/>
                                            </p:txEl>
                                          </p:spTgt>
                                        </p:tgtEl>
                                      </p:cBhvr>
                                    </p:animEffect>
                                  </p:childTnLst>
                                  <p:subTnLst>
                                    <p:animClr clrSpc="rgb" dir="cw">
                                      <p:cBhvr override="childStyle">
                                        <p:cTn dur="1" fill="hold" display="0" masterRel="nextClick" afterEffect="1"/>
                                        <p:tgtEl>
                                          <p:spTgt spid="16">
                                            <p:txEl>
                                              <p:pRg st="5" end="5"/>
                                            </p:txEl>
                                          </p:spTgt>
                                        </p:tgtEl>
                                        <p:attrNameLst>
                                          <p:attrName>ppt_c</p:attrName>
                                        </p:attrNameLst>
                                      </p:cBhvr>
                                      <p:to>
                                        <a:schemeClr val="bg2"/>
                                      </p:to>
                                    </p:animClr>
                                  </p:subTnLst>
                                </p:cTn>
                              </p:par>
                              <p:par>
                                <p:cTn id="25" presetID="10" presetClass="entr" presetSubtype="0" fill="hold" grpId="0" nodeType="with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animEffect transition="in" filter="fade">
                                      <p:cBhvr>
                                        <p:cTn id="27" dur="2000"/>
                                        <p:tgtEl>
                                          <p:spTgt spid="16">
                                            <p:txEl>
                                              <p:pRg st="6" end="6"/>
                                            </p:txEl>
                                          </p:spTgt>
                                        </p:tgtEl>
                                      </p:cBhvr>
                                    </p:animEffect>
                                  </p:childTnLst>
                                  <p:subTnLst>
                                    <p:animClr clrSpc="rgb" dir="cw">
                                      <p:cBhvr override="childStyle">
                                        <p:cTn dur="1" fill="hold" display="0" masterRel="nextClick" afterEffect="1"/>
                                        <p:tgtEl>
                                          <p:spTgt spid="16">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C7C8D-6795-3EA8-D559-7ED72A3C3DB6}"/>
              </a:ext>
            </a:extLst>
          </p:cNvPr>
          <p:cNvSpPr>
            <a:spLocks noGrp="1"/>
          </p:cNvSpPr>
          <p:nvPr>
            <p:ph type="title"/>
          </p:nvPr>
        </p:nvSpPr>
        <p:spPr/>
        <p:txBody>
          <a:bodyPr/>
          <a:lstStyle/>
          <a:p>
            <a:pPr algn="ctr"/>
            <a:r>
              <a:rPr lang="en-US" altLang="he-IL" sz="4400" dirty="0">
                <a:solidFill>
                  <a:schemeClr val="accent3"/>
                </a:solidFill>
                <a:latin typeface="Raanana" pitchFamily="2" charset="-79"/>
                <a:cs typeface="Raanana" pitchFamily="2" charset="-79"/>
              </a:rPr>
              <a:t>Pew 2020</a:t>
            </a:r>
          </a:p>
        </p:txBody>
      </p:sp>
      <p:pic>
        <p:nvPicPr>
          <p:cNvPr id="2050" name="Picture 2" descr="Compared with older Jews, youngest Jewish adults include larger shares of both Orthodox and people with no denominational identity ">
            <a:extLst>
              <a:ext uri="{FF2B5EF4-FFF2-40B4-BE49-F238E27FC236}">
                <a16:creationId xmlns:a16="http://schemas.microsoft.com/office/drawing/2014/main" id="{DD24BD66-264E-40AD-7AE6-F7435DFF41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552" y="1854566"/>
            <a:ext cx="3058466" cy="3531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ewish identity in the United States, 2020">
            <a:extLst>
              <a:ext uri="{FF2B5EF4-FFF2-40B4-BE49-F238E27FC236}">
                <a16:creationId xmlns:a16="http://schemas.microsoft.com/office/drawing/2014/main" id="{A0FA5451-1EF8-3C3A-7F4C-77EE92359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853248"/>
            <a:ext cx="3832961" cy="353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73702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9" name="Rectangle 3"/>
          <p:cNvSpPr>
            <a:spLocks noGrp="1" noChangeArrowheads="1"/>
          </p:cNvSpPr>
          <p:nvPr>
            <p:ph idx="1"/>
          </p:nvPr>
        </p:nvSpPr>
        <p:spPr>
          <a:xfrm>
            <a:off x="251520" y="1340768"/>
            <a:ext cx="8291512" cy="4537075"/>
          </a:xfrm>
        </p:spPr>
        <p:txBody>
          <a:bodyPr/>
          <a:lstStyle/>
          <a:p>
            <a:pPr algn="r" rtl="1" eaLnBrk="1" hangingPunct="1"/>
            <a:r>
              <a:rPr lang="he-IL" altLang="he-IL" sz="2800" dirty="0">
                <a:latin typeface="Raanana" pitchFamily="2" charset="-79"/>
                <a:cs typeface="Raanana" pitchFamily="2" charset="-79"/>
              </a:rPr>
              <a:t>הזרמים הדתיים – תפיסות והתפתחות היסטורית</a:t>
            </a:r>
          </a:p>
          <a:p>
            <a:pPr lvl="1" algn="r" rtl="1" eaLnBrk="1" hangingPunct="1"/>
            <a:r>
              <a:rPr lang="he-IL" altLang="he-IL" sz="2400" dirty="0">
                <a:latin typeface="Raanana" pitchFamily="2" charset="-79"/>
                <a:cs typeface="Raanana" pitchFamily="2" charset="-79"/>
              </a:rPr>
              <a:t>התנועה הרפורמית והתנועה הקונסרבטיבית</a:t>
            </a:r>
          </a:p>
          <a:p>
            <a:pPr lvl="1" algn="r" rtl="1" eaLnBrk="1" hangingPunct="1"/>
            <a:r>
              <a:rPr lang="he-IL" altLang="he-IL" sz="2400" dirty="0">
                <a:latin typeface="Raanana" pitchFamily="2" charset="-79"/>
                <a:cs typeface="Raanana" pitchFamily="2" charset="-79"/>
              </a:rPr>
              <a:t>האורתודוקסיה המודרנית</a:t>
            </a:r>
            <a:r>
              <a:rPr lang="en-US" altLang="he-IL" sz="2400" dirty="0">
                <a:latin typeface="Raanana" pitchFamily="2" charset="-79"/>
                <a:cs typeface="Raanana" pitchFamily="2" charset="-79"/>
              </a:rPr>
              <a:t>;</a:t>
            </a:r>
            <a:r>
              <a:rPr lang="he-IL" altLang="he-IL" sz="2400" dirty="0">
                <a:latin typeface="Raanana" pitchFamily="2" charset="-79"/>
                <a:cs typeface="Raanana" pitchFamily="2" charset="-79"/>
              </a:rPr>
              <a:t> חרדים</a:t>
            </a:r>
          </a:p>
          <a:p>
            <a:pPr algn="r" rtl="1" eaLnBrk="1" hangingPunct="1"/>
            <a:r>
              <a:rPr lang="he-IL" altLang="he-IL" sz="2800" dirty="0">
                <a:latin typeface="Raanana" pitchFamily="2" charset="-79"/>
                <a:cs typeface="Raanana" pitchFamily="2" charset="-79"/>
              </a:rPr>
              <a:t>סוגיות עכשוויות</a:t>
            </a:r>
          </a:p>
          <a:p>
            <a:pPr lvl="1" algn="r" rtl="1" eaLnBrk="1" hangingPunct="1"/>
            <a:r>
              <a:rPr lang="he-IL" altLang="he-IL" sz="2400" dirty="0">
                <a:latin typeface="Raanana" pitchFamily="2" charset="-79"/>
                <a:cs typeface="Raanana" pitchFamily="2" charset="-79"/>
              </a:rPr>
              <a:t>״פוסט-זרמיות״ – שינויים דמוגרפיים ואחרים בזרמים</a:t>
            </a:r>
          </a:p>
          <a:p>
            <a:pPr lvl="1" algn="r" rtl="1" eaLnBrk="1" hangingPunct="1"/>
            <a:r>
              <a:rPr lang="he-IL" altLang="he-IL" sz="2400" dirty="0">
                <a:latin typeface="Raanana" pitchFamily="2" charset="-79"/>
                <a:cs typeface="Raanana" pitchFamily="2" charset="-79"/>
              </a:rPr>
              <a:t>שיח הגזע והזהות בארה״ב, אנטישמיות, המשכיות</a:t>
            </a:r>
            <a:r>
              <a:rPr lang="en-US" altLang="he-IL" sz="2400" dirty="0">
                <a:latin typeface="Raanana" pitchFamily="2" charset="-79"/>
                <a:cs typeface="Raanana" pitchFamily="2" charset="-79"/>
              </a:rPr>
              <a:t> </a:t>
            </a:r>
            <a:r>
              <a:rPr lang="he-IL" altLang="he-IL" sz="2400" dirty="0">
                <a:latin typeface="Raanana" pitchFamily="2" charset="-79"/>
                <a:cs typeface="Raanana" pitchFamily="2" charset="-79"/>
              </a:rPr>
              <a:t>יהודית</a:t>
            </a:r>
          </a:p>
          <a:p>
            <a:pPr lvl="1" algn="r" rtl="1" eaLnBrk="1" hangingPunct="1"/>
            <a:r>
              <a:rPr lang="he-IL" altLang="he-IL" sz="2400" dirty="0">
                <a:latin typeface="Raanana" pitchFamily="2" charset="-79"/>
                <a:cs typeface="Raanana" pitchFamily="2" charset="-79"/>
              </a:rPr>
              <a:t>היחס לישראל</a:t>
            </a:r>
          </a:p>
          <a:p>
            <a:pPr marL="0" indent="0" eaLnBrk="1" hangingPunct="1">
              <a:buNone/>
            </a:pPr>
            <a:endParaRPr lang="he-IL" altLang="he-IL" sz="2800" dirty="0"/>
          </a:p>
        </p:txBody>
      </p:sp>
      <p:sp>
        <p:nvSpPr>
          <p:cNvPr id="4" name="Rectangle 19">
            <a:extLst>
              <a:ext uri="{FF2B5EF4-FFF2-40B4-BE49-F238E27FC236}">
                <a16:creationId xmlns:a16="http://schemas.microsoft.com/office/drawing/2014/main" id="{D6D84B56-8CD6-D44C-93B7-1996D6561BF5}"/>
              </a:ext>
            </a:extLst>
          </p:cNvPr>
          <p:cNvSpPr>
            <a:spLocks noGrp="1" noChangeArrowheads="1"/>
          </p:cNvSpPr>
          <p:nvPr>
            <p:ph type="title"/>
          </p:nvPr>
        </p:nvSpPr>
        <p:spPr>
          <a:xfrm>
            <a:off x="467544" y="640503"/>
            <a:ext cx="7055380" cy="1400530"/>
          </a:xfrm>
        </p:spPr>
        <p:txBody>
          <a:bodyPr/>
          <a:lstStyle/>
          <a:p>
            <a:pPr algn="r" rtl="1" eaLnBrk="1" hangingPunct="1"/>
            <a:r>
              <a:rPr lang="he-IL" altLang="he-IL" sz="3600" dirty="0">
                <a:solidFill>
                  <a:schemeClr val="accent3"/>
                </a:solidFill>
                <a:latin typeface="Raanana" pitchFamily="2" charset="-79"/>
                <a:cs typeface="Raanana" pitchFamily="2" charset="-79"/>
              </a:rPr>
              <a:t>תוכן העניינים</a:t>
            </a:r>
            <a:endParaRPr lang="en-US" altLang="he-IL" sz="3600" dirty="0">
              <a:solidFill>
                <a:schemeClr val="accent3"/>
              </a:solidFill>
              <a:latin typeface="Raanana" pitchFamily="2" charset="-79"/>
              <a:cs typeface="Raanana" pitchFamily="2" charset="-79"/>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fade">
                                      <p:cBhvr>
                                        <p:cTn id="7" dur="2000"/>
                                        <p:tgtEl>
                                          <p:spTgt spid="116739">
                                            <p:txEl>
                                              <p:pRg st="0" end="0"/>
                                            </p:txEl>
                                          </p:spTgt>
                                        </p:tgtEl>
                                      </p:cBhvr>
                                    </p:animEffect>
                                  </p:childTnLst>
                                  <p:subTnLst>
                                    <p:animClr clrSpc="rgb" dir="cw">
                                      <p:cBhvr override="childStyle">
                                        <p:cTn dur="1" fill="hold" display="0" masterRel="nextClick" afterEffect="1"/>
                                        <p:tgtEl>
                                          <p:spTgt spid="116739">
                                            <p:txEl>
                                              <p:pRg st="0" end="0"/>
                                            </p:txEl>
                                          </p:spTgt>
                                        </p:tgtEl>
                                        <p:attrNameLst>
                                          <p:attrName>ppt_c</p:attrName>
                                        </p:attrNameLst>
                                      </p:cBhvr>
                                      <p:to>
                                        <a:schemeClr val="bg2"/>
                                      </p:to>
                                    </p:animClr>
                                  </p:subTnLst>
                                </p:cTn>
                              </p:par>
                              <p:par>
                                <p:cTn id="8" presetID="10" presetClass="entr" presetSubtype="0" fill="hold" grpId="0" nodeType="withEffect">
                                  <p:stCondLst>
                                    <p:cond delay="0"/>
                                  </p:stCondLst>
                                  <p:childTnLst>
                                    <p:set>
                                      <p:cBhvr>
                                        <p:cTn id="9" dur="1" fill="hold">
                                          <p:stCondLst>
                                            <p:cond delay="0"/>
                                          </p:stCondLst>
                                        </p:cTn>
                                        <p:tgtEl>
                                          <p:spTgt spid="116739">
                                            <p:txEl>
                                              <p:pRg st="1" end="1"/>
                                            </p:txEl>
                                          </p:spTgt>
                                        </p:tgtEl>
                                        <p:attrNameLst>
                                          <p:attrName>style.visibility</p:attrName>
                                        </p:attrNameLst>
                                      </p:cBhvr>
                                      <p:to>
                                        <p:strVal val="visible"/>
                                      </p:to>
                                    </p:set>
                                    <p:animEffect transition="in" filter="fade">
                                      <p:cBhvr>
                                        <p:cTn id="10" dur="2000"/>
                                        <p:tgtEl>
                                          <p:spTgt spid="116739">
                                            <p:txEl>
                                              <p:pRg st="1" end="1"/>
                                            </p:txEl>
                                          </p:spTgt>
                                        </p:tgtEl>
                                      </p:cBhvr>
                                    </p:animEffect>
                                  </p:childTnLst>
                                  <p:subTnLst>
                                    <p:animClr clrSpc="rgb" dir="cw">
                                      <p:cBhvr override="childStyle">
                                        <p:cTn dur="1" fill="hold" display="0" masterRel="nextClick" afterEffect="1"/>
                                        <p:tgtEl>
                                          <p:spTgt spid="116739">
                                            <p:txEl>
                                              <p:pRg st="1" end="1"/>
                                            </p:txEl>
                                          </p:spTgt>
                                        </p:tgtEl>
                                        <p:attrNameLst>
                                          <p:attrName>ppt_c</p:attrName>
                                        </p:attrNameLst>
                                      </p:cBhvr>
                                      <p:to>
                                        <a:schemeClr val="bg2"/>
                                      </p:to>
                                    </p:animClr>
                                  </p:subTnLst>
                                </p:cTn>
                              </p:par>
                              <p:par>
                                <p:cTn id="11" presetID="10" presetClass="entr" presetSubtype="0" fill="hold" grpId="0" nodeType="withEffect">
                                  <p:stCondLst>
                                    <p:cond delay="0"/>
                                  </p:stCondLst>
                                  <p:childTnLst>
                                    <p:set>
                                      <p:cBhvr>
                                        <p:cTn id="12" dur="1" fill="hold">
                                          <p:stCondLst>
                                            <p:cond delay="0"/>
                                          </p:stCondLst>
                                        </p:cTn>
                                        <p:tgtEl>
                                          <p:spTgt spid="116739">
                                            <p:txEl>
                                              <p:pRg st="2" end="2"/>
                                            </p:txEl>
                                          </p:spTgt>
                                        </p:tgtEl>
                                        <p:attrNameLst>
                                          <p:attrName>style.visibility</p:attrName>
                                        </p:attrNameLst>
                                      </p:cBhvr>
                                      <p:to>
                                        <p:strVal val="visible"/>
                                      </p:to>
                                    </p:set>
                                    <p:animEffect transition="in" filter="fade">
                                      <p:cBhvr>
                                        <p:cTn id="13" dur="2000"/>
                                        <p:tgtEl>
                                          <p:spTgt spid="116739">
                                            <p:txEl>
                                              <p:pRg st="2" end="2"/>
                                            </p:txEl>
                                          </p:spTgt>
                                        </p:tgtEl>
                                      </p:cBhvr>
                                    </p:animEffect>
                                  </p:childTnLst>
                                  <p:subTnLst>
                                    <p:animClr clrSpc="rgb" dir="cw">
                                      <p:cBhvr override="childStyle">
                                        <p:cTn dur="1" fill="hold" display="0" masterRel="nextClick" afterEffect="1"/>
                                        <p:tgtEl>
                                          <p:spTgt spid="116739">
                                            <p:txEl>
                                              <p:pRg st="2" end="2"/>
                                            </p:txEl>
                                          </p:spTgt>
                                        </p:tgtEl>
                                        <p:attrNameLst>
                                          <p:attrName>ppt_c</p:attrName>
                                        </p:attrNameLst>
                                      </p:cBhvr>
                                      <p:to>
                                        <a:schemeClr val="bg2"/>
                                      </p:to>
                                    </p:animClr>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6739">
                                            <p:txEl>
                                              <p:pRg st="3" end="3"/>
                                            </p:txEl>
                                          </p:spTgt>
                                        </p:tgtEl>
                                        <p:attrNameLst>
                                          <p:attrName>style.visibility</p:attrName>
                                        </p:attrNameLst>
                                      </p:cBhvr>
                                      <p:to>
                                        <p:strVal val="visible"/>
                                      </p:to>
                                    </p:set>
                                    <p:animEffect transition="in" filter="fade">
                                      <p:cBhvr>
                                        <p:cTn id="18" dur="2000"/>
                                        <p:tgtEl>
                                          <p:spTgt spid="116739">
                                            <p:txEl>
                                              <p:pRg st="3" end="3"/>
                                            </p:txEl>
                                          </p:spTgt>
                                        </p:tgtEl>
                                      </p:cBhvr>
                                    </p:animEffect>
                                  </p:childTnLst>
                                  <p:subTnLst>
                                    <p:animClr clrSpc="rgb" dir="cw">
                                      <p:cBhvr override="childStyle">
                                        <p:cTn dur="1" fill="hold" display="0" masterRel="nextClick" afterEffect="1"/>
                                        <p:tgtEl>
                                          <p:spTgt spid="116739">
                                            <p:txEl>
                                              <p:pRg st="3" end="3"/>
                                            </p:txEl>
                                          </p:spTgt>
                                        </p:tgtEl>
                                        <p:attrNameLst>
                                          <p:attrName>ppt_c</p:attrName>
                                        </p:attrNameLst>
                                      </p:cBhvr>
                                      <p:to>
                                        <a:schemeClr val="bg2"/>
                                      </p:to>
                                    </p:animClr>
                                  </p:subTnLst>
                                </p:cTn>
                              </p:par>
                              <p:par>
                                <p:cTn id="19" presetID="10" presetClass="entr" presetSubtype="0" fill="hold" grpId="0" nodeType="withEffect">
                                  <p:stCondLst>
                                    <p:cond delay="0"/>
                                  </p:stCondLst>
                                  <p:childTnLst>
                                    <p:set>
                                      <p:cBhvr>
                                        <p:cTn id="20" dur="1" fill="hold">
                                          <p:stCondLst>
                                            <p:cond delay="0"/>
                                          </p:stCondLst>
                                        </p:cTn>
                                        <p:tgtEl>
                                          <p:spTgt spid="116739">
                                            <p:txEl>
                                              <p:pRg st="4" end="4"/>
                                            </p:txEl>
                                          </p:spTgt>
                                        </p:tgtEl>
                                        <p:attrNameLst>
                                          <p:attrName>style.visibility</p:attrName>
                                        </p:attrNameLst>
                                      </p:cBhvr>
                                      <p:to>
                                        <p:strVal val="visible"/>
                                      </p:to>
                                    </p:set>
                                    <p:animEffect transition="in" filter="fade">
                                      <p:cBhvr>
                                        <p:cTn id="21" dur="2000"/>
                                        <p:tgtEl>
                                          <p:spTgt spid="116739">
                                            <p:txEl>
                                              <p:pRg st="4" end="4"/>
                                            </p:txEl>
                                          </p:spTgt>
                                        </p:tgtEl>
                                      </p:cBhvr>
                                    </p:animEffect>
                                  </p:childTnLst>
                                  <p:subTnLst>
                                    <p:animClr clrSpc="rgb" dir="cw">
                                      <p:cBhvr override="childStyle">
                                        <p:cTn dur="1" fill="hold" display="0" masterRel="nextClick" afterEffect="1"/>
                                        <p:tgtEl>
                                          <p:spTgt spid="116739">
                                            <p:txEl>
                                              <p:pRg st="4" end="4"/>
                                            </p:txEl>
                                          </p:spTgt>
                                        </p:tgtEl>
                                        <p:attrNameLst>
                                          <p:attrName>ppt_c</p:attrName>
                                        </p:attrNameLst>
                                      </p:cBhvr>
                                      <p:to>
                                        <a:schemeClr val="bg2"/>
                                      </p:to>
                                    </p:animClr>
                                  </p:subTnLst>
                                </p:cTn>
                              </p:par>
                              <p:par>
                                <p:cTn id="22" presetID="10" presetClass="entr" presetSubtype="0" fill="hold" grpId="0" nodeType="withEffect">
                                  <p:stCondLst>
                                    <p:cond delay="0"/>
                                  </p:stCondLst>
                                  <p:childTnLst>
                                    <p:set>
                                      <p:cBhvr>
                                        <p:cTn id="23" dur="1" fill="hold">
                                          <p:stCondLst>
                                            <p:cond delay="0"/>
                                          </p:stCondLst>
                                        </p:cTn>
                                        <p:tgtEl>
                                          <p:spTgt spid="116739">
                                            <p:txEl>
                                              <p:pRg st="5" end="5"/>
                                            </p:txEl>
                                          </p:spTgt>
                                        </p:tgtEl>
                                        <p:attrNameLst>
                                          <p:attrName>style.visibility</p:attrName>
                                        </p:attrNameLst>
                                      </p:cBhvr>
                                      <p:to>
                                        <p:strVal val="visible"/>
                                      </p:to>
                                    </p:set>
                                    <p:animEffect transition="in" filter="fade">
                                      <p:cBhvr>
                                        <p:cTn id="24" dur="2000"/>
                                        <p:tgtEl>
                                          <p:spTgt spid="116739">
                                            <p:txEl>
                                              <p:pRg st="5" end="5"/>
                                            </p:txEl>
                                          </p:spTgt>
                                        </p:tgtEl>
                                      </p:cBhvr>
                                    </p:animEffect>
                                  </p:childTnLst>
                                  <p:subTnLst>
                                    <p:animClr clrSpc="rgb" dir="cw">
                                      <p:cBhvr override="childStyle">
                                        <p:cTn dur="1" fill="hold" display="0" masterRel="nextClick" afterEffect="1"/>
                                        <p:tgtEl>
                                          <p:spTgt spid="116739">
                                            <p:txEl>
                                              <p:pRg st="5" end="5"/>
                                            </p:txEl>
                                          </p:spTgt>
                                        </p:tgtEl>
                                        <p:attrNameLst>
                                          <p:attrName>ppt_c</p:attrName>
                                        </p:attrNameLst>
                                      </p:cBhvr>
                                      <p:to>
                                        <a:schemeClr val="bg2"/>
                                      </p:to>
                                    </p:animClr>
                                  </p:subTnLst>
                                </p:cTn>
                              </p:par>
                              <p:par>
                                <p:cTn id="25" presetID="10" presetClass="entr" presetSubtype="0" fill="hold" grpId="0" nodeType="withEffect">
                                  <p:stCondLst>
                                    <p:cond delay="0"/>
                                  </p:stCondLst>
                                  <p:childTnLst>
                                    <p:set>
                                      <p:cBhvr>
                                        <p:cTn id="26" dur="1" fill="hold">
                                          <p:stCondLst>
                                            <p:cond delay="0"/>
                                          </p:stCondLst>
                                        </p:cTn>
                                        <p:tgtEl>
                                          <p:spTgt spid="116739">
                                            <p:txEl>
                                              <p:pRg st="6" end="6"/>
                                            </p:txEl>
                                          </p:spTgt>
                                        </p:tgtEl>
                                        <p:attrNameLst>
                                          <p:attrName>style.visibility</p:attrName>
                                        </p:attrNameLst>
                                      </p:cBhvr>
                                      <p:to>
                                        <p:strVal val="visible"/>
                                      </p:to>
                                    </p:set>
                                    <p:animEffect transition="in" filter="fade">
                                      <p:cBhvr>
                                        <p:cTn id="27" dur="2000"/>
                                        <p:tgtEl>
                                          <p:spTgt spid="116739">
                                            <p:txEl>
                                              <p:pRg st="6" end="6"/>
                                            </p:txEl>
                                          </p:spTgt>
                                        </p:tgtEl>
                                      </p:cBhvr>
                                    </p:animEffect>
                                  </p:childTnLst>
                                  <p:subTnLst>
                                    <p:animClr clrSpc="rgb" dir="cw">
                                      <p:cBhvr override="childStyle">
                                        <p:cTn dur="1" fill="hold" display="0" masterRel="nextClick" afterEffect="1"/>
                                        <p:tgtEl>
                                          <p:spTgt spid="116739">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Rectangle 2"/>
          <p:cNvSpPr txBox="1">
            <a:spLocks noChangeArrowheads="1"/>
          </p:cNvSpPr>
          <p:nvPr/>
        </p:nvSpPr>
        <p:spPr bwMode="auto">
          <a:xfrm>
            <a:off x="571361" y="1576945"/>
            <a:ext cx="8249840"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eaLnBrk="1" hangingPunct="1"/>
            <a:r>
              <a:rPr lang="he-IL" altLang="he-IL" sz="2800" b="0" kern="0" dirty="0">
                <a:latin typeface="Raanana" pitchFamily="2" charset="-79"/>
                <a:cs typeface="Raanana" pitchFamily="2" charset="-79"/>
              </a:rPr>
              <a:t>Non-Denominational –</a:t>
            </a:r>
            <a:r>
              <a:rPr lang="en-US" altLang="he-IL" sz="2800" b="0" kern="0" dirty="0">
                <a:latin typeface="Raanana" pitchFamily="2" charset="-79"/>
                <a:cs typeface="Raanana" pitchFamily="2" charset="-79"/>
              </a:rPr>
              <a:t> </a:t>
            </a:r>
            <a:r>
              <a:rPr lang="he-IL" altLang="he-IL" sz="2800" b="0" kern="0" dirty="0">
                <a:latin typeface="Raanana" pitchFamily="2" charset="-79"/>
                <a:cs typeface="Raanana" pitchFamily="2" charset="-79"/>
              </a:rPr>
              <a:t>הגדרה עצמית מחוץ לזרמים</a:t>
            </a:r>
            <a:endParaRPr lang="en-US" altLang="he-IL" sz="2800" b="0" kern="0" dirty="0">
              <a:latin typeface="Raanana" pitchFamily="2" charset="-79"/>
              <a:cs typeface="Raanana" pitchFamily="2" charset="-79"/>
            </a:endParaRPr>
          </a:p>
          <a:p>
            <a:pPr eaLnBrk="1" hangingPunct="1"/>
            <a:r>
              <a:rPr lang="he-IL" altLang="he-IL" sz="2800" b="0" kern="0" dirty="0">
                <a:latin typeface="Raanana" pitchFamily="2" charset="-79"/>
                <a:cs typeface="Raanana" pitchFamily="2" charset="-79"/>
              </a:rPr>
              <a:t>עליית הלגיטימציה של אתאיזם</a:t>
            </a:r>
            <a:endParaRPr lang="en-US" altLang="he-IL" sz="2800" b="0" kern="0" dirty="0">
              <a:latin typeface="Raanana" pitchFamily="2" charset="-79"/>
              <a:cs typeface="Raanana" pitchFamily="2" charset="-79"/>
            </a:endParaRPr>
          </a:p>
          <a:p>
            <a:pPr eaLnBrk="1" hangingPunct="1"/>
            <a:r>
              <a:rPr lang="he-IL" altLang="he-IL" sz="2800" b="0" kern="0" dirty="0">
                <a:latin typeface="Raanana" pitchFamily="2" charset="-79"/>
                <a:cs typeface="Raanana" pitchFamily="2" charset="-79"/>
              </a:rPr>
              <a:t>Post-Ethnicity – במתח עם סוגיית </a:t>
            </a:r>
            <a:r>
              <a:rPr lang="he-IL" altLang="he-IL" sz="2800" b="0" kern="0" dirty="0" err="1">
                <a:latin typeface="Raanana" pitchFamily="2" charset="-79"/>
                <a:cs typeface="Raanana" pitchFamily="2" charset="-79"/>
              </a:rPr>
              <a:t>העמיות</a:t>
            </a:r>
            <a:endParaRPr lang="he-IL" altLang="he-IL" sz="2800" b="0" kern="0" dirty="0">
              <a:latin typeface="Raanana" pitchFamily="2" charset="-79"/>
              <a:cs typeface="Raanana" pitchFamily="2" charset="-79"/>
            </a:endParaRPr>
          </a:p>
          <a:p>
            <a:pPr eaLnBrk="1" hangingPunct="1"/>
            <a:r>
              <a:rPr lang="he-IL" altLang="he-IL" sz="2800" kern="0" dirty="0">
                <a:latin typeface="Raanana" pitchFamily="2" charset="-79"/>
                <a:cs typeface="Raanana" pitchFamily="2" charset="-79"/>
              </a:rPr>
              <a:t>פוליטיזציה של הזהות היהודית בארה״ב</a:t>
            </a:r>
            <a:r>
              <a:rPr lang="he-IL" altLang="he-IL" sz="2800" b="0" kern="0" dirty="0">
                <a:latin typeface="Raanana" pitchFamily="2" charset="-79"/>
                <a:cs typeface="Raanana" pitchFamily="2" charset="-79"/>
              </a:rPr>
              <a:t> </a:t>
            </a:r>
          </a:p>
          <a:p>
            <a:pPr lvl="1" eaLnBrk="1" hangingPunct="1"/>
            <a:endParaRPr lang="en-US" altLang="he-IL" sz="2400" b="0" kern="0" dirty="0"/>
          </a:p>
          <a:p>
            <a:pPr marL="0" indent="0" eaLnBrk="1" hangingPunct="1">
              <a:buNone/>
            </a:pPr>
            <a:endParaRPr lang="he-IL" altLang="he-IL" b="0" kern="0" dirty="0"/>
          </a:p>
          <a:p>
            <a:pPr eaLnBrk="1" hangingPunct="1"/>
            <a:endParaRPr lang="he-IL" altLang="he-IL" b="0" kern="0" dirty="0"/>
          </a:p>
          <a:p>
            <a:pPr marL="0" indent="0" eaLnBrk="1" hangingPunct="1">
              <a:buNone/>
            </a:pPr>
            <a:endParaRPr lang="he-IL" altLang="he-IL" b="0" kern="0" dirty="0"/>
          </a:p>
          <a:p>
            <a:pPr marL="457200" lvl="1" indent="0" eaLnBrk="1" hangingPunct="1">
              <a:buNone/>
            </a:pPr>
            <a:endParaRPr lang="en-US" altLang="he-IL" sz="2400" b="0" kern="0" dirty="0"/>
          </a:p>
          <a:p>
            <a:pPr marL="457200" lvl="1" indent="0" eaLnBrk="1" hangingPunct="1">
              <a:buNone/>
            </a:pPr>
            <a:endParaRPr lang="he-IL" altLang="he-IL" sz="2400" b="0" kern="0" dirty="0"/>
          </a:p>
          <a:p>
            <a:pPr marL="0" indent="0" eaLnBrk="1" hangingPunct="1">
              <a:buNone/>
            </a:pPr>
            <a:endParaRPr lang="he-IL" altLang="he-IL" sz="2400" b="0" kern="0" dirty="0"/>
          </a:p>
          <a:p>
            <a:pPr eaLnBrk="1" hangingPunct="1"/>
            <a:endParaRPr lang="en-US" altLang="he-IL" sz="2800" b="0" kern="0" dirty="0"/>
          </a:p>
          <a:p>
            <a:pPr marL="0" indent="0" eaLnBrk="1" hangingPunct="1">
              <a:buNone/>
            </a:pPr>
            <a:endParaRPr lang="he-IL" altLang="he-IL" sz="2800" b="0" kern="0"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r="16336" b="16537"/>
          <a:stretch/>
        </p:blipFill>
        <p:spPr>
          <a:xfrm>
            <a:off x="3203848" y="3689330"/>
            <a:ext cx="2392663" cy="2475974"/>
          </a:xfrm>
          <a:prstGeom prst="rect">
            <a:avLst/>
          </a:prstGeom>
        </p:spPr>
      </p:pic>
      <p:pic>
        <p:nvPicPr>
          <p:cNvPr id="4" name="Picture 3"/>
          <p:cNvPicPr>
            <a:picLocks noChangeAspect="1"/>
          </p:cNvPicPr>
          <p:nvPr/>
        </p:nvPicPr>
        <p:blipFill>
          <a:blip r:embed="rId4"/>
          <a:stretch>
            <a:fillRect/>
          </a:stretch>
        </p:blipFill>
        <p:spPr>
          <a:xfrm>
            <a:off x="810679" y="3692969"/>
            <a:ext cx="1993260" cy="2567077"/>
          </a:xfrm>
          <a:prstGeom prst="rect">
            <a:avLst/>
          </a:prstGeom>
        </p:spPr>
      </p:pic>
      <p:pic>
        <p:nvPicPr>
          <p:cNvPr id="11" name="Picture 10"/>
          <p:cNvPicPr>
            <a:picLocks noChangeAspect="1"/>
          </p:cNvPicPr>
          <p:nvPr/>
        </p:nvPicPr>
        <p:blipFill>
          <a:blip r:embed="rId5"/>
          <a:stretch>
            <a:fillRect/>
          </a:stretch>
        </p:blipFill>
        <p:spPr>
          <a:xfrm>
            <a:off x="6012160" y="3633641"/>
            <a:ext cx="1817307" cy="2587352"/>
          </a:xfrm>
          <a:prstGeom prst="rect">
            <a:avLst/>
          </a:prstGeom>
        </p:spPr>
      </p:pic>
      <p:sp>
        <p:nvSpPr>
          <p:cNvPr id="14" name="Rectangle 19">
            <a:extLst>
              <a:ext uri="{FF2B5EF4-FFF2-40B4-BE49-F238E27FC236}">
                <a16:creationId xmlns:a16="http://schemas.microsoft.com/office/drawing/2014/main" id="{D48F4A59-8465-3E4C-8B2A-9F8CE13CF855}"/>
              </a:ext>
            </a:extLst>
          </p:cNvPr>
          <p:cNvSpPr txBox="1">
            <a:spLocks noChangeArrowheads="1"/>
          </p:cNvSpPr>
          <p:nvPr/>
        </p:nvSpPr>
        <p:spPr>
          <a:xfrm>
            <a:off x="395536" y="724718"/>
            <a:ext cx="7093149" cy="69575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he-IL" altLang="he-IL" sz="3600" dirty="0">
                <a:solidFill>
                  <a:schemeClr val="accent3"/>
                </a:solidFill>
                <a:latin typeface="Raanana" pitchFamily="2" charset="-79"/>
                <a:cs typeface="Raanana" pitchFamily="2" charset="-79"/>
              </a:rPr>
              <a:t>סוגיות עכשוויות</a:t>
            </a:r>
            <a:endParaRPr lang="en-US" altLang="he-IL" sz="3600" dirty="0">
              <a:solidFill>
                <a:schemeClr val="accent3"/>
              </a:solidFill>
              <a:latin typeface="Raanana" pitchFamily="2" charset="-79"/>
              <a:cs typeface="Raanana" pitchFamily="2" charset="-79"/>
            </a:endParaRPr>
          </a:p>
        </p:txBody>
      </p:sp>
    </p:spTree>
    <p:extLst>
      <p:ext uri="{BB962C8B-B14F-4D97-AF65-F5344CB8AC3E}">
        <p14:creationId xmlns:p14="http://schemas.microsoft.com/office/powerpoint/2010/main" val="11477014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childTnLst>
                                  <p:subTnLst>
                                    <p:animClr clrSpc="rgb" dir="cw">
                                      <p:cBhvr override="childStyle">
                                        <p:cTn dur="1" fill="hold" display="0" masterRel="nextClick" afterEffect="1"/>
                                        <p:tgtEl>
                                          <p:spTgt spid="16">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2000"/>
                                        <p:tgtEl>
                                          <p:spTgt spid="16">
                                            <p:txEl>
                                              <p:pRg st="1" end="1"/>
                                            </p:txEl>
                                          </p:spTgt>
                                        </p:tgtEl>
                                      </p:cBhvr>
                                    </p:animEffect>
                                  </p:childTnLst>
                                  <p:subTnLst>
                                    <p:animClr clrSpc="rgb" dir="cw">
                                      <p:cBhvr override="childStyle">
                                        <p:cTn dur="1" fill="hold" display="0" masterRel="nextClick" afterEffect="1"/>
                                        <p:tgtEl>
                                          <p:spTgt spid="16">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2000"/>
                                        <p:tgtEl>
                                          <p:spTgt spid="16">
                                            <p:txEl>
                                              <p:pRg st="2" end="2"/>
                                            </p:txEl>
                                          </p:spTgt>
                                        </p:tgtEl>
                                      </p:cBhvr>
                                    </p:animEffect>
                                  </p:childTnLst>
                                  <p:subTnLst>
                                    <p:animClr clrSpc="rgb" dir="cw">
                                      <p:cBhvr override="childStyle">
                                        <p:cTn dur="1" fill="hold" display="0" masterRel="nextClick" afterEffect="1"/>
                                        <p:tgtEl>
                                          <p:spTgt spid="16">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2000"/>
                                        <p:tgtEl>
                                          <p:spTgt spid="16">
                                            <p:txEl>
                                              <p:pRg st="3" end="3"/>
                                            </p:txEl>
                                          </p:spTgt>
                                        </p:tgtEl>
                                      </p:cBhvr>
                                    </p:animEffect>
                                  </p:childTnLst>
                                  <p:subTnLst>
                                    <p:animClr clrSpc="rgb" dir="cw">
                                      <p:cBhvr override="childStyle">
                                        <p:cTn dur="1" fill="hold" display="0" masterRel="nextClick" afterEffect="1"/>
                                        <p:tgtEl>
                                          <p:spTgt spid="16">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7F251-FDFC-BF45-8799-F99D904F4CB0}"/>
              </a:ext>
            </a:extLst>
          </p:cNvPr>
          <p:cNvSpPr>
            <a:spLocks noGrp="1"/>
          </p:cNvSpPr>
          <p:nvPr>
            <p:ph type="title"/>
          </p:nvPr>
        </p:nvSpPr>
        <p:spPr>
          <a:xfrm>
            <a:off x="1045229" y="968685"/>
            <a:ext cx="7053542" cy="1050398"/>
          </a:xfrm>
        </p:spPr>
        <p:txBody>
          <a:bodyPr/>
          <a:lstStyle/>
          <a:p>
            <a:pPr algn="ctr" defTabSz="342900"/>
            <a:r>
              <a:rPr lang="he-IL" sz="3600" dirty="0">
                <a:solidFill>
                  <a:schemeClr val="accent3"/>
                </a:solidFill>
                <a:latin typeface="Raanana" pitchFamily="2" charset="-79"/>
                <a:cs typeface="Raanana" pitchFamily="2" charset="-79"/>
              </a:rPr>
              <a:t>מה מעסיק היום את יהודי ארה״ב?</a:t>
            </a:r>
            <a:endParaRPr lang="en-US" sz="3600" dirty="0">
              <a:solidFill>
                <a:schemeClr val="accent3"/>
              </a:solidFill>
              <a:latin typeface="Raanana" pitchFamily="2" charset="-79"/>
              <a:cs typeface="Raanana" pitchFamily="2" charset="-79"/>
            </a:endParaRPr>
          </a:p>
        </p:txBody>
      </p:sp>
      <p:pic>
        <p:nvPicPr>
          <p:cNvPr id="4098" name="Picture 2" descr="Image result for kamala harris husband hanukkah">
            <a:extLst>
              <a:ext uri="{FF2B5EF4-FFF2-40B4-BE49-F238E27FC236}">
                <a16:creationId xmlns:a16="http://schemas.microsoft.com/office/drawing/2014/main" id="{7D82DE2F-95CC-1A49-A2C5-E48122935F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644" y="4098107"/>
            <a:ext cx="3372599" cy="18742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result for geroger floyd memorial place">
            <a:extLst>
              <a:ext uri="{FF2B5EF4-FFF2-40B4-BE49-F238E27FC236}">
                <a16:creationId xmlns:a16="http://schemas.microsoft.com/office/drawing/2014/main" id="{383BF7B6-4273-EC4F-83AB-11B81FAD52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3006" y="1714898"/>
            <a:ext cx="3947504" cy="22204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Image result for camp auswitz t shirt">
            <a:extLst>
              <a:ext uri="{FF2B5EF4-FFF2-40B4-BE49-F238E27FC236}">
                <a16:creationId xmlns:a16="http://schemas.microsoft.com/office/drawing/2014/main" id="{7E228115-611F-A34D-8D30-673E3261A0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7063" y="4098107"/>
            <a:ext cx="2805986" cy="191801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Opinion | Jews of Color Are Us">
            <a:extLst>
              <a:ext uri="{FF2B5EF4-FFF2-40B4-BE49-F238E27FC236}">
                <a16:creationId xmlns:a16="http://schemas.microsoft.com/office/drawing/2014/main" id="{BAB596E4-32FC-E153-489F-26CD798CED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0019" y="1714898"/>
            <a:ext cx="3700788" cy="2220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689438"/>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virtual israel tour">
            <a:extLst>
              <a:ext uri="{FF2B5EF4-FFF2-40B4-BE49-F238E27FC236}">
                <a16:creationId xmlns:a16="http://schemas.microsoft.com/office/drawing/2014/main" id="{68A1826C-5CE4-594D-8006-E992BE42B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212818"/>
            <a:ext cx="2273892" cy="227389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birthrisght">
            <a:extLst>
              <a:ext uri="{FF2B5EF4-FFF2-40B4-BE49-F238E27FC236}">
                <a16:creationId xmlns:a16="http://schemas.microsoft.com/office/drawing/2014/main" id="{9A772E43-E196-AD4F-A230-7199E3D527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251"/>
          <a:stretch/>
        </p:blipFill>
        <p:spPr bwMode="auto">
          <a:xfrm>
            <a:off x="5990885" y="1238218"/>
            <a:ext cx="3018945" cy="204676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72783B94-B3BE-F94C-94CC-811FAF400F41}"/>
              </a:ext>
            </a:extLst>
          </p:cNvPr>
          <p:cNvSpPr>
            <a:spLocks noGrp="1"/>
          </p:cNvSpPr>
          <p:nvPr>
            <p:ph type="title"/>
          </p:nvPr>
        </p:nvSpPr>
        <p:spPr>
          <a:xfrm>
            <a:off x="755576" y="584208"/>
            <a:ext cx="7053542" cy="1050398"/>
          </a:xfrm>
        </p:spPr>
        <p:txBody>
          <a:bodyPr/>
          <a:lstStyle/>
          <a:p>
            <a:pPr algn="ctr" defTabSz="342900"/>
            <a:r>
              <a:rPr lang="he-IL" sz="3600">
                <a:solidFill>
                  <a:schemeClr val="accent3"/>
                </a:solidFill>
                <a:latin typeface="Raanana" pitchFamily="2" charset="-79"/>
                <a:cs typeface="Raanana" pitchFamily="2" charset="-79"/>
              </a:rPr>
              <a:t>יחסים עם ישראל</a:t>
            </a:r>
            <a:endParaRPr lang="en-US" sz="3600" dirty="0">
              <a:solidFill>
                <a:schemeClr val="accent3"/>
              </a:solidFill>
              <a:latin typeface="Raanana" pitchFamily="2" charset="-79"/>
              <a:cs typeface="Raanana" pitchFamily="2" charset="-79"/>
            </a:endParaRPr>
          </a:p>
        </p:txBody>
      </p:sp>
      <p:pic>
        <p:nvPicPr>
          <p:cNvPr id="11" name="Picture 5">
            <a:extLst>
              <a:ext uri="{FF2B5EF4-FFF2-40B4-BE49-F238E27FC236}">
                <a16:creationId xmlns:a16="http://schemas.microsoft.com/office/drawing/2014/main" id="{72761A2C-086C-9742-A8AC-4FA8F41111B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76056" y="4090316"/>
            <a:ext cx="4752528" cy="3160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B5114B94-EB62-0B45-9EB6-2F5B1A7495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9769" y="4100033"/>
            <a:ext cx="3840886" cy="2433561"/>
          </a:xfrm>
          <a:prstGeom prst="rect">
            <a:avLst/>
          </a:prstGeom>
        </p:spPr>
      </p:pic>
      <p:pic>
        <p:nvPicPr>
          <p:cNvPr id="1026" name="Picture 2" descr="Inside the Unraveling of American Zionism - The New York Times">
            <a:extLst>
              <a:ext uri="{FF2B5EF4-FFF2-40B4-BE49-F238E27FC236}">
                <a16:creationId xmlns:a16="http://schemas.microsoft.com/office/drawing/2014/main" id="{6CA452C7-9848-7F96-5764-DAA6886CDD7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6806" y="1212818"/>
            <a:ext cx="2693185" cy="2695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7589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6" name="Rectangle 19"/>
          <p:cNvSpPr>
            <a:spLocks noGrp="1" noChangeArrowheads="1"/>
          </p:cNvSpPr>
          <p:nvPr>
            <p:ph type="title"/>
          </p:nvPr>
        </p:nvSpPr>
        <p:spPr>
          <a:xfrm>
            <a:off x="538270" y="724631"/>
            <a:ext cx="7055380" cy="1400530"/>
          </a:xfrm>
        </p:spPr>
        <p:txBody>
          <a:bodyPr/>
          <a:lstStyle/>
          <a:p>
            <a:pPr algn="r" rtl="1" eaLnBrk="1" hangingPunct="1"/>
            <a:r>
              <a:rPr lang="he-IL" altLang="he-IL" sz="3600" dirty="0">
                <a:solidFill>
                  <a:schemeClr val="accent3"/>
                </a:solidFill>
                <a:latin typeface="Raanana" pitchFamily="2" charset="-79"/>
                <a:cs typeface="Raanana" pitchFamily="2" charset="-79"/>
              </a:rPr>
              <a:t>הרפורמה – התפתחות היסטורית</a:t>
            </a:r>
            <a:endParaRPr lang="en-US" altLang="he-IL" sz="3600" dirty="0">
              <a:solidFill>
                <a:schemeClr val="accent3"/>
              </a:solidFill>
              <a:latin typeface="Raanana" pitchFamily="2" charset="-79"/>
              <a:cs typeface="Raanana" pitchFamily="2" charset="-79"/>
            </a:endParaRPr>
          </a:p>
        </p:txBody>
      </p:sp>
      <p:sp>
        <p:nvSpPr>
          <p:cNvPr id="16" name="Rectangle 2"/>
          <p:cNvSpPr txBox="1">
            <a:spLocks noChangeArrowheads="1"/>
          </p:cNvSpPr>
          <p:nvPr/>
        </p:nvSpPr>
        <p:spPr bwMode="auto">
          <a:xfrm>
            <a:off x="447080" y="1523750"/>
            <a:ext cx="8249840" cy="243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eaLnBrk="1" hangingPunct="1"/>
            <a:r>
              <a:rPr lang="he-IL" altLang="he-IL" sz="2800" b="0" kern="0" dirty="0">
                <a:latin typeface="Raanana" pitchFamily="2" charset="-79"/>
                <a:cs typeface="Raanana" pitchFamily="2" charset="-79"/>
              </a:rPr>
              <a:t>התפתחות הרפורמה בגרמניה</a:t>
            </a:r>
          </a:p>
          <a:p>
            <a:pPr lvl="1" eaLnBrk="1" hangingPunct="1"/>
            <a:r>
              <a:rPr lang="he-IL" altLang="he-IL" sz="2400" kern="0" dirty="0">
                <a:latin typeface="Raanana" pitchFamily="2" charset="-79"/>
                <a:cs typeface="Raanana" pitchFamily="2" charset="-79"/>
              </a:rPr>
              <a:t>האמנציפציה פותחת פתח להשתלבות היהודים בגרמניה</a:t>
            </a:r>
          </a:p>
          <a:p>
            <a:pPr lvl="1" eaLnBrk="1" hangingPunct="1"/>
            <a:r>
              <a:rPr lang="he-IL" altLang="he-IL" sz="2400" kern="0" dirty="0">
                <a:latin typeface="Raanana" pitchFamily="2" charset="-79"/>
                <a:cs typeface="Raanana" pitchFamily="2" charset="-79"/>
              </a:rPr>
              <a:t>התפתחות המדע וביקורת המקרא, הטלת ספק בעקרונות דתיים</a:t>
            </a:r>
          </a:p>
          <a:p>
            <a:pPr lvl="1" eaLnBrk="1" hangingPunct="1"/>
            <a:r>
              <a:rPr lang="he-IL" altLang="he-IL" sz="2400" b="0" kern="0" dirty="0">
                <a:latin typeface="Raanana" pitchFamily="2" charset="-79"/>
                <a:cs typeface="Raanana" pitchFamily="2" charset="-79"/>
              </a:rPr>
              <a:t>ניסיון להתאים את הפולחן למודרנה ולתרבות הגרמנית</a:t>
            </a:r>
          </a:p>
          <a:p>
            <a:pPr lvl="1" eaLnBrk="1" hangingPunct="1"/>
            <a:r>
              <a:rPr lang="he-IL" altLang="he-IL" sz="2400" b="0" kern="0" dirty="0">
                <a:latin typeface="Raanana" pitchFamily="2" charset="-79"/>
                <a:cs typeface="Raanana" pitchFamily="2" charset="-79"/>
              </a:rPr>
              <a:t>התפתחות תנועה של ״תיקונים״ בדת</a:t>
            </a:r>
          </a:p>
          <a:p>
            <a:pPr lvl="1" eaLnBrk="1" hangingPunct="1"/>
            <a:r>
              <a:rPr lang="he-IL" altLang="he-IL" sz="2400" b="0" kern="0" dirty="0">
                <a:latin typeface="Raanana" pitchFamily="2" charset="-79"/>
                <a:cs typeface="Raanana" pitchFamily="2" charset="-79"/>
              </a:rPr>
              <a:t>הקמת בתי כנסת ראשונים – </a:t>
            </a:r>
            <a:r>
              <a:rPr lang="he-IL" altLang="he-IL" sz="2400" b="0" kern="0" dirty="0" err="1">
                <a:latin typeface="Raanana" pitchFamily="2" charset="-79"/>
                <a:cs typeface="Raanana" pitchFamily="2" charset="-79"/>
              </a:rPr>
              <a:t>סיזן</a:t>
            </a:r>
            <a:r>
              <a:rPr lang="he-IL" altLang="he-IL" sz="2400" b="0" kern="0" dirty="0">
                <a:latin typeface="Raanana" pitchFamily="2" charset="-79"/>
                <a:cs typeface="Raanana" pitchFamily="2" charset="-79"/>
              </a:rPr>
              <a:t> (1810)</a:t>
            </a:r>
          </a:p>
          <a:p>
            <a:pPr lvl="1" eaLnBrk="1" hangingPunct="1"/>
            <a:r>
              <a:rPr lang="he-IL" altLang="he-IL" sz="2400" b="0" kern="0" dirty="0">
                <a:latin typeface="Raanana" pitchFamily="2" charset="-79"/>
                <a:cs typeface="Raanana" pitchFamily="2" charset="-79"/>
              </a:rPr>
              <a:t>ועידות רבנים – 1846-1844</a:t>
            </a:r>
          </a:p>
          <a:p>
            <a:pPr marL="0" indent="0" eaLnBrk="1" hangingPunct="1">
              <a:buNone/>
            </a:pPr>
            <a:endParaRPr lang="he-IL" altLang="he-IL" b="0" kern="0" dirty="0">
              <a:latin typeface="Raanana" pitchFamily="2" charset="-79"/>
              <a:cs typeface="Raanana" pitchFamily="2" charset="-79"/>
            </a:endParaRPr>
          </a:p>
          <a:p>
            <a:pPr marL="457200" lvl="1" indent="0" eaLnBrk="1" hangingPunct="1">
              <a:buNone/>
            </a:pPr>
            <a:endParaRPr lang="he-IL" altLang="he-IL" sz="2400" b="0" kern="0" dirty="0">
              <a:latin typeface="Raanana" pitchFamily="2" charset="-79"/>
              <a:cs typeface="Raanana" pitchFamily="2" charset="-79"/>
            </a:endParaRPr>
          </a:p>
          <a:p>
            <a:pPr marL="0" indent="0" eaLnBrk="1" hangingPunct="1">
              <a:buNone/>
            </a:pPr>
            <a:endParaRPr lang="he-IL" altLang="he-IL" sz="2400" b="0" kern="0" dirty="0">
              <a:latin typeface="Raanana" pitchFamily="2" charset="-79"/>
              <a:cs typeface="Raanana" pitchFamily="2" charset="-79"/>
            </a:endParaRPr>
          </a:p>
          <a:p>
            <a:pPr eaLnBrk="1" hangingPunct="1"/>
            <a:endParaRPr lang="en-US" altLang="he-IL" sz="2800" b="0" kern="0" dirty="0">
              <a:latin typeface="Raanana" pitchFamily="2" charset="-79"/>
              <a:cs typeface="Raanana" pitchFamily="2" charset="-79"/>
            </a:endParaRPr>
          </a:p>
          <a:p>
            <a:pPr marL="0" indent="0" eaLnBrk="1" hangingPunct="1">
              <a:buNone/>
            </a:pPr>
            <a:endParaRPr lang="he-IL" altLang="he-IL" sz="2800" b="0" kern="0" dirty="0">
              <a:latin typeface="Raanana" pitchFamily="2" charset="-79"/>
              <a:cs typeface="Raanana" pitchFamily="2" charset="-79"/>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8270" y="3356992"/>
            <a:ext cx="2095500" cy="2952750"/>
          </a:xfrm>
          <a:prstGeom prst="rect">
            <a:avLst/>
          </a:prstGeom>
        </p:spPr>
      </p:pic>
    </p:spTree>
    <p:extLst>
      <p:ext uri="{BB962C8B-B14F-4D97-AF65-F5344CB8AC3E}">
        <p14:creationId xmlns:p14="http://schemas.microsoft.com/office/powerpoint/2010/main" val="18196246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childTnLst>
                                  <p:subTnLst>
                                    <p:animClr clrSpc="rgb" dir="cw">
                                      <p:cBhvr override="childStyle">
                                        <p:cTn dur="1" fill="hold" display="0" masterRel="nextClick" afterEffect="1"/>
                                        <p:tgtEl>
                                          <p:spTgt spid="16">
                                            <p:txEl>
                                              <p:pRg st="0" end="0"/>
                                            </p:txEl>
                                          </p:spTgt>
                                        </p:tgtEl>
                                        <p:attrNameLst>
                                          <p:attrName>ppt_c</p:attrName>
                                        </p:attrNameLst>
                                      </p:cBhvr>
                                      <p:to>
                                        <a:schemeClr val="bg2"/>
                                      </p:to>
                                    </p:animClr>
                                  </p:subTnLst>
                                </p:cTn>
                              </p:par>
                              <p:par>
                                <p:cTn id="8" presetID="10" presetClass="entr" presetSubtype="0" fill="hold" grpId="0"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2000"/>
                                        <p:tgtEl>
                                          <p:spTgt spid="16">
                                            <p:txEl>
                                              <p:pRg st="1" end="1"/>
                                            </p:txEl>
                                          </p:spTgt>
                                        </p:tgtEl>
                                      </p:cBhvr>
                                    </p:animEffect>
                                  </p:childTnLst>
                                  <p:subTnLst>
                                    <p:animClr clrSpc="rgb" dir="cw">
                                      <p:cBhvr override="childStyle">
                                        <p:cTn dur="1" fill="hold" display="0" masterRel="nextClick" afterEffect="1"/>
                                        <p:tgtEl>
                                          <p:spTgt spid="16">
                                            <p:txEl>
                                              <p:pRg st="1" end="1"/>
                                            </p:txEl>
                                          </p:spTgt>
                                        </p:tgtEl>
                                        <p:attrNameLst>
                                          <p:attrName>ppt_c</p:attrName>
                                        </p:attrNameLst>
                                      </p:cBhvr>
                                      <p:to>
                                        <a:schemeClr val="bg2"/>
                                      </p:to>
                                    </p:animClr>
                                  </p:subTnLst>
                                </p:cTn>
                              </p:par>
                              <p:par>
                                <p:cTn id="11" presetID="10"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2000"/>
                                        <p:tgtEl>
                                          <p:spTgt spid="16">
                                            <p:txEl>
                                              <p:pRg st="2" end="2"/>
                                            </p:txEl>
                                          </p:spTgt>
                                        </p:tgtEl>
                                      </p:cBhvr>
                                    </p:animEffect>
                                  </p:childTnLst>
                                  <p:subTnLst>
                                    <p:animClr clrSpc="rgb" dir="cw">
                                      <p:cBhvr override="childStyle">
                                        <p:cTn dur="1" fill="hold" display="0" masterRel="nextClick" afterEffect="1"/>
                                        <p:tgtEl>
                                          <p:spTgt spid="16">
                                            <p:txEl>
                                              <p:pRg st="2" end="2"/>
                                            </p:txEl>
                                          </p:spTgt>
                                        </p:tgtEl>
                                        <p:attrNameLst>
                                          <p:attrName>ppt_c</p:attrName>
                                        </p:attrNameLst>
                                      </p:cBhvr>
                                      <p:to>
                                        <a:schemeClr val="bg2"/>
                                      </p:to>
                                    </p:animClr>
                                  </p:subTnLst>
                                </p:cTn>
                              </p:par>
                              <p:par>
                                <p:cTn id="14" presetID="10" presetClass="entr" presetSubtype="0" fill="hold" grpId="0"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fade">
                                      <p:cBhvr>
                                        <p:cTn id="16" dur="2000"/>
                                        <p:tgtEl>
                                          <p:spTgt spid="16">
                                            <p:txEl>
                                              <p:pRg st="3" end="3"/>
                                            </p:txEl>
                                          </p:spTgt>
                                        </p:tgtEl>
                                      </p:cBhvr>
                                    </p:animEffect>
                                  </p:childTnLst>
                                  <p:subTnLst>
                                    <p:animClr clrSpc="rgb" dir="cw">
                                      <p:cBhvr override="childStyle">
                                        <p:cTn dur="1" fill="hold" display="0" masterRel="nextClick" afterEffect="1"/>
                                        <p:tgtEl>
                                          <p:spTgt spid="16">
                                            <p:txEl>
                                              <p:pRg st="3" end="3"/>
                                            </p:txEl>
                                          </p:spTgt>
                                        </p:tgtEl>
                                        <p:attrNameLst>
                                          <p:attrName>ppt_c</p:attrName>
                                        </p:attrNameLst>
                                      </p:cBhvr>
                                      <p:to>
                                        <a:schemeClr val="bg2"/>
                                      </p:to>
                                    </p:animClr>
                                  </p:subTnLst>
                                </p:cTn>
                              </p:par>
                              <p:par>
                                <p:cTn id="17" presetID="10"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Effect transition="in" filter="fade">
                                      <p:cBhvr>
                                        <p:cTn id="19" dur="2000"/>
                                        <p:tgtEl>
                                          <p:spTgt spid="16">
                                            <p:txEl>
                                              <p:pRg st="4" end="4"/>
                                            </p:txEl>
                                          </p:spTgt>
                                        </p:tgtEl>
                                      </p:cBhvr>
                                    </p:animEffect>
                                  </p:childTnLst>
                                  <p:subTnLst>
                                    <p:animClr clrSpc="rgb" dir="cw">
                                      <p:cBhvr override="childStyle">
                                        <p:cTn dur="1" fill="hold" display="0" masterRel="nextClick" afterEffect="1"/>
                                        <p:tgtEl>
                                          <p:spTgt spid="16">
                                            <p:txEl>
                                              <p:pRg st="4" end="4"/>
                                            </p:txEl>
                                          </p:spTgt>
                                        </p:tgtEl>
                                        <p:attrNameLst>
                                          <p:attrName>ppt_c</p:attrName>
                                        </p:attrNameLst>
                                      </p:cBhvr>
                                      <p:to>
                                        <a:schemeClr val="bg2"/>
                                      </p:to>
                                    </p:animClr>
                                  </p:subTnLst>
                                </p:cTn>
                              </p:par>
                              <p:par>
                                <p:cTn id="20" presetID="10" presetClass="entr" presetSubtype="0" fill="hold" grpId="0" nodeType="withEffect">
                                  <p:stCondLst>
                                    <p:cond delay="0"/>
                                  </p:stCondLst>
                                  <p:childTnLst>
                                    <p:set>
                                      <p:cBhvr>
                                        <p:cTn id="21" dur="1" fill="hold">
                                          <p:stCondLst>
                                            <p:cond delay="0"/>
                                          </p:stCondLst>
                                        </p:cTn>
                                        <p:tgtEl>
                                          <p:spTgt spid="16">
                                            <p:txEl>
                                              <p:pRg st="5" end="5"/>
                                            </p:txEl>
                                          </p:spTgt>
                                        </p:tgtEl>
                                        <p:attrNameLst>
                                          <p:attrName>style.visibility</p:attrName>
                                        </p:attrNameLst>
                                      </p:cBhvr>
                                      <p:to>
                                        <p:strVal val="visible"/>
                                      </p:to>
                                    </p:set>
                                    <p:animEffect transition="in" filter="fade">
                                      <p:cBhvr>
                                        <p:cTn id="22" dur="2000"/>
                                        <p:tgtEl>
                                          <p:spTgt spid="16">
                                            <p:txEl>
                                              <p:pRg st="5" end="5"/>
                                            </p:txEl>
                                          </p:spTgt>
                                        </p:tgtEl>
                                      </p:cBhvr>
                                    </p:animEffect>
                                  </p:childTnLst>
                                  <p:subTnLst>
                                    <p:animClr clrSpc="rgb" dir="cw">
                                      <p:cBhvr override="childStyle">
                                        <p:cTn dur="1" fill="hold" display="0" masterRel="nextClick" afterEffect="1"/>
                                        <p:tgtEl>
                                          <p:spTgt spid="16">
                                            <p:txEl>
                                              <p:pRg st="5" end="5"/>
                                            </p:txEl>
                                          </p:spTgt>
                                        </p:tgtEl>
                                        <p:attrNameLst>
                                          <p:attrName>ppt_c</p:attrName>
                                        </p:attrNameLst>
                                      </p:cBhvr>
                                      <p:to>
                                        <a:schemeClr val="bg2"/>
                                      </p:to>
                                    </p:animClr>
                                  </p:subTnLst>
                                </p:cTn>
                              </p:par>
                              <p:par>
                                <p:cTn id="23" presetID="10" presetClass="entr" presetSubtype="0" fill="hold" grpId="0" nodeType="with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animEffect transition="in" filter="fade">
                                      <p:cBhvr>
                                        <p:cTn id="25" dur="2000"/>
                                        <p:tgtEl>
                                          <p:spTgt spid="16">
                                            <p:txEl>
                                              <p:pRg st="6" end="6"/>
                                            </p:txEl>
                                          </p:spTgt>
                                        </p:tgtEl>
                                      </p:cBhvr>
                                    </p:animEffect>
                                  </p:childTnLst>
                                  <p:subTnLst>
                                    <p:animClr clrSpc="rgb" dir="cw">
                                      <p:cBhvr override="childStyle">
                                        <p:cTn dur="1" fill="hold" display="0" masterRel="nextClick" afterEffect="1"/>
                                        <p:tgtEl>
                                          <p:spTgt spid="16">
                                            <p:txEl>
                                              <p:pRg st="6" end="6"/>
                                            </p:txEl>
                                          </p:spTgt>
                                        </p:tgtEl>
                                        <p:attrNameLst>
                                          <p:attrName>ppt_c</p:attrName>
                                        </p:attrNameLst>
                                      </p:cBhvr>
                                      <p:to>
                                        <a:schemeClr val="bg2"/>
                                      </p:to>
                                    </p:animClr>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Rectangle 2"/>
          <p:cNvSpPr txBox="1">
            <a:spLocks noChangeArrowheads="1"/>
          </p:cNvSpPr>
          <p:nvPr/>
        </p:nvSpPr>
        <p:spPr bwMode="auto">
          <a:xfrm>
            <a:off x="577243" y="1570928"/>
            <a:ext cx="8249840"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eaLnBrk="1" hangingPunct="1"/>
            <a:r>
              <a:rPr lang="he-IL" altLang="he-IL" sz="2800" kern="0" dirty="0">
                <a:latin typeface="Raanana" pitchFamily="2" charset="-79"/>
                <a:cs typeface="Raanana" pitchFamily="2" charset="-79"/>
              </a:rPr>
              <a:t>ארה</a:t>
            </a:r>
            <a:r>
              <a:rPr lang="en-US" altLang="he-IL" sz="2800" kern="0" dirty="0">
                <a:latin typeface="Raanana" pitchFamily="2" charset="-79"/>
                <a:cs typeface="Raanana" pitchFamily="2" charset="-79"/>
              </a:rPr>
              <a:t>"</a:t>
            </a:r>
            <a:r>
              <a:rPr lang="he-IL" altLang="he-IL" sz="2800" kern="0" dirty="0">
                <a:latin typeface="Raanana" pitchFamily="2" charset="-79"/>
                <a:cs typeface="Raanana" pitchFamily="2" charset="-79"/>
              </a:rPr>
              <a:t>ב – "ארץ ההבטחה של הרפורמה"</a:t>
            </a:r>
          </a:p>
          <a:p>
            <a:pPr lvl="1" eaLnBrk="1" hangingPunct="1"/>
            <a:r>
              <a:rPr lang="he-IL" altLang="he-IL" sz="2400" kern="0" dirty="0">
                <a:latin typeface="Raanana" pitchFamily="2" charset="-79"/>
                <a:cs typeface="Raanana" pitchFamily="2" charset="-79"/>
              </a:rPr>
              <a:t>הפרדת דת ומדינה בארה״ב</a:t>
            </a:r>
          </a:p>
          <a:p>
            <a:pPr lvl="1" eaLnBrk="1" hangingPunct="1"/>
            <a:r>
              <a:rPr lang="he-IL" altLang="he-IL" sz="2400" kern="0" dirty="0">
                <a:latin typeface="Raanana" pitchFamily="2" charset="-79"/>
                <a:cs typeface="Raanana" pitchFamily="2" charset="-79"/>
              </a:rPr>
              <a:t>מוביליות כלכלית-חברתית ליהודים </a:t>
            </a:r>
          </a:p>
          <a:p>
            <a:pPr eaLnBrk="1" hangingPunct="1"/>
            <a:r>
              <a:rPr lang="he-IL" altLang="he-IL" sz="2800" b="0" kern="0" dirty="0">
                <a:latin typeface="Raanana" pitchFamily="2" charset="-79"/>
                <a:cs typeface="Raanana" pitchFamily="2" charset="-79"/>
              </a:rPr>
              <a:t>הקמת בתי כנסת</a:t>
            </a:r>
          </a:p>
          <a:p>
            <a:pPr lvl="1" eaLnBrk="1" hangingPunct="1"/>
            <a:r>
              <a:rPr lang="he-IL" altLang="he-IL" sz="2400" b="0" kern="0" dirty="0">
                <a:latin typeface="Raanana" pitchFamily="2" charset="-79"/>
                <a:cs typeface="Raanana" pitchFamily="2" charset="-79"/>
              </a:rPr>
              <a:t>״בית אלוהים״ צ׳רלסטון (1840), ״טמפל עמנואל״ נ״י (1845)</a:t>
            </a:r>
          </a:p>
          <a:p>
            <a:pPr lvl="1" eaLnBrk="1" hangingPunct="1"/>
            <a:r>
              <a:rPr lang="he-IL" altLang="he-IL" sz="2400" b="0" kern="0" dirty="0">
                <a:latin typeface="Raanana" pitchFamily="2" charset="-79"/>
                <a:cs typeface="Raanana" pitchFamily="2" charset="-79"/>
              </a:rPr>
              <a:t>הקמת עשרות בתי כנסת רפורמיים ברחבי ארה״ב (עד 1861) </a:t>
            </a:r>
          </a:p>
          <a:p>
            <a:pPr eaLnBrk="1" hangingPunct="1"/>
            <a:r>
              <a:rPr lang="he-IL" altLang="he-IL" sz="2800" b="0" kern="0" dirty="0">
                <a:latin typeface="Raanana" pitchFamily="2" charset="-79"/>
                <a:cs typeface="Raanana" pitchFamily="2" charset="-79"/>
              </a:rPr>
              <a:t>מוסדות ופיתוח מצע </a:t>
            </a:r>
            <a:endParaRPr lang="he-IL" altLang="he-IL" sz="2400" b="0" kern="0" dirty="0">
              <a:latin typeface="Raanana" pitchFamily="2" charset="-79"/>
              <a:cs typeface="Raanana" pitchFamily="2" charset="-79"/>
            </a:endParaRPr>
          </a:p>
          <a:p>
            <a:pPr lvl="1" eaLnBrk="1" hangingPunct="1"/>
            <a:r>
              <a:rPr lang="he-IL" altLang="he-IL" sz="2400" b="0" kern="0" dirty="0">
                <a:latin typeface="Raanana" pitchFamily="2" charset="-79"/>
                <a:cs typeface="Raanana" pitchFamily="2" charset="-79"/>
              </a:rPr>
              <a:t>1873 - הקמת ״איגוד הקהילות היהודיות האמריקאיות״ </a:t>
            </a:r>
          </a:p>
          <a:p>
            <a:pPr lvl="1" eaLnBrk="1" hangingPunct="1"/>
            <a:r>
              <a:rPr lang="he-IL" altLang="he-IL" sz="2400" b="0" kern="0" dirty="0">
                <a:latin typeface="Raanana" pitchFamily="2" charset="-79"/>
                <a:cs typeface="Raanana" pitchFamily="2" charset="-79"/>
              </a:rPr>
              <a:t>1875 - הקמת בית המדרש לרבנים – </a:t>
            </a:r>
            <a:r>
              <a:rPr lang="he-IL" altLang="he-IL" sz="2400" b="0" kern="0" dirty="0" err="1">
                <a:latin typeface="Raanana" pitchFamily="2" charset="-79"/>
                <a:cs typeface="Raanana" pitchFamily="2" charset="-79"/>
              </a:rPr>
              <a:t>היברו</a:t>
            </a:r>
            <a:r>
              <a:rPr lang="he-IL" altLang="he-IL" sz="2400" b="0" kern="0" dirty="0">
                <a:latin typeface="Raanana" pitchFamily="2" charset="-79"/>
                <a:cs typeface="Raanana" pitchFamily="2" charset="-79"/>
              </a:rPr>
              <a:t> יוניון קולג׳</a:t>
            </a:r>
          </a:p>
          <a:p>
            <a:pPr lvl="1" eaLnBrk="1" hangingPunct="1"/>
            <a:r>
              <a:rPr lang="he-IL" altLang="he-IL" sz="2400" b="0" kern="0" dirty="0">
                <a:latin typeface="Raanana" pitchFamily="2" charset="-79"/>
                <a:cs typeface="Raanana" pitchFamily="2" charset="-79"/>
              </a:rPr>
              <a:t>1885 – פרסום ״מצע פיטסבורג״ </a:t>
            </a:r>
            <a:endParaRPr lang="he-IL" altLang="he-IL" b="0" kern="0" dirty="0">
              <a:latin typeface="Raanana" pitchFamily="2" charset="-79"/>
              <a:cs typeface="Raanana" pitchFamily="2" charset="-79"/>
            </a:endParaRPr>
          </a:p>
          <a:p>
            <a:pPr marL="457200" lvl="1" indent="0" eaLnBrk="1" hangingPunct="1">
              <a:buNone/>
            </a:pPr>
            <a:endParaRPr lang="he-IL" altLang="he-IL" sz="2400" b="0" kern="0" dirty="0"/>
          </a:p>
          <a:p>
            <a:pPr marL="0" indent="0" eaLnBrk="1" hangingPunct="1">
              <a:buNone/>
            </a:pPr>
            <a:endParaRPr lang="he-IL" altLang="he-IL" sz="2400" b="0" kern="0" dirty="0"/>
          </a:p>
          <a:p>
            <a:pPr marL="0" indent="0" eaLnBrk="1" hangingPunct="1">
              <a:buNone/>
            </a:pPr>
            <a:endParaRPr lang="he-IL" altLang="he-IL" sz="2800" b="0" kern="0" dirty="0"/>
          </a:p>
        </p:txBody>
      </p:sp>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r="39962" b="37601"/>
          <a:stretch/>
        </p:blipFill>
        <p:spPr>
          <a:xfrm>
            <a:off x="577243" y="1709792"/>
            <a:ext cx="2492148" cy="1719207"/>
          </a:xfrm>
          <a:prstGeom prst="rect">
            <a:avLst/>
          </a:prstGeom>
        </p:spPr>
      </p:pic>
      <p:sp>
        <p:nvSpPr>
          <p:cNvPr id="11" name="Rectangle 19">
            <a:extLst>
              <a:ext uri="{FF2B5EF4-FFF2-40B4-BE49-F238E27FC236}">
                <a16:creationId xmlns:a16="http://schemas.microsoft.com/office/drawing/2014/main" id="{2F98D2C9-E0F9-7E41-ACA6-D1FEA0F86EC2}"/>
              </a:ext>
            </a:extLst>
          </p:cNvPr>
          <p:cNvSpPr>
            <a:spLocks noGrp="1" noChangeArrowheads="1"/>
          </p:cNvSpPr>
          <p:nvPr>
            <p:ph type="title"/>
          </p:nvPr>
        </p:nvSpPr>
        <p:spPr>
          <a:xfrm>
            <a:off x="538270" y="724631"/>
            <a:ext cx="7055380" cy="1400530"/>
          </a:xfrm>
        </p:spPr>
        <p:txBody>
          <a:bodyPr/>
          <a:lstStyle/>
          <a:p>
            <a:pPr algn="r" rtl="1" eaLnBrk="1" hangingPunct="1"/>
            <a:r>
              <a:rPr lang="he-IL" altLang="he-IL" sz="3600" dirty="0">
                <a:solidFill>
                  <a:schemeClr val="accent3"/>
                </a:solidFill>
                <a:latin typeface="Raanana" pitchFamily="2" charset="-79"/>
                <a:cs typeface="Raanana" pitchFamily="2" charset="-79"/>
              </a:rPr>
              <a:t>התפתחות היסטורית בארה״ב</a:t>
            </a:r>
            <a:endParaRPr lang="en-US" altLang="he-IL" sz="3600" dirty="0">
              <a:solidFill>
                <a:schemeClr val="accent3"/>
              </a:solidFill>
              <a:latin typeface="Raanana" pitchFamily="2" charset="-79"/>
              <a:cs typeface="Raanana" pitchFamily="2" charset="-79"/>
            </a:endParaRPr>
          </a:p>
        </p:txBody>
      </p:sp>
    </p:spTree>
    <p:extLst>
      <p:ext uri="{BB962C8B-B14F-4D97-AF65-F5344CB8AC3E}">
        <p14:creationId xmlns:p14="http://schemas.microsoft.com/office/powerpoint/2010/main" val="39560810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childTnLst>
                                  <p:subTnLst>
                                    <p:animClr clrSpc="rgb" dir="cw">
                                      <p:cBhvr override="childStyle">
                                        <p:cTn dur="1" fill="hold" display="0" masterRel="nextClick" afterEffect="1"/>
                                        <p:tgtEl>
                                          <p:spTgt spid="16">
                                            <p:txEl>
                                              <p:pRg st="0" end="0"/>
                                            </p:txEl>
                                          </p:spTgt>
                                        </p:tgtEl>
                                        <p:attrNameLst>
                                          <p:attrName>ppt_c</p:attrName>
                                        </p:attrNameLst>
                                      </p:cBhvr>
                                      <p:to>
                                        <a:schemeClr val="bg2"/>
                                      </p:to>
                                    </p:animClr>
                                  </p:subTnLst>
                                </p:cTn>
                              </p:par>
                              <p:par>
                                <p:cTn id="8" presetID="10" presetClass="entr" presetSubtype="0" fill="hold" grpId="0"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2000"/>
                                        <p:tgtEl>
                                          <p:spTgt spid="16">
                                            <p:txEl>
                                              <p:pRg st="1" end="1"/>
                                            </p:txEl>
                                          </p:spTgt>
                                        </p:tgtEl>
                                      </p:cBhvr>
                                    </p:animEffect>
                                  </p:childTnLst>
                                  <p:subTnLst>
                                    <p:animClr clrSpc="rgb" dir="cw">
                                      <p:cBhvr override="childStyle">
                                        <p:cTn dur="1" fill="hold" display="0" masterRel="nextClick" afterEffect="1"/>
                                        <p:tgtEl>
                                          <p:spTgt spid="16">
                                            <p:txEl>
                                              <p:pRg st="1" end="1"/>
                                            </p:txEl>
                                          </p:spTgt>
                                        </p:tgtEl>
                                        <p:attrNameLst>
                                          <p:attrName>ppt_c</p:attrName>
                                        </p:attrNameLst>
                                      </p:cBhvr>
                                      <p:to>
                                        <a:schemeClr val="bg2"/>
                                      </p:to>
                                    </p:animClr>
                                  </p:subTnLst>
                                </p:cTn>
                              </p:par>
                              <p:par>
                                <p:cTn id="11" presetID="10"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2000"/>
                                        <p:tgtEl>
                                          <p:spTgt spid="16">
                                            <p:txEl>
                                              <p:pRg st="2" end="2"/>
                                            </p:txEl>
                                          </p:spTgt>
                                        </p:tgtEl>
                                      </p:cBhvr>
                                    </p:animEffect>
                                  </p:childTnLst>
                                  <p:subTnLst>
                                    <p:animClr clrSpc="rgb" dir="cw">
                                      <p:cBhvr override="childStyle">
                                        <p:cTn dur="1" fill="hold" display="0" masterRel="nextClick" afterEffect="1"/>
                                        <p:tgtEl>
                                          <p:spTgt spid="16">
                                            <p:txEl>
                                              <p:pRg st="2" end="2"/>
                                            </p:txEl>
                                          </p:spTgt>
                                        </p:tgtEl>
                                        <p:attrNameLst>
                                          <p:attrName>ppt_c</p:attrName>
                                        </p:attrNameLst>
                                      </p:cBhvr>
                                      <p:to>
                                        <a:schemeClr val="bg2"/>
                                      </p:to>
                                    </p:animClr>
                                  </p:subTnLst>
                                </p:cTn>
                              </p:par>
                              <p:par>
                                <p:cTn id="14" presetID="10" presetClass="entr" presetSubtype="0" fill="hold" grpId="0"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fade">
                                      <p:cBhvr>
                                        <p:cTn id="16" dur="2000"/>
                                        <p:tgtEl>
                                          <p:spTgt spid="16">
                                            <p:txEl>
                                              <p:pRg st="3" end="3"/>
                                            </p:txEl>
                                          </p:spTgt>
                                        </p:tgtEl>
                                      </p:cBhvr>
                                    </p:animEffect>
                                  </p:childTnLst>
                                  <p:subTnLst>
                                    <p:animClr clrSpc="rgb" dir="cw">
                                      <p:cBhvr override="childStyle">
                                        <p:cTn dur="1" fill="hold" display="0" masterRel="nextClick" afterEffect="1"/>
                                        <p:tgtEl>
                                          <p:spTgt spid="16">
                                            <p:txEl>
                                              <p:pRg st="3" end="3"/>
                                            </p:txEl>
                                          </p:spTgt>
                                        </p:tgtEl>
                                        <p:attrNameLst>
                                          <p:attrName>ppt_c</p:attrName>
                                        </p:attrNameLst>
                                      </p:cBhvr>
                                      <p:to>
                                        <a:schemeClr val="bg2"/>
                                      </p:to>
                                    </p:animClr>
                                  </p:subTnLst>
                                </p:cTn>
                              </p:par>
                              <p:par>
                                <p:cTn id="17" presetID="10"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Effect transition="in" filter="fade">
                                      <p:cBhvr>
                                        <p:cTn id="19" dur="2000"/>
                                        <p:tgtEl>
                                          <p:spTgt spid="16">
                                            <p:txEl>
                                              <p:pRg st="4" end="4"/>
                                            </p:txEl>
                                          </p:spTgt>
                                        </p:tgtEl>
                                      </p:cBhvr>
                                    </p:animEffect>
                                  </p:childTnLst>
                                  <p:subTnLst>
                                    <p:animClr clrSpc="rgb" dir="cw">
                                      <p:cBhvr override="childStyle">
                                        <p:cTn dur="1" fill="hold" display="0" masterRel="nextClick" afterEffect="1"/>
                                        <p:tgtEl>
                                          <p:spTgt spid="16">
                                            <p:txEl>
                                              <p:pRg st="4" end="4"/>
                                            </p:txEl>
                                          </p:spTgt>
                                        </p:tgtEl>
                                        <p:attrNameLst>
                                          <p:attrName>ppt_c</p:attrName>
                                        </p:attrNameLst>
                                      </p:cBhvr>
                                      <p:to>
                                        <a:schemeClr val="bg2"/>
                                      </p:to>
                                    </p:animClr>
                                  </p:subTnLst>
                                </p:cTn>
                              </p:par>
                              <p:par>
                                <p:cTn id="20" presetID="10" presetClass="entr" presetSubtype="0" fill="hold" grpId="0" nodeType="withEffect">
                                  <p:stCondLst>
                                    <p:cond delay="0"/>
                                  </p:stCondLst>
                                  <p:childTnLst>
                                    <p:set>
                                      <p:cBhvr>
                                        <p:cTn id="21" dur="1" fill="hold">
                                          <p:stCondLst>
                                            <p:cond delay="0"/>
                                          </p:stCondLst>
                                        </p:cTn>
                                        <p:tgtEl>
                                          <p:spTgt spid="16">
                                            <p:txEl>
                                              <p:pRg st="5" end="5"/>
                                            </p:txEl>
                                          </p:spTgt>
                                        </p:tgtEl>
                                        <p:attrNameLst>
                                          <p:attrName>style.visibility</p:attrName>
                                        </p:attrNameLst>
                                      </p:cBhvr>
                                      <p:to>
                                        <p:strVal val="visible"/>
                                      </p:to>
                                    </p:set>
                                    <p:animEffect transition="in" filter="fade">
                                      <p:cBhvr>
                                        <p:cTn id="22" dur="2000"/>
                                        <p:tgtEl>
                                          <p:spTgt spid="16">
                                            <p:txEl>
                                              <p:pRg st="5" end="5"/>
                                            </p:txEl>
                                          </p:spTgt>
                                        </p:tgtEl>
                                      </p:cBhvr>
                                    </p:animEffect>
                                  </p:childTnLst>
                                  <p:subTnLst>
                                    <p:animClr clrSpc="rgb" dir="cw">
                                      <p:cBhvr override="childStyle">
                                        <p:cTn dur="1" fill="hold" display="0" masterRel="nextClick" afterEffect="1"/>
                                        <p:tgtEl>
                                          <p:spTgt spid="16">
                                            <p:txEl>
                                              <p:pRg st="5" end="5"/>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animEffect transition="in" filter="fade">
                                      <p:cBhvr>
                                        <p:cTn id="27" dur="2000"/>
                                        <p:tgtEl>
                                          <p:spTgt spid="16">
                                            <p:txEl>
                                              <p:pRg st="6" end="6"/>
                                            </p:txEl>
                                          </p:spTgt>
                                        </p:tgtEl>
                                      </p:cBhvr>
                                    </p:animEffect>
                                  </p:childTnLst>
                                  <p:subTnLst>
                                    <p:animClr clrSpc="rgb" dir="cw">
                                      <p:cBhvr override="childStyle">
                                        <p:cTn dur="1" fill="hold" display="0" masterRel="nextClick" afterEffect="1"/>
                                        <p:tgtEl>
                                          <p:spTgt spid="16">
                                            <p:txEl>
                                              <p:pRg st="6" end="6"/>
                                            </p:txEl>
                                          </p:spTgt>
                                        </p:tgtEl>
                                        <p:attrNameLst>
                                          <p:attrName>ppt_c</p:attrName>
                                        </p:attrNameLst>
                                      </p:cBhvr>
                                      <p:to>
                                        <a:schemeClr val="bg2"/>
                                      </p:to>
                                    </p:animClr>
                                  </p:subTnLst>
                                </p:cTn>
                              </p:par>
                              <p:par>
                                <p:cTn id="28" presetID="10" presetClass="entr" presetSubtype="0" fill="hold" grpId="0" nodeType="withEffect">
                                  <p:stCondLst>
                                    <p:cond delay="0"/>
                                  </p:stCondLst>
                                  <p:childTnLst>
                                    <p:set>
                                      <p:cBhvr>
                                        <p:cTn id="29" dur="1" fill="hold">
                                          <p:stCondLst>
                                            <p:cond delay="0"/>
                                          </p:stCondLst>
                                        </p:cTn>
                                        <p:tgtEl>
                                          <p:spTgt spid="16">
                                            <p:txEl>
                                              <p:pRg st="7" end="7"/>
                                            </p:txEl>
                                          </p:spTgt>
                                        </p:tgtEl>
                                        <p:attrNameLst>
                                          <p:attrName>style.visibility</p:attrName>
                                        </p:attrNameLst>
                                      </p:cBhvr>
                                      <p:to>
                                        <p:strVal val="visible"/>
                                      </p:to>
                                    </p:set>
                                    <p:animEffect transition="in" filter="fade">
                                      <p:cBhvr>
                                        <p:cTn id="30" dur="2000"/>
                                        <p:tgtEl>
                                          <p:spTgt spid="16">
                                            <p:txEl>
                                              <p:pRg st="7" end="7"/>
                                            </p:txEl>
                                          </p:spTgt>
                                        </p:tgtEl>
                                      </p:cBhvr>
                                    </p:animEffect>
                                  </p:childTnLst>
                                  <p:subTnLst>
                                    <p:animClr clrSpc="rgb" dir="cw">
                                      <p:cBhvr override="childStyle">
                                        <p:cTn dur="1" fill="hold" display="0" masterRel="nextClick" afterEffect="1"/>
                                        <p:tgtEl>
                                          <p:spTgt spid="16">
                                            <p:txEl>
                                              <p:pRg st="7" end="7"/>
                                            </p:txEl>
                                          </p:spTgt>
                                        </p:tgtEl>
                                        <p:attrNameLst>
                                          <p:attrName>ppt_c</p:attrName>
                                        </p:attrNameLst>
                                      </p:cBhvr>
                                      <p:to>
                                        <a:schemeClr val="bg2"/>
                                      </p:to>
                                    </p:animClr>
                                  </p:subTnLst>
                                </p:cTn>
                              </p:par>
                              <p:par>
                                <p:cTn id="31" presetID="10" presetClass="entr" presetSubtype="0" fill="hold" grpId="0" nodeType="withEffect">
                                  <p:stCondLst>
                                    <p:cond delay="0"/>
                                  </p:stCondLst>
                                  <p:childTnLst>
                                    <p:set>
                                      <p:cBhvr>
                                        <p:cTn id="32" dur="1" fill="hold">
                                          <p:stCondLst>
                                            <p:cond delay="0"/>
                                          </p:stCondLst>
                                        </p:cTn>
                                        <p:tgtEl>
                                          <p:spTgt spid="16">
                                            <p:txEl>
                                              <p:pRg st="8" end="8"/>
                                            </p:txEl>
                                          </p:spTgt>
                                        </p:tgtEl>
                                        <p:attrNameLst>
                                          <p:attrName>style.visibility</p:attrName>
                                        </p:attrNameLst>
                                      </p:cBhvr>
                                      <p:to>
                                        <p:strVal val="visible"/>
                                      </p:to>
                                    </p:set>
                                    <p:animEffect transition="in" filter="fade">
                                      <p:cBhvr>
                                        <p:cTn id="33" dur="2000"/>
                                        <p:tgtEl>
                                          <p:spTgt spid="16">
                                            <p:txEl>
                                              <p:pRg st="8" end="8"/>
                                            </p:txEl>
                                          </p:spTgt>
                                        </p:tgtEl>
                                      </p:cBhvr>
                                    </p:animEffect>
                                  </p:childTnLst>
                                  <p:subTnLst>
                                    <p:animClr clrSpc="rgb" dir="cw">
                                      <p:cBhvr override="childStyle">
                                        <p:cTn dur="1" fill="hold" display="0" masterRel="nextClick" afterEffect="1"/>
                                        <p:tgtEl>
                                          <p:spTgt spid="16">
                                            <p:txEl>
                                              <p:pRg st="8" end="8"/>
                                            </p:txEl>
                                          </p:spTgt>
                                        </p:tgtEl>
                                        <p:attrNameLst>
                                          <p:attrName>ppt_c</p:attrName>
                                        </p:attrNameLst>
                                      </p:cBhvr>
                                      <p:to>
                                        <a:schemeClr val="bg2"/>
                                      </p:to>
                                    </p:animClr>
                                  </p:subTnLst>
                                </p:cTn>
                              </p:par>
                              <p:par>
                                <p:cTn id="34" presetID="10" presetClass="entr" presetSubtype="0" fill="hold" grpId="0" nodeType="withEffect">
                                  <p:stCondLst>
                                    <p:cond delay="0"/>
                                  </p:stCondLst>
                                  <p:childTnLst>
                                    <p:set>
                                      <p:cBhvr>
                                        <p:cTn id="35" dur="1" fill="hold">
                                          <p:stCondLst>
                                            <p:cond delay="0"/>
                                          </p:stCondLst>
                                        </p:cTn>
                                        <p:tgtEl>
                                          <p:spTgt spid="16">
                                            <p:txEl>
                                              <p:pRg st="9" end="9"/>
                                            </p:txEl>
                                          </p:spTgt>
                                        </p:tgtEl>
                                        <p:attrNameLst>
                                          <p:attrName>style.visibility</p:attrName>
                                        </p:attrNameLst>
                                      </p:cBhvr>
                                      <p:to>
                                        <p:strVal val="visible"/>
                                      </p:to>
                                    </p:set>
                                    <p:animEffect transition="in" filter="fade">
                                      <p:cBhvr>
                                        <p:cTn id="36" dur="2000"/>
                                        <p:tgtEl>
                                          <p:spTgt spid="16">
                                            <p:txEl>
                                              <p:pRg st="9" end="9"/>
                                            </p:txEl>
                                          </p:spTgt>
                                        </p:tgtEl>
                                      </p:cBhvr>
                                    </p:animEffect>
                                  </p:childTnLst>
                                  <p:subTnLst>
                                    <p:animClr clrSpc="rgb" dir="cw">
                                      <p:cBhvr override="childStyle">
                                        <p:cTn dur="1" fill="hold" display="0" masterRel="nextClick" afterEffect="1"/>
                                        <p:tgtEl>
                                          <p:spTgt spid="16">
                                            <p:txEl>
                                              <p:pRg st="9" end="9"/>
                                            </p:txEl>
                                          </p:spTgt>
                                        </p:tgtEl>
                                        <p:attrNameLst>
                                          <p:attrName>ppt_c</p:attrName>
                                        </p:attrNameLst>
                                      </p:cBhvr>
                                      <p:to>
                                        <a:schemeClr val="bg2"/>
                                      </p:to>
                                    </p:animClr>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Rectangle 2"/>
          <p:cNvSpPr txBox="1">
            <a:spLocks noChangeArrowheads="1"/>
          </p:cNvSpPr>
          <p:nvPr/>
        </p:nvSpPr>
        <p:spPr bwMode="auto">
          <a:xfrm>
            <a:off x="428030" y="1424896"/>
            <a:ext cx="8249840" cy="279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eaLnBrk="1" hangingPunct="1"/>
            <a:r>
              <a:rPr lang="he-IL" altLang="he-IL" sz="2400" b="0" kern="0" dirty="0">
                <a:latin typeface="Raanana" pitchFamily="2" charset="-79"/>
                <a:cs typeface="Raanana" pitchFamily="2" charset="-79"/>
              </a:rPr>
              <a:t>יהדות מודרנית - התאמה מתמדת של הדת להיסטוריה </a:t>
            </a:r>
          </a:p>
          <a:p>
            <a:pPr eaLnBrk="1" hangingPunct="1">
              <a:buFont typeface="Arial" panose="020B0604020202020204" pitchFamily="34" charset="0"/>
              <a:buChar char="•"/>
            </a:pPr>
            <a:r>
              <a:rPr lang="he-IL" altLang="he-IL" sz="2400" b="0" kern="0" dirty="0">
                <a:latin typeface="Raanana" pitchFamily="2" charset="-79"/>
                <a:cs typeface="Raanana" pitchFamily="2" charset="-79"/>
              </a:rPr>
              <a:t>אוטונומיה של הפרט - ההחלטה הסופית של היחיד בענייני דת </a:t>
            </a:r>
          </a:p>
          <a:p>
            <a:pPr eaLnBrk="1" hangingPunct="1">
              <a:buFont typeface="Arial" panose="020B0604020202020204" pitchFamily="34" charset="0"/>
              <a:buChar char="•"/>
            </a:pPr>
            <a:r>
              <a:rPr lang="he-IL" altLang="he-IL" sz="2400" b="0" kern="0" dirty="0">
                <a:latin typeface="Raanana" pitchFamily="2" charset="-79"/>
                <a:cs typeface="Raanana" pitchFamily="2" charset="-79"/>
              </a:rPr>
              <a:t>שוויון – בפרט בנוגע למעמד נשים</a:t>
            </a:r>
          </a:p>
          <a:p>
            <a:pPr eaLnBrk="1" hangingPunct="1">
              <a:buFont typeface="Arial" panose="020B0604020202020204" pitchFamily="34" charset="0"/>
              <a:buChar char="•"/>
            </a:pPr>
            <a:r>
              <a:rPr lang="he-IL" altLang="he-IL" sz="2400" kern="0" dirty="0">
                <a:latin typeface="Raanana" pitchFamily="2" charset="-79"/>
                <a:cs typeface="Raanana" pitchFamily="2" charset="-79"/>
              </a:rPr>
              <a:t>רציונליזם ואוניברסליות</a:t>
            </a:r>
          </a:p>
          <a:p>
            <a:pPr eaLnBrk="1" hangingPunct="1">
              <a:buFont typeface="Arial" panose="020B0604020202020204" pitchFamily="34" charset="0"/>
              <a:buChar char="•"/>
            </a:pPr>
            <a:r>
              <a:rPr lang="he-IL" altLang="he-IL" sz="2400" b="0" kern="0" dirty="0">
                <a:latin typeface="Raanana" pitchFamily="2" charset="-79"/>
                <a:cs typeface="Raanana" pitchFamily="2" charset="-79"/>
              </a:rPr>
              <a:t>״יהדות נבואית״ </a:t>
            </a:r>
          </a:p>
          <a:p>
            <a:pPr lvl="2" eaLnBrk="1" hangingPunct="1">
              <a:buFont typeface="Arial" panose="020B0604020202020204" pitchFamily="34" charset="0"/>
              <a:buChar char="•"/>
            </a:pPr>
            <a:r>
              <a:rPr lang="he-IL" altLang="he-IL" b="0" kern="0" dirty="0">
                <a:latin typeface="Raanana" pitchFamily="2" charset="-79"/>
                <a:cs typeface="Raanana" pitchFamily="2" charset="-79"/>
              </a:rPr>
              <a:t>מרכזיות המוסר על פני הפולחן וההלכה </a:t>
            </a:r>
          </a:p>
          <a:p>
            <a:pPr lvl="2" eaLnBrk="1" hangingPunct="1">
              <a:buFont typeface="Arial" panose="020B0604020202020204" pitchFamily="34" charset="0"/>
              <a:buChar char="•"/>
            </a:pPr>
            <a:r>
              <a:rPr lang="he-IL" altLang="he-IL" b="0" kern="0" dirty="0">
                <a:latin typeface="Raanana" pitchFamily="2" charset="-79"/>
                <a:cs typeface="Raanana" pitchFamily="2" charset="-79"/>
              </a:rPr>
              <a:t>צדק חברתי </a:t>
            </a:r>
            <a:r>
              <a:rPr lang="he-IL" altLang="he-IL" b="0" kern="0" dirty="0" err="1">
                <a:latin typeface="Raanana" pitchFamily="2" charset="-79"/>
                <a:cs typeface="Raanana" pitchFamily="2" charset="-79"/>
              </a:rPr>
              <a:t>ו״תיקון</a:t>
            </a:r>
            <a:r>
              <a:rPr lang="he-IL" altLang="he-IL" b="0" kern="0" dirty="0">
                <a:latin typeface="Raanana" pitchFamily="2" charset="-79"/>
                <a:cs typeface="Raanana" pitchFamily="2" charset="-79"/>
              </a:rPr>
              <a:t> עולם״</a:t>
            </a:r>
          </a:p>
          <a:p>
            <a:pPr marL="457200" lvl="1" indent="0" eaLnBrk="1" hangingPunct="1">
              <a:buNone/>
            </a:pPr>
            <a:endParaRPr lang="he-IL" altLang="he-IL" sz="2400" b="0" kern="0" dirty="0"/>
          </a:p>
          <a:p>
            <a:pPr marL="0" indent="0" eaLnBrk="1" hangingPunct="1">
              <a:buNone/>
            </a:pPr>
            <a:endParaRPr lang="he-IL" altLang="he-IL" sz="2400" b="0" kern="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750" y="4365104"/>
            <a:ext cx="3888432" cy="2160240"/>
          </a:xfrm>
          <a:prstGeom prst="rect">
            <a:avLst/>
          </a:prstGeom>
        </p:spPr>
      </p:pic>
      <p:sp>
        <p:nvSpPr>
          <p:cNvPr id="13" name="Rectangle 19">
            <a:extLst>
              <a:ext uri="{FF2B5EF4-FFF2-40B4-BE49-F238E27FC236}">
                <a16:creationId xmlns:a16="http://schemas.microsoft.com/office/drawing/2014/main" id="{29321D9F-518D-8E4D-8305-A313E79D6A6E}"/>
              </a:ext>
            </a:extLst>
          </p:cNvPr>
          <p:cNvSpPr txBox="1">
            <a:spLocks noChangeArrowheads="1"/>
          </p:cNvSpPr>
          <p:nvPr/>
        </p:nvSpPr>
        <p:spPr>
          <a:xfrm>
            <a:off x="538270" y="724631"/>
            <a:ext cx="7055380" cy="140053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he-IL" altLang="he-IL" sz="3600" dirty="0">
                <a:solidFill>
                  <a:schemeClr val="accent3"/>
                </a:solidFill>
                <a:latin typeface="Raanana" pitchFamily="2" charset="-79"/>
                <a:cs typeface="Raanana" pitchFamily="2" charset="-79"/>
              </a:rPr>
              <a:t>יסודות האידיאולוגיה הרפורמית</a:t>
            </a:r>
            <a:endParaRPr lang="en-US" altLang="he-IL" sz="3600" dirty="0">
              <a:solidFill>
                <a:schemeClr val="accent3"/>
              </a:solidFill>
              <a:latin typeface="Raanana" pitchFamily="2" charset="-79"/>
              <a:cs typeface="Raanana" pitchFamily="2" charset="-79"/>
            </a:endParaRPr>
          </a:p>
        </p:txBody>
      </p:sp>
    </p:spTree>
    <p:extLst>
      <p:ext uri="{BB962C8B-B14F-4D97-AF65-F5344CB8AC3E}">
        <p14:creationId xmlns:p14="http://schemas.microsoft.com/office/powerpoint/2010/main" val="27978387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childTnLst>
                                  <p:subTnLst>
                                    <p:animClr clrSpc="rgb" dir="cw">
                                      <p:cBhvr override="childStyle">
                                        <p:cTn dur="1" fill="hold" display="0" masterRel="nextClick" afterEffect="1"/>
                                        <p:tgtEl>
                                          <p:spTgt spid="16">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2000"/>
                                        <p:tgtEl>
                                          <p:spTgt spid="16">
                                            <p:txEl>
                                              <p:pRg st="1" end="1"/>
                                            </p:txEl>
                                          </p:spTgt>
                                        </p:tgtEl>
                                      </p:cBhvr>
                                    </p:animEffect>
                                  </p:childTnLst>
                                  <p:subTnLst>
                                    <p:animClr clrSpc="rgb" dir="cw">
                                      <p:cBhvr override="childStyle">
                                        <p:cTn dur="1" fill="hold" display="0" masterRel="nextClick" afterEffect="1"/>
                                        <p:tgtEl>
                                          <p:spTgt spid="16">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2000"/>
                                        <p:tgtEl>
                                          <p:spTgt spid="16">
                                            <p:txEl>
                                              <p:pRg st="2" end="2"/>
                                            </p:txEl>
                                          </p:spTgt>
                                        </p:tgtEl>
                                      </p:cBhvr>
                                    </p:animEffect>
                                  </p:childTnLst>
                                  <p:subTnLst>
                                    <p:animClr clrSpc="rgb" dir="cw">
                                      <p:cBhvr override="childStyle">
                                        <p:cTn dur="1" fill="hold" display="0" masterRel="nextClick" afterEffect="1"/>
                                        <p:tgtEl>
                                          <p:spTgt spid="16">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2000"/>
                                        <p:tgtEl>
                                          <p:spTgt spid="16">
                                            <p:txEl>
                                              <p:pRg st="3" end="3"/>
                                            </p:txEl>
                                          </p:spTgt>
                                        </p:tgtEl>
                                      </p:cBhvr>
                                    </p:animEffect>
                                  </p:childTnLst>
                                  <p:subTnLst>
                                    <p:animClr clrSpc="rgb" dir="cw">
                                      <p:cBhvr override="childStyle">
                                        <p:cTn dur="1" fill="hold" display="0" masterRel="nextClick" afterEffect="1"/>
                                        <p:tgtEl>
                                          <p:spTgt spid="16">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2000"/>
                                        <p:tgtEl>
                                          <p:spTgt spid="16">
                                            <p:txEl>
                                              <p:pRg st="4" end="4"/>
                                            </p:txEl>
                                          </p:spTgt>
                                        </p:tgtEl>
                                      </p:cBhvr>
                                    </p:animEffect>
                                  </p:childTnLst>
                                  <p:subTnLst>
                                    <p:animClr clrSpc="rgb" dir="cw">
                                      <p:cBhvr override="childStyle">
                                        <p:cTn dur="1" fill="hold" display="0" masterRel="nextClick" afterEffect="1"/>
                                        <p:tgtEl>
                                          <p:spTgt spid="16">
                                            <p:txEl>
                                              <p:pRg st="4" end="4"/>
                                            </p:txEl>
                                          </p:spTgt>
                                        </p:tgtEl>
                                        <p:attrNameLst>
                                          <p:attrName>ppt_c</p:attrName>
                                        </p:attrNameLst>
                                      </p:cBhvr>
                                      <p:to>
                                        <a:schemeClr val="bg2"/>
                                      </p:to>
                                    </p:animClr>
                                  </p:subTnLst>
                                </p:cTn>
                              </p:par>
                              <p:par>
                                <p:cTn id="28" presetID="10" presetClass="entr" presetSubtype="0" fill="hold" grpId="0" nodeType="withEffect">
                                  <p:stCondLst>
                                    <p:cond delay="0"/>
                                  </p:stCondLst>
                                  <p:childTnLst>
                                    <p:set>
                                      <p:cBhvr>
                                        <p:cTn id="29" dur="1" fill="hold">
                                          <p:stCondLst>
                                            <p:cond delay="0"/>
                                          </p:stCondLst>
                                        </p:cTn>
                                        <p:tgtEl>
                                          <p:spTgt spid="16">
                                            <p:txEl>
                                              <p:pRg st="5" end="5"/>
                                            </p:txEl>
                                          </p:spTgt>
                                        </p:tgtEl>
                                        <p:attrNameLst>
                                          <p:attrName>style.visibility</p:attrName>
                                        </p:attrNameLst>
                                      </p:cBhvr>
                                      <p:to>
                                        <p:strVal val="visible"/>
                                      </p:to>
                                    </p:set>
                                    <p:animEffect transition="in" filter="fade">
                                      <p:cBhvr>
                                        <p:cTn id="30" dur="2000"/>
                                        <p:tgtEl>
                                          <p:spTgt spid="16">
                                            <p:txEl>
                                              <p:pRg st="5" end="5"/>
                                            </p:txEl>
                                          </p:spTgt>
                                        </p:tgtEl>
                                      </p:cBhvr>
                                    </p:animEffect>
                                  </p:childTnLst>
                                  <p:subTnLst>
                                    <p:animClr clrSpc="rgb" dir="cw">
                                      <p:cBhvr override="childStyle">
                                        <p:cTn dur="1" fill="hold" display="0" masterRel="nextClick" afterEffect="1"/>
                                        <p:tgtEl>
                                          <p:spTgt spid="16">
                                            <p:txEl>
                                              <p:pRg st="5" end="5"/>
                                            </p:txEl>
                                          </p:spTgt>
                                        </p:tgtEl>
                                        <p:attrNameLst>
                                          <p:attrName>ppt_c</p:attrName>
                                        </p:attrNameLst>
                                      </p:cBhvr>
                                      <p:to>
                                        <a:schemeClr val="bg2"/>
                                      </p:to>
                                    </p:animClr>
                                  </p:subTnLst>
                                </p:cTn>
                              </p:par>
                              <p:par>
                                <p:cTn id="31" presetID="10" presetClass="entr" presetSubtype="0" fill="hold" grpId="0" nodeType="withEffect">
                                  <p:stCondLst>
                                    <p:cond delay="0"/>
                                  </p:stCondLst>
                                  <p:childTnLst>
                                    <p:set>
                                      <p:cBhvr>
                                        <p:cTn id="32" dur="1" fill="hold">
                                          <p:stCondLst>
                                            <p:cond delay="0"/>
                                          </p:stCondLst>
                                        </p:cTn>
                                        <p:tgtEl>
                                          <p:spTgt spid="16">
                                            <p:txEl>
                                              <p:pRg st="6" end="6"/>
                                            </p:txEl>
                                          </p:spTgt>
                                        </p:tgtEl>
                                        <p:attrNameLst>
                                          <p:attrName>style.visibility</p:attrName>
                                        </p:attrNameLst>
                                      </p:cBhvr>
                                      <p:to>
                                        <p:strVal val="visible"/>
                                      </p:to>
                                    </p:set>
                                    <p:animEffect transition="in" filter="fade">
                                      <p:cBhvr>
                                        <p:cTn id="33" dur="2000"/>
                                        <p:tgtEl>
                                          <p:spTgt spid="16">
                                            <p:txEl>
                                              <p:pRg st="6" end="6"/>
                                            </p:txEl>
                                          </p:spTgt>
                                        </p:tgtEl>
                                      </p:cBhvr>
                                    </p:animEffect>
                                  </p:childTnLst>
                                  <p:subTnLst>
                                    <p:animClr clrSpc="rgb" dir="cw">
                                      <p:cBhvr override="childStyle">
                                        <p:cTn dur="1" fill="hold" display="0" masterRel="nextClick" afterEffect="1"/>
                                        <p:tgtEl>
                                          <p:spTgt spid="16">
                                            <p:txEl>
                                              <p:pRg st="6" end="6"/>
                                            </p:txEl>
                                          </p:spTgt>
                                        </p:tgtEl>
                                        <p:attrNameLst>
                                          <p:attrName>ppt_c</p:attrName>
                                        </p:attrNameLst>
                                      </p:cBhvr>
                                      <p:to>
                                        <a:schemeClr val="bg2"/>
                                      </p:to>
                                    </p:animClr>
                                  </p:sub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Rectangle 2"/>
          <p:cNvSpPr txBox="1">
            <a:spLocks noChangeArrowheads="1"/>
          </p:cNvSpPr>
          <p:nvPr/>
        </p:nvSpPr>
        <p:spPr bwMode="auto">
          <a:xfrm>
            <a:off x="538270" y="1395967"/>
            <a:ext cx="8249840"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eaLnBrk="1" hangingPunct="1"/>
            <a:r>
              <a:rPr lang="he-IL" altLang="he-IL" sz="2800" b="0" kern="0" dirty="0">
                <a:latin typeface="Raanana" pitchFamily="2" charset="-79"/>
                <a:cs typeface="Raanana" pitchFamily="2" charset="-79"/>
              </a:rPr>
              <a:t>"אמריקניזציה"</a:t>
            </a:r>
          </a:p>
          <a:p>
            <a:pPr lvl="1" eaLnBrk="1" hangingPunct="1"/>
            <a:r>
              <a:rPr lang="he-IL" altLang="he-IL" sz="2400" b="0" kern="0" dirty="0">
                <a:latin typeface="Raanana" pitchFamily="2" charset="-79"/>
                <a:cs typeface="Raanana" pitchFamily="2" charset="-79"/>
              </a:rPr>
              <a:t>היהדות הרפורמית כאמצעי להשתלבות בארצות הברית</a:t>
            </a:r>
          </a:p>
          <a:p>
            <a:pPr lvl="1" eaLnBrk="1" hangingPunct="1"/>
            <a:r>
              <a:rPr lang="he-IL" altLang="he-IL" sz="2400" b="0" kern="0" dirty="0">
                <a:latin typeface="Raanana" pitchFamily="2" charset="-79"/>
                <a:cs typeface="Raanana" pitchFamily="2" charset="-79"/>
              </a:rPr>
              <a:t>השפעות של הסביבה הפרוטסטנטית</a:t>
            </a:r>
          </a:p>
          <a:p>
            <a:pPr lvl="1" eaLnBrk="1" hangingPunct="1"/>
            <a:r>
              <a:rPr lang="he-IL" altLang="he-IL" sz="2400" b="0" kern="0" dirty="0">
                <a:latin typeface="Raanana" pitchFamily="2" charset="-79"/>
                <a:cs typeface="Raanana" pitchFamily="2" charset="-79"/>
              </a:rPr>
              <a:t>הדגשת הקרבה בין ערכים אמריקאים לערכים יהודיים</a:t>
            </a:r>
          </a:p>
          <a:p>
            <a:pPr lvl="1" eaLnBrk="1" hangingPunct="1"/>
            <a:r>
              <a:rPr lang="he-IL" altLang="he-IL" sz="2400" b="0" kern="0" dirty="0">
                <a:latin typeface="Raanana" pitchFamily="2" charset="-79"/>
                <a:cs typeface="Raanana" pitchFamily="2" charset="-79"/>
              </a:rPr>
              <a:t>ניסיון ליצור קונצנזוס יהודי אמריקאי</a:t>
            </a:r>
          </a:p>
          <a:p>
            <a:pPr eaLnBrk="1" hangingPunct="1"/>
            <a:r>
              <a:rPr lang="he-IL" altLang="he-IL" sz="2800" b="0" kern="0" dirty="0">
                <a:latin typeface="Raanana" pitchFamily="2" charset="-79"/>
                <a:cs typeface="Raanana" pitchFamily="2" charset="-79"/>
              </a:rPr>
              <a:t>"תרבות גרמנית"</a:t>
            </a:r>
          </a:p>
          <a:p>
            <a:pPr lvl="1" eaLnBrk="1" hangingPunct="1"/>
            <a:r>
              <a:rPr lang="he-IL" altLang="he-IL" sz="2400" b="0" kern="0" dirty="0">
                <a:latin typeface="Raanana" pitchFamily="2" charset="-79"/>
                <a:cs typeface="Raanana" pitchFamily="2" charset="-79"/>
              </a:rPr>
              <a:t>האסתטיקה של </a:t>
            </a:r>
            <a:r>
              <a:rPr lang="he-IL" altLang="he-IL" sz="2400" b="0" kern="0" dirty="0" err="1">
                <a:latin typeface="Raanana" pitchFamily="2" charset="-79"/>
                <a:cs typeface="Raanana" pitchFamily="2" charset="-79"/>
              </a:rPr>
              <a:t>הפרקסיס</a:t>
            </a:r>
            <a:r>
              <a:rPr lang="he-IL" altLang="he-IL" sz="2400" b="0" kern="0" dirty="0">
                <a:latin typeface="Raanana" pitchFamily="2" charset="-79"/>
                <a:cs typeface="Raanana" pitchFamily="2" charset="-79"/>
              </a:rPr>
              <a:t> הדתי </a:t>
            </a:r>
          </a:p>
          <a:p>
            <a:pPr lvl="1" eaLnBrk="1" hangingPunct="1"/>
            <a:r>
              <a:rPr lang="he-IL" altLang="he-IL" sz="2400" b="0" kern="0" dirty="0">
                <a:latin typeface="Raanana" pitchFamily="2" charset="-79"/>
                <a:cs typeface="Raanana" pitchFamily="2" charset="-79"/>
              </a:rPr>
              <a:t>רציונליזם וביטול ממדים לא-רציונליים</a:t>
            </a:r>
            <a:endParaRPr lang="he-IL" altLang="he-IL" sz="2400" b="0" kern="0" dirty="0"/>
          </a:p>
          <a:p>
            <a:pPr lvl="1" eaLnBrk="1" hangingPunct="1"/>
            <a:endParaRPr lang="he-IL" altLang="he-IL" sz="2400" b="0" kern="0" dirty="0"/>
          </a:p>
          <a:p>
            <a:pPr marL="0" indent="0" eaLnBrk="1" hangingPunct="1">
              <a:buNone/>
            </a:pPr>
            <a:endParaRPr lang="he-IL" altLang="he-IL" b="0" kern="0" dirty="0"/>
          </a:p>
          <a:p>
            <a:pPr marL="457200" lvl="1" indent="0" eaLnBrk="1" hangingPunct="1">
              <a:buNone/>
            </a:pPr>
            <a:endParaRPr lang="he-IL" altLang="he-IL" sz="2400" b="0" kern="0" dirty="0"/>
          </a:p>
          <a:p>
            <a:pPr marL="0" indent="0" eaLnBrk="1" hangingPunct="1">
              <a:buNone/>
            </a:pPr>
            <a:endParaRPr lang="he-IL" altLang="he-IL" sz="2400" b="0" kern="0" dirty="0"/>
          </a:p>
          <a:p>
            <a:pPr eaLnBrk="1" hangingPunct="1"/>
            <a:endParaRPr lang="en-US" altLang="he-IL" sz="2800" b="0" kern="0" dirty="0"/>
          </a:p>
          <a:p>
            <a:pPr marL="0" indent="0" eaLnBrk="1" hangingPunct="1">
              <a:buNone/>
            </a:pPr>
            <a:endParaRPr lang="he-IL" altLang="he-IL" sz="2800" b="0" kern="0"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9512" y="3501008"/>
            <a:ext cx="3456384" cy="1942049"/>
          </a:xfrm>
          <a:prstGeom prst="rect">
            <a:avLst/>
          </a:prstGeom>
        </p:spPr>
      </p:pic>
      <p:sp>
        <p:nvSpPr>
          <p:cNvPr id="13" name="Rectangle 19">
            <a:extLst>
              <a:ext uri="{FF2B5EF4-FFF2-40B4-BE49-F238E27FC236}">
                <a16:creationId xmlns:a16="http://schemas.microsoft.com/office/drawing/2014/main" id="{7F55269D-B338-074E-89DA-9EC288E42908}"/>
              </a:ext>
            </a:extLst>
          </p:cNvPr>
          <p:cNvSpPr txBox="1">
            <a:spLocks noChangeArrowheads="1"/>
          </p:cNvSpPr>
          <p:nvPr/>
        </p:nvSpPr>
        <p:spPr>
          <a:xfrm>
            <a:off x="538270" y="724631"/>
            <a:ext cx="7055380" cy="140053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he-IL" altLang="he-IL" sz="3600" dirty="0">
                <a:solidFill>
                  <a:schemeClr val="accent3"/>
                </a:solidFill>
                <a:latin typeface="Raanana" pitchFamily="2" charset="-79"/>
                <a:cs typeface="Raanana" pitchFamily="2" charset="-79"/>
              </a:rPr>
              <a:t>מגמות ברפורמה האמריקאית</a:t>
            </a:r>
            <a:endParaRPr lang="en-US" altLang="he-IL" sz="3600" dirty="0">
              <a:solidFill>
                <a:schemeClr val="accent3"/>
              </a:solidFill>
              <a:latin typeface="Raanana" pitchFamily="2" charset="-79"/>
              <a:cs typeface="Raanana" pitchFamily="2" charset="-79"/>
            </a:endParaRPr>
          </a:p>
        </p:txBody>
      </p:sp>
    </p:spTree>
    <p:extLst>
      <p:ext uri="{BB962C8B-B14F-4D97-AF65-F5344CB8AC3E}">
        <p14:creationId xmlns:p14="http://schemas.microsoft.com/office/powerpoint/2010/main" val="11150786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2000"/>
                                        <p:tgtEl>
                                          <p:spTgt spid="16">
                                            <p:txEl>
                                              <p:pRg st="0" end="0"/>
                                            </p:txEl>
                                          </p:spTgt>
                                        </p:tgtEl>
                                      </p:cBhvr>
                                    </p:animEffect>
                                  </p:childTnLst>
                                  <p:subTnLst>
                                    <p:animClr clrSpc="rgb" dir="cw">
                                      <p:cBhvr override="childStyle">
                                        <p:cTn dur="1" fill="hold" display="0" masterRel="nextClick" afterEffect="1"/>
                                        <p:tgtEl>
                                          <p:spTgt spid="16">
                                            <p:txEl>
                                              <p:pRg st="0" end="0"/>
                                            </p:txEl>
                                          </p:spTgt>
                                        </p:tgtEl>
                                        <p:attrNameLst>
                                          <p:attrName>ppt_c</p:attrName>
                                        </p:attrNameLst>
                                      </p:cBhvr>
                                      <p:to>
                                        <a:schemeClr val="bg2"/>
                                      </p:to>
                                    </p:animClr>
                                  </p:subTnLst>
                                </p:cTn>
                              </p:par>
                              <p:par>
                                <p:cTn id="8" presetID="10" presetClass="entr" presetSubtype="0" fill="hold" grpId="0"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2000"/>
                                        <p:tgtEl>
                                          <p:spTgt spid="16">
                                            <p:txEl>
                                              <p:pRg st="1" end="1"/>
                                            </p:txEl>
                                          </p:spTgt>
                                        </p:tgtEl>
                                      </p:cBhvr>
                                    </p:animEffect>
                                  </p:childTnLst>
                                  <p:subTnLst>
                                    <p:animClr clrSpc="rgb" dir="cw">
                                      <p:cBhvr override="childStyle">
                                        <p:cTn dur="1" fill="hold" display="0" masterRel="nextClick" afterEffect="1"/>
                                        <p:tgtEl>
                                          <p:spTgt spid="16">
                                            <p:txEl>
                                              <p:pRg st="1" end="1"/>
                                            </p:txEl>
                                          </p:spTgt>
                                        </p:tgtEl>
                                        <p:attrNameLst>
                                          <p:attrName>ppt_c</p:attrName>
                                        </p:attrNameLst>
                                      </p:cBhvr>
                                      <p:to>
                                        <a:schemeClr val="bg2"/>
                                      </p:to>
                                    </p:animClr>
                                  </p:subTnLst>
                                </p:cTn>
                              </p:par>
                              <p:par>
                                <p:cTn id="11" presetID="10"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2000"/>
                                        <p:tgtEl>
                                          <p:spTgt spid="16">
                                            <p:txEl>
                                              <p:pRg st="2" end="2"/>
                                            </p:txEl>
                                          </p:spTgt>
                                        </p:tgtEl>
                                      </p:cBhvr>
                                    </p:animEffect>
                                  </p:childTnLst>
                                  <p:subTnLst>
                                    <p:animClr clrSpc="rgb" dir="cw">
                                      <p:cBhvr override="childStyle">
                                        <p:cTn dur="1" fill="hold" display="0" masterRel="nextClick" afterEffect="1"/>
                                        <p:tgtEl>
                                          <p:spTgt spid="16">
                                            <p:txEl>
                                              <p:pRg st="2" end="2"/>
                                            </p:txEl>
                                          </p:spTgt>
                                        </p:tgtEl>
                                        <p:attrNameLst>
                                          <p:attrName>ppt_c</p:attrName>
                                        </p:attrNameLst>
                                      </p:cBhvr>
                                      <p:to>
                                        <a:schemeClr val="bg2"/>
                                      </p:to>
                                    </p:animClr>
                                  </p:subTnLst>
                                </p:cTn>
                              </p:par>
                              <p:par>
                                <p:cTn id="14" presetID="10" presetClass="entr" presetSubtype="0" fill="hold" grpId="0"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fade">
                                      <p:cBhvr>
                                        <p:cTn id="16" dur="2000"/>
                                        <p:tgtEl>
                                          <p:spTgt spid="16">
                                            <p:txEl>
                                              <p:pRg st="3" end="3"/>
                                            </p:txEl>
                                          </p:spTgt>
                                        </p:tgtEl>
                                      </p:cBhvr>
                                    </p:animEffect>
                                  </p:childTnLst>
                                  <p:subTnLst>
                                    <p:animClr clrSpc="rgb" dir="cw">
                                      <p:cBhvr override="childStyle">
                                        <p:cTn dur="1" fill="hold" display="0" masterRel="nextClick" afterEffect="1"/>
                                        <p:tgtEl>
                                          <p:spTgt spid="16">
                                            <p:txEl>
                                              <p:pRg st="3" end="3"/>
                                            </p:txEl>
                                          </p:spTgt>
                                        </p:tgtEl>
                                        <p:attrNameLst>
                                          <p:attrName>ppt_c</p:attrName>
                                        </p:attrNameLst>
                                      </p:cBhvr>
                                      <p:to>
                                        <a:schemeClr val="bg2"/>
                                      </p:to>
                                    </p:animClr>
                                  </p:subTnLst>
                                </p:cTn>
                              </p:par>
                              <p:par>
                                <p:cTn id="17" presetID="10" presetClass="entr" presetSubtype="0"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Effect transition="in" filter="fade">
                                      <p:cBhvr>
                                        <p:cTn id="19" dur="2000"/>
                                        <p:tgtEl>
                                          <p:spTgt spid="16">
                                            <p:txEl>
                                              <p:pRg st="4" end="4"/>
                                            </p:txEl>
                                          </p:spTgt>
                                        </p:tgtEl>
                                      </p:cBhvr>
                                    </p:animEffect>
                                  </p:childTnLst>
                                  <p:subTnLst>
                                    <p:animClr clrSpc="rgb" dir="cw">
                                      <p:cBhvr override="childStyle">
                                        <p:cTn dur="1" fill="hold" display="0" masterRel="nextClick" afterEffect="1"/>
                                        <p:tgtEl>
                                          <p:spTgt spid="16">
                                            <p:txEl>
                                              <p:pRg st="4" end="4"/>
                                            </p:txEl>
                                          </p:spTgt>
                                        </p:tgtEl>
                                        <p:attrNameLst>
                                          <p:attrName>ppt_c</p:attrName>
                                        </p:attrNameLst>
                                      </p:cBhvr>
                                      <p:to>
                                        <a:schemeClr val="bg2"/>
                                      </p:to>
                                    </p:animClr>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5" end="5"/>
                                            </p:txEl>
                                          </p:spTgt>
                                        </p:tgtEl>
                                        <p:attrNameLst>
                                          <p:attrName>style.visibility</p:attrName>
                                        </p:attrNameLst>
                                      </p:cBhvr>
                                      <p:to>
                                        <p:strVal val="visible"/>
                                      </p:to>
                                    </p:set>
                                    <p:animEffect transition="in" filter="fade">
                                      <p:cBhvr>
                                        <p:cTn id="24" dur="2000"/>
                                        <p:tgtEl>
                                          <p:spTgt spid="16">
                                            <p:txEl>
                                              <p:pRg st="5" end="5"/>
                                            </p:txEl>
                                          </p:spTgt>
                                        </p:tgtEl>
                                      </p:cBhvr>
                                    </p:animEffect>
                                  </p:childTnLst>
                                  <p:subTnLst>
                                    <p:animClr clrSpc="rgb" dir="cw">
                                      <p:cBhvr override="childStyle">
                                        <p:cTn dur="1" fill="hold" display="0" masterRel="nextClick" afterEffect="1"/>
                                        <p:tgtEl>
                                          <p:spTgt spid="16">
                                            <p:txEl>
                                              <p:pRg st="5" end="5"/>
                                            </p:txEl>
                                          </p:spTgt>
                                        </p:tgtEl>
                                        <p:attrNameLst>
                                          <p:attrName>ppt_c</p:attrName>
                                        </p:attrNameLst>
                                      </p:cBhvr>
                                      <p:to>
                                        <a:schemeClr val="bg2"/>
                                      </p:to>
                                    </p:animClr>
                                  </p:subTnLst>
                                </p:cTn>
                              </p:par>
                              <p:par>
                                <p:cTn id="25" presetID="10" presetClass="entr" presetSubtype="0" fill="hold" grpId="0" nodeType="with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animEffect transition="in" filter="fade">
                                      <p:cBhvr>
                                        <p:cTn id="27" dur="2000"/>
                                        <p:tgtEl>
                                          <p:spTgt spid="16">
                                            <p:txEl>
                                              <p:pRg st="6" end="6"/>
                                            </p:txEl>
                                          </p:spTgt>
                                        </p:tgtEl>
                                      </p:cBhvr>
                                    </p:animEffect>
                                  </p:childTnLst>
                                  <p:subTnLst>
                                    <p:animClr clrSpc="rgb" dir="cw">
                                      <p:cBhvr override="childStyle">
                                        <p:cTn dur="1" fill="hold" display="0" masterRel="nextClick" afterEffect="1"/>
                                        <p:tgtEl>
                                          <p:spTgt spid="16">
                                            <p:txEl>
                                              <p:pRg st="6" end="6"/>
                                            </p:txEl>
                                          </p:spTgt>
                                        </p:tgtEl>
                                        <p:attrNameLst>
                                          <p:attrName>ppt_c</p:attrName>
                                        </p:attrNameLst>
                                      </p:cBhvr>
                                      <p:to>
                                        <a:schemeClr val="bg2"/>
                                      </p:to>
                                    </p:animClr>
                                  </p:subTnLst>
                                </p:cTn>
                              </p:par>
                              <p:par>
                                <p:cTn id="28" presetID="10" presetClass="entr" presetSubtype="0" fill="hold" grpId="0" nodeType="withEffect">
                                  <p:stCondLst>
                                    <p:cond delay="0"/>
                                  </p:stCondLst>
                                  <p:childTnLst>
                                    <p:set>
                                      <p:cBhvr>
                                        <p:cTn id="29" dur="1" fill="hold">
                                          <p:stCondLst>
                                            <p:cond delay="0"/>
                                          </p:stCondLst>
                                        </p:cTn>
                                        <p:tgtEl>
                                          <p:spTgt spid="16">
                                            <p:txEl>
                                              <p:pRg st="7" end="7"/>
                                            </p:txEl>
                                          </p:spTgt>
                                        </p:tgtEl>
                                        <p:attrNameLst>
                                          <p:attrName>style.visibility</p:attrName>
                                        </p:attrNameLst>
                                      </p:cBhvr>
                                      <p:to>
                                        <p:strVal val="visible"/>
                                      </p:to>
                                    </p:set>
                                    <p:animEffect transition="in" filter="fade">
                                      <p:cBhvr>
                                        <p:cTn id="30" dur="2000"/>
                                        <p:tgtEl>
                                          <p:spTgt spid="16">
                                            <p:txEl>
                                              <p:pRg st="7" end="7"/>
                                            </p:txEl>
                                          </p:spTgt>
                                        </p:tgtEl>
                                      </p:cBhvr>
                                    </p:animEffect>
                                  </p:childTnLst>
                                  <p:subTnLst>
                                    <p:animClr clrSpc="rgb" dir="cw">
                                      <p:cBhvr override="childStyle">
                                        <p:cTn dur="1" fill="hold" display="0" masterRel="nextClick" afterEffect="1"/>
                                        <p:tgtEl>
                                          <p:spTgt spid="16">
                                            <p:txEl>
                                              <p:pRg st="7" end="7"/>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Rectangle 2"/>
          <p:cNvSpPr txBox="1">
            <a:spLocks noChangeArrowheads="1"/>
          </p:cNvSpPr>
          <p:nvPr/>
        </p:nvSpPr>
        <p:spPr bwMode="auto">
          <a:xfrm>
            <a:off x="395289" y="1424896"/>
            <a:ext cx="8497886"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lvl="1" eaLnBrk="1" hangingPunct="1"/>
            <a:r>
              <a:rPr lang="he-IL" altLang="he-IL" sz="2400" b="0" kern="0" dirty="0">
                <a:latin typeface="Raanana" pitchFamily="2" charset="-79"/>
                <a:cs typeface="Raanana" pitchFamily="2" charset="-79"/>
              </a:rPr>
              <a:t>״אנו רואים בכל דת ניסיון לתפוס את האינסוף ובכל צורה, מקור או ספר של התגלות, המוחזקים להיות קדושים בכל שיטה דתית, את המודעות שאלוהים שוכן בתוך האדם פנימה״.</a:t>
            </a:r>
          </a:p>
          <a:p>
            <a:pPr lvl="1" eaLnBrk="1" hangingPunct="1"/>
            <a:r>
              <a:rPr lang="he-IL" altLang="he-IL" sz="2400" b="0" kern="0" dirty="0">
                <a:latin typeface="Raanana" pitchFamily="2" charset="-79"/>
                <a:cs typeface="Raanana" pitchFamily="2" charset="-79"/>
              </a:rPr>
              <a:t>״אנו סבורים שהיהדות מציגה את התפיסה העילאית של רעיון האלוהים, כפי שמורים אותו כתבי הקודש שלנו, וכפי שפיתחוהו חכמי היהדות והעניקו לו ממד רוחני, על פי דרגת ההתפתחות המוסרית והפילוסופית בדורותיהם שלהם. </a:t>
            </a:r>
          </a:p>
          <a:p>
            <a:pPr lvl="1" eaLnBrk="1" hangingPunct="1"/>
            <a:r>
              <a:rPr lang="he-IL" altLang="he-IL" sz="2400" b="0" kern="0" dirty="0">
                <a:latin typeface="Raanana" pitchFamily="2" charset="-79"/>
                <a:cs typeface="Raanana" pitchFamily="2" charset="-79"/>
              </a:rPr>
              <a:t>״אנו טוענים שהיהדות היא היא אשר שימרה רעיון אלוהים זה עבור האנושות וגוננה עליו בתורת האמת הדתית המרכזית, בתנאים של התמודדות מתמדת, ייסורים מתמשכים ובידוד כפוי״</a:t>
            </a:r>
          </a:p>
          <a:p>
            <a:pPr marL="0" indent="0" eaLnBrk="1" hangingPunct="1">
              <a:buNone/>
            </a:pPr>
            <a:endParaRPr lang="he-IL" altLang="he-IL" b="0" kern="0" dirty="0">
              <a:latin typeface="Raanana" pitchFamily="2" charset="-79"/>
              <a:cs typeface="Raanana" pitchFamily="2" charset="-79"/>
            </a:endParaRPr>
          </a:p>
          <a:p>
            <a:pPr marL="457200" lvl="1" indent="0" eaLnBrk="1" hangingPunct="1">
              <a:buNone/>
            </a:pPr>
            <a:endParaRPr lang="he-IL" altLang="he-IL" sz="2400" b="0" kern="0" dirty="0">
              <a:latin typeface="Raanana" pitchFamily="2" charset="-79"/>
              <a:cs typeface="Raanana" pitchFamily="2" charset="-79"/>
            </a:endParaRPr>
          </a:p>
          <a:p>
            <a:pPr marL="0" indent="0" eaLnBrk="1" hangingPunct="1">
              <a:buNone/>
            </a:pPr>
            <a:endParaRPr lang="he-IL" altLang="he-IL" sz="2400" b="0" kern="0" dirty="0"/>
          </a:p>
          <a:p>
            <a:pPr eaLnBrk="1" hangingPunct="1"/>
            <a:endParaRPr lang="en-US" altLang="he-IL" sz="2800" b="0" kern="0" dirty="0"/>
          </a:p>
          <a:p>
            <a:pPr marL="0" indent="0" eaLnBrk="1" hangingPunct="1">
              <a:buNone/>
            </a:pPr>
            <a:endParaRPr lang="he-IL" altLang="he-IL" sz="2800" b="0" kern="0" dirty="0"/>
          </a:p>
        </p:txBody>
      </p:sp>
      <p:sp>
        <p:nvSpPr>
          <p:cNvPr id="11" name="Rectangle 19">
            <a:extLst>
              <a:ext uri="{FF2B5EF4-FFF2-40B4-BE49-F238E27FC236}">
                <a16:creationId xmlns:a16="http://schemas.microsoft.com/office/drawing/2014/main" id="{11F49A9D-8750-DA49-8E16-2120F4741BB0}"/>
              </a:ext>
            </a:extLst>
          </p:cNvPr>
          <p:cNvSpPr txBox="1">
            <a:spLocks noChangeArrowheads="1"/>
          </p:cNvSpPr>
          <p:nvPr/>
        </p:nvSpPr>
        <p:spPr>
          <a:xfrm>
            <a:off x="539552" y="476249"/>
            <a:ext cx="7055380" cy="140053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he-IL" altLang="he-IL" sz="3600" dirty="0">
                <a:solidFill>
                  <a:schemeClr val="accent3"/>
                </a:solidFill>
                <a:latin typeface="Raanana" pitchFamily="2" charset="-79"/>
                <a:cs typeface="Raanana" pitchFamily="2" charset="-79"/>
              </a:rPr>
              <a:t>מצע פיטסבורג (1885)</a:t>
            </a:r>
            <a:endParaRPr lang="en-US" altLang="he-IL" sz="3600" dirty="0">
              <a:solidFill>
                <a:schemeClr val="accent3"/>
              </a:solidFill>
              <a:latin typeface="Raanana" pitchFamily="2" charset="-79"/>
              <a:cs typeface="Raanana" pitchFamily="2" charset="-79"/>
            </a:endParaRPr>
          </a:p>
        </p:txBody>
      </p:sp>
    </p:spTree>
    <p:extLst>
      <p:ext uri="{BB962C8B-B14F-4D97-AF65-F5344CB8AC3E}">
        <p14:creationId xmlns:p14="http://schemas.microsoft.com/office/powerpoint/2010/main" val="63195336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Rectangle 2"/>
          <p:cNvSpPr txBox="1">
            <a:spLocks noChangeArrowheads="1"/>
          </p:cNvSpPr>
          <p:nvPr/>
        </p:nvSpPr>
        <p:spPr bwMode="auto">
          <a:xfrm>
            <a:off x="395289" y="1424896"/>
            <a:ext cx="8497886"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lvl="1" eaLnBrk="1" hangingPunct="1"/>
            <a:r>
              <a:rPr lang="he-IL" altLang="he-IL" sz="2400" kern="0" dirty="0">
                <a:latin typeface="Raanana" pitchFamily="2" charset="-79"/>
                <a:cs typeface="Raanana" pitchFamily="2" charset="-79"/>
              </a:rPr>
              <a:t>״אנו רואים בעידן המודרני של תרבות אוניברסלית של הלב והשכל את פעמי הגשמתה של התקווה המשיחית הנאצלת של ישראל לכינון מלכות האמת, הצדק והשלום בקרב האנושות כולה״.</a:t>
            </a:r>
          </a:p>
          <a:p>
            <a:pPr lvl="1" eaLnBrk="1" hangingPunct="1"/>
            <a:r>
              <a:rPr lang="he-IL" altLang="he-IL" sz="2400" kern="0" dirty="0">
                <a:latin typeface="Raanana" pitchFamily="2" charset="-79"/>
                <a:cs typeface="Raanana" pitchFamily="2" charset="-79"/>
              </a:rPr>
              <a:t>״לא עוד רואים אנו עצמנו לאום, כי אם עדה דתית, ולפיכך אין אנו מצפים לא לשיבה לארץ ישראל, לא לחידוש עבודת הקורבנות בידי בני אהרון, ולא לחידוש אי אלה מן החוקים שעניינים המדינה היהודית״</a:t>
            </a:r>
          </a:p>
          <a:p>
            <a:pPr lvl="1" eaLnBrk="1" hangingPunct="1"/>
            <a:endParaRPr lang="he-IL" altLang="he-IL" sz="2400" kern="0" dirty="0">
              <a:latin typeface="Raanana" pitchFamily="2" charset="-79"/>
              <a:cs typeface="Raanana" pitchFamily="2" charset="-79"/>
            </a:endParaRPr>
          </a:p>
          <a:p>
            <a:pPr marL="0" indent="0" eaLnBrk="1" hangingPunct="1">
              <a:buNone/>
            </a:pPr>
            <a:endParaRPr lang="he-IL" altLang="he-IL" b="0" kern="0" dirty="0">
              <a:latin typeface="Raanana" pitchFamily="2" charset="-79"/>
              <a:cs typeface="Raanana" pitchFamily="2" charset="-79"/>
            </a:endParaRPr>
          </a:p>
          <a:p>
            <a:pPr marL="457200" lvl="1" indent="0" eaLnBrk="1" hangingPunct="1">
              <a:buNone/>
            </a:pPr>
            <a:endParaRPr lang="he-IL" altLang="he-IL" sz="2400" b="0" kern="0" dirty="0">
              <a:latin typeface="Raanana" pitchFamily="2" charset="-79"/>
              <a:cs typeface="Raanana" pitchFamily="2" charset="-79"/>
            </a:endParaRPr>
          </a:p>
          <a:p>
            <a:pPr marL="0" indent="0" eaLnBrk="1" hangingPunct="1">
              <a:buNone/>
            </a:pPr>
            <a:endParaRPr lang="he-IL" altLang="he-IL" sz="2400" b="0" kern="0" dirty="0"/>
          </a:p>
          <a:p>
            <a:pPr eaLnBrk="1" hangingPunct="1"/>
            <a:endParaRPr lang="en-US" altLang="he-IL" sz="2800" b="0" kern="0" dirty="0"/>
          </a:p>
          <a:p>
            <a:pPr marL="0" indent="0" eaLnBrk="1" hangingPunct="1">
              <a:buNone/>
            </a:pPr>
            <a:endParaRPr lang="he-IL" altLang="he-IL" sz="2800" b="0" kern="0" dirty="0"/>
          </a:p>
        </p:txBody>
      </p:sp>
      <p:sp>
        <p:nvSpPr>
          <p:cNvPr id="11" name="Rectangle 19">
            <a:extLst>
              <a:ext uri="{FF2B5EF4-FFF2-40B4-BE49-F238E27FC236}">
                <a16:creationId xmlns:a16="http://schemas.microsoft.com/office/drawing/2014/main" id="{11F49A9D-8750-DA49-8E16-2120F4741BB0}"/>
              </a:ext>
            </a:extLst>
          </p:cNvPr>
          <p:cNvSpPr txBox="1">
            <a:spLocks noChangeArrowheads="1"/>
          </p:cNvSpPr>
          <p:nvPr/>
        </p:nvSpPr>
        <p:spPr>
          <a:xfrm>
            <a:off x="539552" y="476249"/>
            <a:ext cx="7055380" cy="140053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he-IL" altLang="he-IL" sz="3600" dirty="0">
                <a:solidFill>
                  <a:schemeClr val="accent3"/>
                </a:solidFill>
                <a:latin typeface="Raanana" pitchFamily="2" charset="-79"/>
                <a:cs typeface="Raanana" pitchFamily="2" charset="-79"/>
              </a:rPr>
              <a:t>מצע פיטסבורג (1885)</a:t>
            </a:r>
            <a:endParaRPr lang="en-US" altLang="he-IL" sz="3600" dirty="0">
              <a:solidFill>
                <a:schemeClr val="accent3"/>
              </a:solidFill>
              <a:latin typeface="Raanana" pitchFamily="2" charset="-79"/>
              <a:cs typeface="Raanana" pitchFamily="2" charset="-79"/>
            </a:endParaRPr>
          </a:p>
        </p:txBody>
      </p:sp>
      <p:pic>
        <p:nvPicPr>
          <p:cNvPr id="1026" name="Picture 2" descr="Pittsburgh Platform - Pennsylvania Historical Markers on Waymarking.com">
            <a:extLst>
              <a:ext uri="{FF2B5EF4-FFF2-40B4-BE49-F238E27FC236}">
                <a16:creationId xmlns:a16="http://schemas.microsoft.com/office/drawing/2014/main" id="{8526F44A-F76F-854E-BD57-B3778B6C0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005064"/>
            <a:ext cx="3118159" cy="2338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58451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C57E4-A04C-914A-8E36-F1506F5D9828}"/>
              </a:ext>
            </a:extLst>
          </p:cNvPr>
          <p:cNvSpPr>
            <a:spLocks noGrp="1"/>
          </p:cNvSpPr>
          <p:nvPr>
            <p:ph type="title"/>
          </p:nvPr>
        </p:nvSpPr>
        <p:spPr>
          <a:xfrm>
            <a:off x="1673352" y="1580769"/>
            <a:ext cx="5372907" cy="621187"/>
          </a:xfrm>
        </p:spPr>
        <p:txBody>
          <a:bodyPr/>
          <a:lstStyle/>
          <a:p>
            <a:pPr algn="ctr" defTabSz="685800">
              <a:lnSpc>
                <a:spcPct val="90000"/>
              </a:lnSpc>
            </a:pPr>
            <a:r>
              <a:rPr lang="en-US" cap="none" dirty="0">
                <a:latin typeface="Garamond" panose="02020404030301010803" pitchFamily="18" charset="0"/>
              </a:rPr>
              <a:t>“America Is Our Zion”</a:t>
            </a:r>
          </a:p>
        </p:txBody>
      </p:sp>
      <p:pic>
        <p:nvPicPr>
          <p:cNvPr id="6" name="Content Placeholder 5" descr="A close-up of a document&#10;&#10;Description automatically generated with low confidence">
            <a:extLst>
              <a:ext uri="{FF2B5EF4-FFF2-40B4-BE49-F238E27FC236}">
                <a16:creationId xmlns:a16="http://schemas.microsoft.com/office/drawing/2014/main" id="{7350E3C3-613B-CB40-ADB0-66B4DE758CD7}"/>
              </a:ext>
            </a:extLst>
          </p:cNvPr>
          <p:cNvPicPr>
            <a:picLocks noGrp="1" noChangeAspect="1"/>
          </p:cNvPicPr>
          <p:nvPr>
            <p:ph sz="half" idx="2"/>
          </p:nvPr>
        </p:nvPicPr>
        <p:blipFill rotWithShape="1">
          <a:blip r:embed="rId2"/>
          <a:srcRect b="10428"/>
          <a:stretch/>
        </p:blipFill>
        <p:spPr>
          <a:xfrm>
            <a:off x="257850" y="2439274"/>
            <a:ext cx="6465680" cy="1622823"/>
          </a:xfrm>
        </p:spPr>
      </p:pic>
      <p:sp>
        <p:nvSpPr>
          <p:cNvPr id="7" name="TextBox 6">
            <a:extLst>
              <a:ext uri="{FF2B5EF4-FFF2-40B4-BE49-F238E27FC236}">
                <a16:creationId xmlns:a16="http://schemas.microsoft.com/office/drawing/2014/main" id="{F8715CF7-F3E7-8949-8BE5-B463B2AA7170}"/>
              </a:ext>
            </a:extLst>
          </p:cNvPr>
          <p:cNvSpPr txBox="1"/>
          <p:nvPr/>
        </p:nvSpPr>
        <p:spPr>
          <a:xfrm>
            <a:off x="527394" y="4160915"/>
            <a:ext cx="3832412" cy="300082"/>
          </a:xfrm>
          <a:prstGeom prst="rect">
            <a:avLst/>
          </a:prstGeom>
          <a:noFill/>
        </p:spPr>
        <p:txBody>
          <a:bodyPr wrap="square" rtlCol="0">
            <a:spAutoFit/>
          </a:bodyPr>
          <a:lstStyle/>
          <a:p>
            <a:r>
              <a:rPr lang="en-US" sz="1350" i="1" dirty="0">
                <a:latin typeface="Garamond" panose="02020404030301010803" pitchFamily="18" charset="0"/>
              </a:rPr>
              <a:t>UAHC resolution, </a:t>
            </a:r>
            <a:r>
              <a:rPr lang="en-US" sz="1350" dirty="0">
                <a:latin typeface="Garamond" panose="02020404030301010803" pitchFamily="18" charset="0"/>
              </a:rPr>
              <a:t>1898</a:t>
            </a:r>
          </a:p>
        </p:txBody>
      </p:sp>
      <p:pic>
        <p:nvPicPr>
          <p:cNvPr id="4100" name="Picture 4" descr="Zion national park vintage travel poster Poster by caravanstudiodesign |  Society6">
            <a:extLst>
              <a:ext uri="{FF2B5EF4-FFF2-40B4-BE49-F238E27FC236}">
                <a16:creationId xmlns:a16="http://schemas.microsoft.com/office/drawing/2014/main" id="{6229E00F-8F1B-0941-8B5C-FA661407CC3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750" t="5854" r="16596" b="4928"/>
          <a:stretch/>
        </p:blipFill>
        <p:spPr bwMode="auto">
          <a:xfrm>
            <a:off x="6831106" y="2449360"/>
            <a:ext cx="2151530" cy="283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776888"/>
      </p:ext>
    </p:extLst>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{B7DA793C-70CF-5F4E-A75B-CFF841E5D6E5}tf10001062</Template>
  <TotalTime>6476</TotalTime>
  <Words>1883</Words>
  <Application>Microsoft Office PowerPoint</Application>
  <PresentationFormat>‫הצגה על המסך (4:3)</PresentationFormat>
  <Paragraphs>250</Paragraphs>
  <Slides>22</Slides>
  <Notes>15</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22</vt:i4>
      </vt:variant>
    </vt:vector>
  </HeadingPairs>
  <TitlesOfParts>
    <vt:vector size="29" baseType="lpstr">
      <vt:lpstr>Arial</vt:lpstr>
      <vt:lpstr>Century Gothic</vt:lpstr>
      <vt:lpstr>Garamond</vt:lpstr>
      <vt:lpstr>Raanana</vt:lpstr>
      <vt:lpstr>Times New Roman</vt:lpstr>
      <vt:lpstr>Wingdings 3</vt:lpstr>
      <vt:lpstr>Ion</vt:lpstr>
      <vt:lpstr>הזרמים ביהדות צפון אמריקה </vt:lpstr>
      <vt:lpstr>תוכן העניינים</vt:lpstr>
      <vt:lpstr>הרפורמה – התפתחות היסטורית</vt:lpstr>
      <vt:lpstr>התפתחות היסטורית בארה״ב</vt:lpstr>
      <vt:lpstr>מצגת של PowerPoint‏</vt:lpstr>
      <vt:lpstr>מצגת של PowerPoint‏</vt:lpstr>
      <vt:lpstr>מצגת של PowerPoint‏</vt:lpstr>
      <vt:lpstr>מצגת של PowerPoint‏</vt:lpstr>
      <vt:lpstr>“America Is Our Zion”</vt:lpstr>
      <vt:lpstr>Turning tides in the Reform Movement</vt:lpstr>
      <vt:lpstr>The Columbus Platform (1937)</vt:lpstr>
      <vt:lpstr>The Columbus Platform (1937)- cont.</vt:lpstr>
      <vt:lpstr>מצגת של PowerPoint‏</vt:lpstr>
      <vt:lpstr>מצגת של PowerPoint‏</vt:lpstr>
      <vt:lpstr>מצגת של PowerPoint‏</vt:lpstr>
      <vt:lpstr>מצגת של PowerPoint‏</vt:lpstr>
      <vt:lpstr>מצגת של PowerPoint‏</vt:lpstr>
      <vt:lpstr>מצגת של PowerPoint‏</vt:lpstr>
      <vt:lpstr>Pew 2020</vt:lpstr>
      <vt:lpstr>מצגת של PowerPoint‏</vt:lpstr>
      <vt:lpstr>מה מעסיק היום את יהודי ארה״ב?</vt:lpstr>
      <vt:lpstr>יחסים עם ישראל</vt:lpstr>
    </vt:vector>
  </TitlesOfParts>
  <Company>none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{שם המצגת כאן}</dc:title>
  <dc:creator>shais</dc:creator>
  <cp:keywords>למידה מתוקשבת</cp:keywords>
  <cp:lastModifiedBy>הדסה אפרתי</cp:lastModifiedBy>
  <cp:revision>218</cp:revision>
  <dcterms:created xsi:type="dcterms:W3CDTF">2008-11-16T10:47:09Z</dcterms:created>
  <dcterms:modified xsi:type="dcterms:W3CDTF">2022-09-15T11:35:47Z</dcterms:modified>
  <cp:category>מדריכים</cp:category>
</cp:coreProperties>
</file>