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337" r:id="rId4"/>
    <p:sldId id="380" r:id="rId5"/>
    <p:sldId id="381" r:id="rId6"/>
    <p:sldId id="382" r:id="rId7"/>
    <p:sldId id="383" r:id="rId8"/>
    <p:sldId id="385" r:id="rId9"/>
    <p:sldId id="386" r:id="rId10"/>
    <p:sldId id="384" r:id="rId11"/>
    <p:sldId id="387" r:id="rId12"/>
    <p:sldId id="388" r:id="rId13"/>
    <p:sldId id="389" r:id="rId14"/>
    <p:sldId id="390" r:id="rId15"/>
    <p:sldId id="391" r:id="rId16"/>
    <p:sldId id="393" r:id="rId17"/>
    <p:sldId id="392" r:id="rId18"/>
    <p:sldId id="394" r:id="rId19"/>
    <p:sldId id="396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1216" y="6315161"/>
            <a:ext cx="2743200" cy="365125"/>
          </a:xfrm>
        </p:spPr>
        <p:txBody>
          <a:bodyPr/>
          <a:lstStyle>
            <a:lvl1pPr algn="ctr">
              <a:defRPr>
                <a:solidFill>
                  <a:srgbClr val="2814FF"/>
                </a:solidFill>
              </a:defRPr>
            </a:lvl1pPr>
          </a:lstStyle>
          <a:p>
            <a:fld id="{E4794D96-2317-4FEE-8AFB-2BDA095B95A8}" type="datetimeFigureOut">
              <a:rPr lang="en-US" smtClean="0"/>
              <a:pPr/>
              <a:t>6/21/2021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9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0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5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3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1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8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2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139"/>
            <a:ext cx="10515600" cy="42868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814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14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7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575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98207"/>
            <a:ext cx="5157787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6340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98207"/>
            <a:ext cx="5183188" cy="3525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1448" y="1275749"/>
            <a:ext cx="6172200" cy="50524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0" y="2516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0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D96-2317-4FEE-8AFB-2BDA095B95A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6" name="מלבן 4"/>
          <p:cNvSpPr/>
          <p:nvPr userDrawn="1"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6600" dirty="0" smtClean="0">
                <a:solidFill>
                  <a:schemeClr val="bg2"/>
                </a:solidFill>
                <a:latin typeface="Anomalia ML v2 AAA" panose="00000500000000000000" pitchFamily="50" charset="-79"/>
              </a:rPr>
              <a:t>תודה!</a:t>
            </a:r>
            <a:r>
              <a:rPr lang="en-US" sz="6600" dirty="0" smtClean="0">
                <a:solidFill>
                  <a:srgbClr val="2814FF"/>
                </a:solidFill>
                <a:latin typeface="Anomalia ML v2 AAA" panose="00000500000000000000" pitchFamily="50" charset="-79"/>
              </a:rPr>
              <a:t> </a:t>
            </a:r>
            <a:r>
              <a:rPr lang="he-IL" sz="54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!</a:t>
            </a:r>
            <a:r>
              <a:rPr lang="en-US" sz="7200" dirty="0" smtClean="0">
                <a:solidFill>
                  <a:srgbClr val="2814FF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 </a:t>
            </a:r>
            <a:endParaRPr lang="en-US" sz="7200" dirty="0">
              <a:solidFill>
                <a:srgbClr val="2814FF"/>
              </a:solidFill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27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4D96-2317-4FEE-8AFB-2BDA095B95A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535B-F4BF-4146-BD5B-402C4E2903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192001" cy="593889"/>
          </a:xfrm>
          <a:prstGeom prst="rect">
            <a:avLst/>
          </a:prstGeom>
          <a:solidFill>
            <a:srgbClr val="2814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516958" cy="5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14FF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14FF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14FF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814FF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814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E4406-A75E-425B-B1D1-8529DB31177B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י"א/תמוז/תשפ"א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0A202-F8D3-47FC-9932-3AA262150CA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65WfW6AR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003" y="2399705"/>
            <a:ext cx="9931992" cy="2387600"/>
          </a:xfrm>
        </p:spPr>
        <p:txBody>
          <a:bodyPr>
            <a:normAutofit fontScale="90000"/>
          </a:bodyPr>
          <a:lstStyle/>
          <a:p>
            <a:pPr rtl="1"/>
            <a:r>
              <a:rPr lang="he-IL" sz="9600" b="1" dirty="0" smtClean="0"/>
              <a:t>אנו– מוזיאון העם היהודי</a:t>
            </a:r>
            <a:br>
              <a:rPr lang="he-IL" sz="9600" b="1" dirty="0" smtClean="0"/>
            </a:br>
            <a:r>
              <a:rPr lang="en-US" sz="8900" b="1" dirty="0" smtClean="0"/>
              <a:t>ANU – Museum of the Jewish people</a:t>
            </a:r>
            <a:endParaRPr lang="en-US" sz="10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295" y="4954320"/>
            <a:ext cx="9144000" cy="673748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היסטוריה </a:t>
            </a:r>
            <a:r>
              <a:rPr lang="en-US" sz="3200" dirty="0" smtClean="0"/>
              <a:t>History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55225" y="5795083"/>
            <a:ext cx="4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2814FF"/>
                </a:solidFill>
              </a:rPr>
              <a:t>בית הספר ללימודי העם היהודי</a:t>
            </a:r>
          </a:p>
          <a:p>
            <a:pPr algn="ctr"/>
            <a:r>
              <a:rPr lang="he-IL" dirty="0" smtClean="0">
                <a:solidFill>
                  <a:srgbClr val="2814FF"/>
                </a:solidFill>
              </a:rPr>
              <a:t>אנו - </a:t>
            </a:r>
            <a:r>
              <a:rPr lang="he-IL" dirty="0">
                <a:solidFill>
                  <a:srgbClr val="2814FF"/>
                </a:solidFill>
              </a:rPr>
              <a:t>מוזיאון העם </a:t>
            </a:r>
            <a:r>
              <a:rPr lang="he-IL" dirty="0" smtClean="0">
                <a:solidFill>
                  <a:srgbClr val="2814FF"/>
                </a:solidFill>
              </a:rPr>
              <a:t>היהודי</a:t>
            </a:r>
            <a:endParaRPr lang="he-IL" dirty="0">
              <a:solidFill>
                <a:srgbClr val="28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לוקיישן </a:t>
            </a:r>
            <a:r>
              <a:rPr lang="he-IL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Location </a:t>
            </a:r>
            <a:r>
              <a:rPr lang="en-US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2" descr="×ª××¦××ª ×ª××× × ×¢×××¨ ××¡×¤×¨×× ×××¨××××ª ×ª× ×××× ×ª××× ××ª ××©× ××ª">
            <a:extLst>
              <a:ext uri="{FF2B5EF4-FFF2-40B4-BE49-F238E27FC236}">
                <a16:creationId xmlns:a16="http://schemas.microsoft.com/office/drawing/2014/main" id="{F5A521A5-102D-4F2B-B08C-83261A72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28" y="2033777"/>
            <a:ext cx="5997783" cy="4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×ª××¦××ª ×ª××× × ×¢×××¨ ××§××ª ×××ª ××ª×¤××¦××ª">
            <a:extLst>
              <a:ext uri="{FF2B5EF4-FFF2-40B4-BE49-F238E27FC236}">
                <a16:creationId xmlns:a16="http://schemas.microsoft.com/office/drawing/2014/main" id="{B605F1AA-FCC9-4E32-8B27-AF6A1CF7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8" y="4145120"/>
            <a:ext cx="2618163" cy="19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למלא את המוזיאון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Fill </a:t>
            </a:r>
            <a:r>
              <a:rPr lang="en-US" sz="3600" b="1" smtClean="0">
                <a:latin typeface="Gisha" panose="020B0502040204020203" pitchFamily="34" charset="-79"/>
                <a:cs typeface="Gisha" panose="020B0502040204020203" pitchFamily="34" charset="-79"/>
              </a:rPr>
              <a:t>the </a:t>
            </a:r>
            <a:r>
              <a:rPr lang="en-US" sz="3600" b="1" smtClean="0">
                <a:latin typeface="Gisha" panose="020B0502040204020203" pitchFamily="34" charset="-79"/>
                <a:cs typeface="Gisha" panose="020B0502040204020203" pitchFamily="34" charset="-79"/>
              </a:rPr>
              <a:t>museum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2" descr="×ª××¦××ª ×ª××× × ×¢×××¨ ××× ×§××× ×¨">
            <a:extLst>
              <a:ext uri="{FF2B5EF4-FFF2-40B4-BE49-F238E27FC236}">
                <a16:creationId xmlns:a16="http://schemas.microsoft.com/office/drawing/2014/main" id="{FAE38931-F101-4B43-8BCF-B2790F59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49" y="1998397"/>
            <a:ext cx="2230055" cy="31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506ED8E-CC07-4852-94FF-A702B5814063}"/>
              </a:ext>
            </a:extLst>
          </p:cNvPr>
          <p:cNvSpPr txBox="1">
            <a:spLocks noChangeArrowheads="1"/>
          </p:cNvSpPr>
          <p:nvPr/>
        </p:nvSpPr>
        <p:spPr>
          <a:xfrm>
            <a:off x="3451538" y="5184738"/>
            <a:ext cx="5743977" cy="909718"/>
          </a:xfrm>
          <a:prstGeom prst="rect">
            <a:avLst/>
          </a:prstGeom>
        </p:spPr>
        <p:txBody>
          <a:bodyPr/>
          <a:lstStyle/>
          <a:p>
            <a:pPr algn="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אבא </a:t>
            </a:r>
            <a:r>
              <a:rPr lang="he-IL" sz="4000" b="1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קובנר</a:t>
            </a:r>
            <a:r>
              <a:rPr lang="he-IL" sz="4000" b="1" dirty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4000" b="1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Aba Kovner</a:t>
            </a:r>
            <a:endParaRPr lang="en-US" sz="4000" b="1" dirty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04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1978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2" descr="https://www.bh.org.il/wp-content/uploads/beit-hatfutsot-1-1140x757.jpg">
            <a:extLst>
              <a:ext uri="{FF2B5EF4-FFF2-40B4-BE49-F238E27FC236}">
                <a16:creationId xmlns:a16="http://schemas.microsoft.com/office/drawing/2014/main" id="{9A1002C9-4CCE-46EF-AAB3-B34ABA17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20" y="2181109"/>
            <a:ext cx="6012160" cy="39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מה קרה ?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What happened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 descr="×ª××¦××ª ×ª××× × ×¢×××¨ ××¤× ×ª×¨×× ××©×××¨××">
            <a:extLst>
              <a:ext uri="{FF2B5EF4-FFF2-40B4-BE49-F238E27FC236}">
                <a16:creationId xmlns:a16="http://schemas.microsoft.com/office/drawing/2014/main" id="{A72A5689-BF52-4CF7-B9A7-3C478624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63" y="1872568"/>
            <a:ext cx="3672408" cy="276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×ª××¦××ª ×ª××× × ×¢×××¨ ×××¨ ××××ª××">
            <a:extLst>
              <a:ext uri="{FF2B5EF4-FFF2-40B4-BE49-F238E27FC236}">
                <a16:creationId xmlns:a16="http://schemas.microsoft.com/office/drawing/2014/main" id="{6DDD5ABB-4105-42E9-9CD8-8215EEE0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30" y="1826355"/>
            <a:ext cx="3568023" cy="2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×ª××¦××ª ×ª××× × ×¢×××¨ ×××××ª ××× ×××¤××¨">
            <a:extLst>
              <a:ext uri="{FF2B5EF4-FFF2-40B4-BE49-F238E27FC236}">
                <a16:creationId xmlns:a16="http://schemas.microsoft.com/office/drawing/2014/main" id="{4F0E174D-95CB-4F8F-8C0D-0063994B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15" y="4368455"/>
            <a:ext cx="4013301" cy="25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1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בית התפוצות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Beit Hatfutsot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096" y="1906073"/>
            <a:ext cx="10547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מוזיאון טכנולוגי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מוזיאון סיפור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מוזיאון שהיה משתלב יפה בנרטיב </a:t>
            </a:r>
            <a:r>
              <a:rPr lang="he-IL" sz="3200" dirty="0" err="1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המפא"יניקי</a:t>
            </a:r>
            <a:r>
              <a:rPr lang="he-IL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בירושלים</a:t>
            </a:r>
            <a:endParaRPr lang="en-US" sz="3200" dirty="0" smtClean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3200" dirty="0" smtClean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very technological Museum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story museum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Would have fit comfortably between the national museums of Jerusalem</a:t>
            </a:r>
            <a:endParaRPr lang="en-US" sz="3200" dirty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70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בית התפוצות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Beit Hatfutsot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4" descr="×ª××¦××ª ×ª××× × ×¢×××¨ ××©×¨×× ×××ª×¤××¦××ª">
            <a:extLst>
              <a:ext uri="{FF2B5EF4-FFF2-40B4-BE49-F238E27FC236}">
                <a16:creationId xmlns:a16="http://schemas.microsoft.com/office/drawing/2014/main" id="{5BF0DCAD-6688-43A4-9D8D-221B16AD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1" y="3503054"/>
            <a:ext cx="5469160" cy="27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×ª××¦××ª ×ª××× × ×¢×××¨ ×ª× ××××">
            <a:extLst>
              <a:ext uri="{FF2B5EF4-FFF2-40B4-BE49-F238E27FC236}">
                <a16:creationId xmlns:a16="http://schemas.microsoft.com/office/drawing/2014/main" id="{795198DA-1D89-43CD-9082-77656623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26" y="2065991"/>
            <a:ext cx="57433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×ª××¦××ª ×ª××× × ×¢×××¨ ×©×¨××××§">
            <a:extLst>
              <a:ext uri="{FF2B5EF4-FFF2-40B4-BE49-F238E27FC236}">
                <a16:creationId xmlns:a16="http://schemas.microsoft.com/office/drawing/2014/main" id="{4154D0CA-DC70-4F9B-855C-D98828E4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026" y="3963536"/>
            <a:ext cx="1533280" cy="26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×ª××¦××ª ×ª××× × ×¢×××¨ âªhillel campusâ¬â">
            <a:extLst>
              <a:ext uri="{FF2B5EF4-FFF2-40B4-BE49-F238E27FC236}">
                <a16:creationId xmlns:a16="http://schemas.microsoft.com/office/drawing/2014/main" id="{6149ED52-AFB7-4514-A766-532715EE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51" y="2665977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31" y="3177644"/>
            <a:ext cx="4640593" cy="31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התחדשות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Renewal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2" descr="×ª××¦××ª ×ª××× × ×¢×××¨ ××× ××¡× ×××××××× ×××ª ××ª×¤××¦××ª">
            <a:extLst>
              <a:ext uri="{FF2B5EF4-FFF2-40B4-BE49-F238E27FC236}">
                <a16:creationId xmlns:a16="http://schemas.microsoft.com/office/drawing/2014/main" id="{9F7DCAB6-19B6-43CE-8D22-7F610D2F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82" y="2033777"/>
            <a:ext cx="5635035" cy="42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721218"/>
            <a:ext cx="10958848" cy="1312560"/>
          </a:xfrm>
        </p:spPr>
        <p:txBody>
          <a:bodyPr>
            <a:noAutofit/>
          </a:bodyPr>
          <a:lstStyle/>
          <a:p>
            <a:pPr algn="ctr" rtl="1"/>
            <a:r>
              <a:rPr lang="en-US" sz="31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2021</a:t>
            </a:r>
            <a:br>
              <a:rPr lang="en-US" sz="3100" b="1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31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אנו-מוזיאון העם היהודי </a:t>
            </a:r>
            <a:r>
              <a:rPr lang="en-US" sz="31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ANU-Museum of the Jewish People</a:t>
            </a:r>
            <a:endParaRPr lang="he-IL" sz="31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096" y="1906073"/>
            <a:ext cx="10547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מוזיאון טכנולוגי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מוזיאון סיפור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b="1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פלורליסטי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b="1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חיובי</a:t>
            </a:r>
            <a:endParaRPr lang="en-US" sz="3200" b="1" dirty="0" smtClean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very technological Museum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 story museum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Pluralistic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Positive</a:t>
            </a:r>
            <a:endParaRPr lang="en-US" sz="3200" b="1" dirty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63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uj65WfW6AR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2864" y="888642"/>
            <a:ext cx="9526271" cy="53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" y="1"/>
            <a:ext cx="1217707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3957" y="2762805"/>
            <a:ext cx="1226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rial" panose="020B0604020202020204" pitchFamily="34" charset="0"/>
              </a:rPr>
              <a:t>תודה!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+mn-cs"/>
              </a:rPr>
              <a:t> </a:t>
            </a:r>
            <a:r>
              <a:rPr kumimoji="0" lang="he-I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!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14FF"/>
                </a:solidFill>
                <a:effectLst/>
                <a:uLnTx/>
                <a:uFillTx/>
                <a:latin typeface="Anomalia ML v2 AAA" panose="00000500000000000000" pitchFamily="50" charset="-79"/>
                <a:ea typeface="+mn-ea"/>
                <a:cs typeface="Anomalia ML v2 AAA" panose="00000500000000000000" pitchFamily="50" charset="-79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2814FF"/>
              </a:solidFill>
              <a:effectLst/>
              <a:uLnTx/>
              <a:uFillTx/>
              <a:latin typeface="Anomalia ML v2 AAA" panose="00000500000000000000" pitchFamily="50" charset="-79"/>
              <a:ea typeface="+mn-ea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3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8810"/>
            <a:ext cx="10515600" cy="1763331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בית התפוצות:</a:t>
            </a:r>
            <a:b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המרכז הלאומי לקהילות ישראל בארץ ובעולם</a:t>
            </a:r>
            <a:b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(חוק בית התפוצות </a:t>
            </a:r>
            <a:r>
              <a:rPr lang="he-IL" b="1" dirty="0" err="1">
                <a:latin typeface="Gisha" panose="020B0502040204020203" pitchFamily="34" charset="-79"/>
                <a:cs typeface="Gisha" panose="020B0502040204020203" pitchFamily="34" charset="-79"/>
              </a:rPr>
              <a:t>התשס"ו</a:t>
            </a: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 - 2005)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4237"/>
            <a:ext cx="10515600" cy="3022168"/>
          </a:xfrm>
        </p:spPr>
        <p:txBody>
          <a:bodyPr>
            <a:normAutofit/>
          </a:bodyPr>
          <a:lstStyle/>
          <a:p>
            <a:pPr algn="just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בית התפוצות הינו המוסד היחיד המספר ומתעד את סיפורו הייחודי והמתמשך של העם היהודי.</a:t>
            </a:r>
          </a:p>
          <a:p>
            <a:pPr algn="just"/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בית התפוצות מציג את הפסיפס הרב גוני המרכיב את העם היהודי ובה בעת מדגיש את המאחד והמשותף. </a:t>
            </a:r>
          </a:p>
        </p:txBody>
      </p:sp>
    </p:spTree>
    <p:extLst>
      <p:ext uri="{BB962C8B-B14F-4D97-AF65-F5344CB8AC3E}">
        <p14:creationId xmlns:p14="http://schemas.microsoft.com/office/powerpoint/2010/main" val="41449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8810"/>
            <a:ext cx="10515600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1959</a:t>
            </a:r>
            <a:b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הרעיון !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The Idea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 descr="×ª××¦××ª ×ª××× × ×¢×××¨ × ××× ×××××× ×××ª ××ª×¤××¦××ª">
            <a:extLst>
              <a:ext uri="{FF2B5EF4-FFF2-40B4-BE49-F238E27FC236}">
                <a16:creationId xmlns:a16="http://schemas.microsoft.com/office/drawing/2014/main" id="{F6BA4EF2-6930-4B36-A3B6-42497FFB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412717"/>
            <a:ext cx="3024336" cy="29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4888" y="5632273"/>
            <a:ext cx="4532290" cy="75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814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יד לגולה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Memorial of Exile</a:t>
            </a:r>
            <a:endParaRPr lang="he-IL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/>
            <a:endParaRPr lang="he-IL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0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1895"/>
            <a:ext cx="10515600" cy="874689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התגובה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The reaction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2" descr="https://upload.wikimedia.org/wikipedia/commons/thumb/b/b4/Max_Nordau_in_Maccabi_Museum.JPG/800px-Max_Nordau_in_Maccabi_Museum.JPG">
            <a:extLst>
              <a:ext uri="{FF2B5EF4-FFF2-40B4-BE49-F238E27FC236}">
                <a16:creationId xmlns:a16="http://schemas.microsoft.com/office/drawing/2014/main" id="{D0651764-E3B4-45AC-A2EC-25C95E14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021">
            <a:off x="8161323" y="1595210"/>
            <a:ext cx="2084358" cy="28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×ª××¦××ª ×ª××× × ×¢×××¨ ×××××ª ××©×¨××¨××">
            <a:extLst>
              <a:ext uri="{FF2B5EF4-FFF2-40B4-BE49-F238E27FC236}">
                <a16:creationId xmlns:a16="http://schemas.microsoft.com/office/drawing/2014/main" id="{B4EEF800-DE1B-470A-B5DB-05132C04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11" y="4636594"/>
            <a:ext cx="2639460" cy="21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×ª××¦××ª ×ª××× × ×¢×××¨ ×©×¨××××§">
            <a:extLst>
              <a:ext uri="{FF2B5EF4-FFF2-40B4-BE49-F238E27FC236}">
                <a16:creationId xmlns:a16="http://schemas.microsoft.com/office/drawing/2014/main" id="{A5A7920C-6754-44A6-A20F-76DFFE03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31" y="1638655"/>
            <a:ext cx="1501355" cy="26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×ª××¦××ª ×ª××× × ×¢×××¨ ×××¨ ×××ª××">
            <a:extLst>
              <a:ext uri="{FF2B5EF4-FFF2-40B4-BE49-F238E27FC236}">
                <a16:creationId xmlns:a16="http://schemas.microsoft.com/office/drawing/2014/main" id="{178B82BA-E8D6-4698-9A0F-06136FB8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859">
            <a:off x="2038598" y="1557886"/>
            <a:ext cx="2611942" cy="32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×ª××¦××ª ×ª××× × ×¢×××¨ ××××¨">
            <a:extLst>
              <a:ext uri="{FF2B5EF4-FFF2-40B4-BE49-F238E27FC236}">
                <a16:creationId xmlns:a16="http://schemas.microsoft.com/office/drawing/2014/main" id="{50E8A6BE-C94D-48E7-BA7A-749C572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895">
            <a:off x="2021239" y="2413829"/>
            <a:ext cx="8293538" cy="36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8810"/>
            <a:ext cx="10515600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1968</a:t>
            </a:r>
            <a:b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מימון !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Funding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12" descr="×ª××¦××ª ×ª××× × ×¢×××¨ ××××¨">
            <a:extLst>
              <a:ext uri="{FF2B5EF4-FFF2-40B4-BE49-F238E27FC236}">
                <a16:creationId xmlns:a16="http://schemas.microsoft.com/office/drawing/2014/main" id="{50E8A6BE-C94D-48E7-BA7A-749C572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92" y="2228622"/>
            <a:ext cx="6516216" cy="28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×ª××¦××ª ×ª××× × ×¢×××¨ ××¦× ×× ×× ××××ª×">
            <a:extLst>
              <a:ext uri="{FF2B5EF4-FFF2-40B4-BE49-F238E27FC236}">
                <a16:creationId xmlns:a16="http://schemas.microsoft.com/office/drawing/2014/main" id="{03496FDF-C320-4B7F-AEE9-8FC7CA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02" y="2713621"/>
            <a:ext cx="4491596" cy="33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מבט על מוזיאונים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broad look at museums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 descr="×ª××¦××ª ×ª××× × ×¢×××¨ ××¨ ××¨×¦×">
            <a:extLst>
              <a:ext uri="{FF2B5EF4-FFF2-40B4-BE49-F238E27FC236}">
                <a16:creationId xmlns:a16="http://schemas.microsoft.com/office/drawing/2014/main" id="{9159163F-AFFD-4ABE-A481-8F7D99E5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08" y="1908858"/>
            <a:ext cx="3042592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×ª××¦××ª ×ª××× × ×¢×××¨ ×× ××©×">
            <a:extLst>
              <a:ext uri="{FF2B5EF4-FFF2-40B4-BE49-F238E27FC236}">
                <a16:creationId xmlns:a16="http://schemas.microsoft.com/office/drawing/2014/main" id="{7D48141E-E8AA-4562-BAB3-070AD0FA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727501"/>
            <a:ext cx="3147734" cy="209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80ECD21D-76BB-46DC-8D5F-0CAC01F6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908858"/>
            <a:ext cx="3503290" cy="24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×ª××¦××ª ×ª××× × ×¢×××¨ ××¨××©×××">
            <a:extLst>
              <a:ext uri="{FF2B5EF4-FFF2-40B4-BE49-F238E27FC236}">
                <a16:creationId xmlns:a16="http://schemas.microsoft.com/office/drawing/2014/main" id="{9E4E0A71-2A93-410E-AEDF-EC03936C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86" y="3155272"/>
            <a:ext cx="5021110" cy="19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מה מוזיאונים מספרים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What museum tell us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80ECD21D-76BB-46DC-8D5F-0CAC01F6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90" y="2312644"/>
            <a:ext cx="2901474" cy="20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×ª××¦××ª ×ª××× × ×¢×××¨ ×¤×××">
            <a:extLst>
              <a:ext uri="{FF2B5EF4-FFF2-40B4-BE49-F238E27FC236}">
                <a16:creationId xmlns:a16="http://schemas.microsoft.com/office/drawing/2014/main" id="{ABDF46AE-40ED-4A6E-AF8B-A656FEF2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2206001"/>
            <a:ext cx="2434281" cy="37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BE3F17C6-AAE9-45A2-B03A-B2AA1C9A8D5C}"/>
              </a:ext>
            </a:extLst>
          </p:cNvPr>
          <p:cNvSpPr txBox="1">
            <a:spLocks noChangeArrowheads="1"/>
          </p:cNvSpPr>
          <p:nvPr/>
        </p:nvSpPr>
        <p:spPr>
          <a:xfrm>
            <a:off x="2612608" y="6133215"/>
            <a:ext cx="6768752" cy="909718"/>
          </a:xfrm>
          <a:prstGeom prst="rect">
            <a:avLst/>
          </a:prstGeom>
        </p:spPr>
        <p:txBody>
          <a:bodyPr/>
          <a:lstStyle/>
          <a:p>
            <a:pPr algn="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rgbClr val="2814FF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מהתנ"ך			 	לפלמ"ח</a:t>
            </a:r>
            <a:endParaRPr lang="en-US" sz="4000" b="1" dirty="0">
              <a:solidFill>
                <a:srgbClr val="2814FF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3" name="Picture 2" descr="×ª××¦××ª ×ª××× × ×¢×××¨ ××××××ª ×§×××¨××">
            <a:extLst>
              <a:ext uri="{FF2B5EF4-FFF2-40B4-BE49-F238E27FC236}">
                <a16:creationId xmlns:a16="http://schemas.microsoft.com/office/drawing/2014/main" id="{952E2732-943F-4144-9696-31C551BC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10" y="4042124"/>
            <a:ext cx="3028821" cy="16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נרטיב לאומי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National Ethos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2" descr="×ª××¦××ª ×ª××× × ×¢×××¨ ×¨××¡ ×¤×¨×××§××× ××× ××××× ×¡×¤×¨××">
            <a:extLst>
              <a:ext uri="{FF2B5EF4-FFF2-40B4-BE49-F238E27FC236}">
                <a16:creationId xmlns:a16="http://schemas.microsoft.com/office/drawing/2014/main" id="{A4BB1897-665E-4506-9124-F895BD9F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10" y="2033777"/>
            <a:ext cx="2043174" cy="2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×ª××× × ×§×©××¨×">
            <a:extLst>
              <a:ext uri="{FF2B5EF4-FFF2-40B4-BE49-F238E27FC236}">
                <a16:creationId xmlns:a16="http://schemas.microsoft.com/office/drawing/2014/main" id="{7A37A57A-D85C-43A9-BDBA-A188865D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49" y="2033777"/>
            <a:ext cx="2036484" cy="26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×ª××¦××ª ×ª××× × ×¢×××¨ ×¨××¡ ×¤×¨×××§××× ××× ××××× ×¡×¤×¨××">
            <a:extLst>
              <a:ext uri="{FF2B5EF4-FFF2-40B4-BE49-F238E27FC236}">
                <a16:creationId xmlns:a16="http://schemas.microsoft.com/office/drawing/2014/main" id="{9B51560A-D8A6-46F3-9F31-2ACC2843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34" y="1973106"/>
            <a:ext cx="2003424" cy="26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928707C-1C4B-4252-AA75-2C7D38604943}"/>
              </a:ext>
            </a:extLst>
          </p:cNvPr>
          <p:cNvSpPr txBox="1">
            <a:spLocks noChangeArrowheads="1"/>
          </p:cNvSpPr>
          <p:nvPr/>
        </p:nvSpPr>
        <p:spPr>
          <a:xfrm>
            <a:off x="8453824" y="4676103"/>
            <a:ext cx="1909243" cy="573056"/>
          </a:xfrm>
          <a:prstGeom prst="rect">
            <a:avLst/>
          </a:prstGeom>
        </p:spPr>
        <p:txBody>
          <a:bodyPr/>
          <a:lstStyle/>
          <a:p>
            <a:pPr algn="ct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בית שני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21C76E5-A31D-4E85-8B87-F510E17AEA1F}"/>
              </a:ext>
            </a:extLst>
          </p:cNvPr>
          <p:cNvSpPr txBox="1">
            <a:spLocks noChangeArrowheads="1"/>
          </p:cNvSpPr>
          <p:nvPr/>
        </p:nvSpPr>
        <p:spPr>
          <a:xfrm>
            <a:off x="5349075" y="4676103"/>
            <a:ext cx="1561646" cy="573056"/>
          </a:xfrm>
          <a:prstGeom prst="rect">
            <a:avLst/>
          </a:prstGeom>
        </p:spPr>
        <p:txBody>
          <a:bodyPr/>
          <a:lstStyle/>
          <a:p>
            <a:pPr algn="ct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שואה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AB469F-8F09-47E0-9AF6-83105B0A681F}"/>
              </a:ext>
            </a:extLst>
          </p:cNvPr>
          <p:cNvSpPr txBox="1">
            <a:spLocks noChangeArrowheads="1"/>
          </p:cNvSpPr>
          <p:nvPr/>
        </p:nvSpPr>
        <p:spPr>
          <a:xfrm>
            <a:off x="2015715" y="4676103"/>
            <a:ext cx="1561646" cy="573056"/>
          </a:xfrm>
          <a:prstGeom prst="rect">
            <a:avLst/>
          </a:prstGeom>
        </p:spPr>
        <p:txBody>
          <a:bodyPr/>
          <a:lstStyle/>
          <a:p>
            <a:pPr algn="r" rtl="1">
              <a:spcBef>
                <a:spcPct val="20000"/>
              </a:spcBef>
              <a:defRPr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latin typeface="Narkisim" pitchFamily="34" charset="-79"/>
                <a:cs typeface="Narkisim" pitchFamily="34" charset="-79"/>
              </a:rPr>
              <a:t>ציונות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7" name="חץ: ימינה 1">
            <a:extLst>
              <a:ext uri="{FF2B5EF4-FFF2-40B4-BE49-F238E27FC236}">
                <a16:creationId xmlns:a16="http://schemas.microsoft.com/office/drawing/2014/main" id="{CADCBEAC-C96A-4C5D-BB9D-35F1E06ABAEA}"/>
              </a:ext>
            </a:extLst>
          </p:cNvPr>
          <p:cNvSpPr/>
          <p:nvPr/>
        </p:nvSpPr>
        <p:spPr>
          <a:xfrm rot="10800000">
            <a:off x="7613641" y="2934183"/>
            <a:ext cx="426597" cy="426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חץ: ימינה 14">
            <a:extLst>
              <a:ext uri="{FF2B5EF4-FFF2-40B4-BE49-F238E27FC236}">
                <a16:creationId xmlns:a16="http://schemas.microsoft.com/office/drawing/2014/main" id="{4960F9C3-6A97-4F73-9F60-9C33E193D5EB}"/>
              </a:ext>
            </a:extLst>
          </p:cNvPr>
          <p:cNvSpPr/>
          <p:nvPr/>
        </p:nvSpPr>
        <p:spPr>
          <a:xfrm rot="10800000">
            <a:off x="4374492" y="2934183"/>
            <a:ext cx="426597" cy="426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Picture 8" descr="×ª××¦××ª ×ª××× × ×¢×××¨ ××××××× ××©×¨××">
            <a:extLst>
              <a:ext uri="{FF2B5EF4-FFF2-40B4-BE49-F238E27FC236}">
                <a16:creationId xmlns:a16="http://schemas.microsoft.com/office/drawing/2014/main" id="{D4F9B055-6988-435E-973E-E33CF7B9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0" y="5460843"/>
            <a:ext cx="1603030" cy="11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×ª××¦××ª ×ª××× × ×¢×××¨ ×× ××©×">
            <a:extLst>
              <a:ext uri="{FF2B5EF4-FFF2-40B4-BE49-F238E27FC236}">
                <a16:creationId xmlns:a16="http://schemas.microsoft.com/office/drawing/2014/main" id="{394708DC-8460-4808-81BA-1BC62057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89" y="5438911"/>
            <a:ext cx="1476032" cy="9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×ª××¦××ª ×ª××× × ×¢×××¨ ××¨ ××¨×¦×">
            <a:extLst>
              <a:ext uri="{FF2B5EF4-FFF2-40B4-BE49-F238E27FC236}">
                <a16:creationId xmlns:a16="http://schemas.microsoft.com/office/drawing/2014/main" id="{54229DFF-3115-4B29-BC81-FC3D0CDA6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50" y="5264547"/>
            <a:ext cx="1603030" cy="12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6" y="1159088"/>
            <a:ext cx="10958848" cy="874689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לוקיישן </a:t>
            </a:r>
            <a:r>
              <a:rPr lang="he-IL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לוקיישן</a:t>
            </a:r>
            <a:r>
              <a:rPr lang="he-IL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Location </a:t>
            </a:r>
            <a:r>
              <a:rPr lang="en-US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Location</a:t>
            </a:r>
            <a:endParaRPr lang="he-IL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Picture 4" descr="×ª××¦××ª ×ª××× × ×¢×××¨ ×××ª ××ª×¤××¦××ª">
            <a:extLst>
              <a:ext uri="{FF2B5EF4-FFF2-40B4-BE49-F238E27FC236}">
                <a16:creationId xmlns:a16="http://schemas.microsoft.com/office/drawing/2014/main" id="{E990307A-0A3B-4488-BC30-15429EE0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03" y="1938461"/>
            <a:ext cx="3610973" cy="27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×ª××¦××ª ×ª××× × ×¢×××¨ ×ª× ××××">
            <a:extLst>
              <a:ext uri="{FF2B5EF4-FFF2-40B4-BE49-F238E27FC236}">
                <a16:creationId xmlns:a16="http://schemas.microsoft.com/office/drawing/2014/main" id="{6B124157-8FA1-40FC-A4A2-75A157F06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42" y="4769222"/>
            <a:ext cx="6742320" cy="19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6A2AAB-82E5-4AD8-9418-3A274B07AD55}" vid="{81428A5C-E679-4564-B23E-55BCC1FB3BB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עברית</Template>
  <TotalTime>434</TotalTime>
  <Words>172</Words>
  <Application>Microsoft Office PowerPoint</Application>
  <PresentationFormat>מסך רחב</PresentationFormat>
  <Paragraphs>47</Paragraphs>
  <Slides>19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Anomalia ML v2 AAA</vt:lpstr>
      <vt:lpstr>Arial</vt:lpstr>
      <vt:lpstr>Calibri</vt:lpstr>
      <vt:lpstr>Calibri Light</vt:lpstr>
      <vt:lpstr>Gisha</vt:lpstr>
      <vt:lpstr>Narkisim</vt:lpstr>
      <vt:lpstr>Times New Roman</vt:lpstr>
      <vt:lpstr>Office Theme</vt:lpstr>
      <vt:lpstr>ערכת נושא Office</vt:lpstr>
      <vt:lpstr>אנו– מוזיאון העם היהודי ANU – Museum of the Jewish people</vt:lpstr>
      <vt:lpstr>בית התפוצות: המרכז הלאומי לקהילות ישראל בארץ ובעולם (חוק בית התפוצות התשס"ו - 2005)</vt:lpstr>
      <vt:lpstr>1959 הרעיון ! The Idea</vt:lpstr>
      <vt:lpstr>התגובה The reaction</vt:lpstr>
      <vt:lpstr>1968 מימון ! Funding</vt:lpstr>
      <vt:lpstr>מבט על מוזיאונים A broad look at museums</vt:lpstr>
      <vt:lpstr>מה מוזיאונים מספרים What museum tell us</vt:lpstr>
      <vt:lpstr>נרטיב לאומי National Ethos</vt:lpstr>
      <vt:lpstr>לוקיישן לוקיישן לוקיישן Location Location Location</vt:lpstr>
      <vt:lpstr>לוקיישן לוקיישן לוקיישן Location Location Location</vt:lpstr>
      <vt:lpstr>למלא את המוזיאון Fill the museum</vt:lpstr>
      <vt:lpstr>1978</vt:lpstr>
      <vt:lpstr>מה קרה ? What happened</vt:lpstr>
      <vt:lpstr>בית התפוצות Beit Hatfutsot</vt:lpstr>
      <vt:lpstr>בית התפוצות Beit Hatfutsot</vt:lpstr>
      <vt:lpstr>התחדשות Renewal</vt:lpstr>
      <vt:lpstr>2021 אנו-מוזיאון העם היהודי ANU-Museum of the Jewish People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SW</cp:lastModifiedBy>
  <cp:revision>38</cp:revision>
  <dcterms:created xsi:type="dcterms:W3CDTF">2021-01-10T22:09:36Z</dcterms:created>
  <dcterms:modified xsi:type="dcterms:W3CDTF">2021-06-21T08:25:22Z</dcterms:modified>
</cp:coreProperties>
</file>