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4"/>
  </p:notesMasterIdLst>
  <p:sldIdLst>
    <p:sldId id="258" r:id="rId5"/>
    <p:sldId id="262" r:id="rId6"/>
    <p:sldId id="279" r:id="rId7"/>
    <p:sldId id="263" r:id="rId8"/>
    <p:sldId id="264" r:id="rId9"/>
    <p:sldId id="280" r:id="rId10"/>
    <p:sldId id="268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39023-A35E-49F1-80A1-CD7EE3AF5168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E4CE4-BF5D-4854-80A9-FB3CDF2BD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8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לשאול את המדריכים</a:t>
            </a:r>
          </a:p>
          <a:p>
            <a:pPr algn="r" rtl="1"/>
            <a:r>
              <a:rPr lang="he-IL" dirty="0"/>
              <a:t>לכתוב</a:t>
            </a:r>
            <a:r>
              <a:rPr lang="he-IL" baseline="0" dirty="0"/>
              <a:t> על הלוח</a:t>
            </a:r>
          </a:p>
          <a:p>
            <a:pPr algn="r" rtl="1"/>
            <a:r>
              <a:rPr lang="he-IL" baseline="0" dirty="0"/>
              <a:t>להגדיר מה משותף לכל ביקורי ה </a:t>
            </a:r>
            <a:r>
              <a:rPr lang="en-US" baseline="0" dirty="0"/>
              <a:t>VIP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A3953-ABBF-42DC-B222-1C88D80F3F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1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25" y="1742580"/>
            <a:ext cx="11359438" cy="1646302"/>
          </a:xfrm>
        </p:spPr>
        <p:txBody>
          <a:bodyPr>
            <a:no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VIPs</a:t>
            </a:r>
            <a:r>
              <a:rPr lang="he-IL" sz="6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</a:t>
            </a:r>
            <a:r>
              <a:rPr lang="en-US" sz="6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Visitors of special interest </a:t>
            </a: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 rot="16200000">
            <a:off x="10350090" y="5056949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002060"/>
                </a:solidFill>
              </a:rPr>
              <a:t>Racheli/My Documents/Visits/VIPs/t</a:t>
            </a:r>
            <a:r>
              <a:rPr lang="en-GB" sz="800" dirty="0">
                <a:solidFill>
                  <a:srgbClr val="002060"/>
                </a:solidFill>
              </a:rPr>
              <a:t>he how to 11.11.21</a:t>
            </a:r>
            <a:endParaRPr lang="en-US" sz="800" dirty="0">
              <a:solidFill>
                <a:srgbClr val="002060"/>
              </a:solidFill>
            </a:endParaRPr>
          </a:p>
        </p:txBody>
      </p:sp>
      <p:pic>
        <p:nvPicPr>
          <p:cNvPr id="7" name="Picture 3" descr="cid:image005.png@01D70B7F.B46B1D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232044" y="-1452409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" y="3621023"/>
            <a:ext cx="11822544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5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מבקרי </a:t>
            </a:r>
            <a:r>
              <a:rPr lang="en-US" sz="5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</a:t>
            </a:r>
            <a:r>
              <a:rPr lang="he-IL" sz="5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ואורחים בעלי עניין</a:t>
            </a:r>
            <a:r>
              <a:rPr lang="en-GB" sz="5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58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למוזיאון</a:t>
            </a:r>
          </a:p>
        </p:txBody>
      </p:sp>
    </p:spTree>
    <p:extLst>
      <p:ext uri="{BB962C8B-B14F-4D97-AF65-F5344CB8AC3E}">
        <p14:creationId xmlns:p14="http://schemas.microsoft.com/office/powerpoint/2010/main" val="77977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8383" y="373812"/>
            <a:ext cx="4516670" cy="1315955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 visitors</a:t>
            </a:r>
            <a:br>
              <a:rPr lang="en-GB" sz="4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en-US" sz="3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87820" y="3087451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Community leaders</a:t>
            </a:r>
            <a:r>
              <a:rPr lang="he-IL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מנהיגי קהילות        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87820" y="4673922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Organization representatives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נציגי ארגונים</a:t>
            </a:r>
            <a:r>
              <a:rPr lang="he-IL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GB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87820" y="5167340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Friends of the Museum</a:t>
            </a:r>
            <a:r>
              <a:rPr lang="he-IL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ידידי המוזיאון/חוג הידידים של אנו</a:t>
            </a:r>
            <a:r>
              <a:rPr lang="he-IL" b="1" dirty="0">
                <a:solidFill>
                  <a:srgbClr val="00B0F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en-GB" b="1" dirty="0">
              <a:solidFill>
                <a:srgbClr val="00B0F0"/>
              </a:solidFill>
              <a:highlight>
                <a:srgbClr val="FFFF00"/>
              </a:highligh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87820" y="5704589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Donors or prospective donors</a:t>
            </a:r>
            <a:r>
              <a:rPr lang="he-IL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תורמים או  תורמים פוטנציאליים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87820" y="3635139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Federation missions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משלחות הפדרציה</a:t>
            </a:r>
            <a:r>
              <a:rPr lang="he-IL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</a:t>
            </a:r>
            <a:endParaRPr lang="en-GB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87820" y="4178769"/>
            <a:ext cx="10058400" cy="62890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Diplomats, officials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דיפלומטים, פקידים</a:t>
            </a:r>
            <a:r>
              <a:rPr lang="he-IL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</a:t>
            </a:r>
            <a:endParaRPr lang="en-GB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07165" y="1634729"/>
            <a:ext cx="10436974" cy="5335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</a:t>
            </a:r>
            <a:r>
              <a:rPr lang="he-IL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</a:t>
            </a:r>
            <a:r>
              <a:rPr lang="en-GB" sz="2400" b="1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isitors</a:t>
            </a:r>
            <a:r>
              <a:rPr lang="en-GB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marL="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Any guests who are identified as such by Dan/External Relations</a:t>
            </a:r>
            <a:endParaRPr lang="he-IL" sz="24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 rtl="1">
              <a:buNone/>
            </a:pP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 </a:t>
            </a:r>
            <a:r>
              <a:rPr lang="he-IL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מוגדרים ע''י לשכת מנכ''ל/ צוות קשרי חוץ. לדוגמה:</a:t>
            </a:r>
            <a:endParaRPr lang="en-GB" sz="24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>
              <a:buNone/>
            </a:pPr>
            <a:endParaRPr lang="en-US" sz="6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Footer Placeholder 5"/>
          <p:cNvSpPr txBox="1">
            <a:spLocks/>
          </p:cNvSpPr>
          <p:nvPr/>
        </p:nvSpPr>
        <p:spPr>
          <a:xfrm rot="16200000">
            <a:off x="10350090" y="5056949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002060"/>
                </a:solidFill>
              </a:rPr>
              <a:t>Racheli/My Documents/Visits/VIPs/t</a:t>
            </a:r>
            <a:r>
              <a:rPr lang="en-GB" sz="800" dirty="0">
                <a:solidFill>
                  <a:srgbClr val="002060"/>
                </a:solidFill>
              </a:rPr>
              <a:t>he how to 11.11.21</a:t>
            </a:r>
            <a:endParaRPr lang="en-US" sz="800" dirty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5556" y="3995469"/>
            <a:ext cx="3575269" cy="22080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17020" y="376569"/>
            <a:ext cx="4308488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4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מבקרים </a:t>
            </a:r>
            <a:r>
              <a:rPr lang="he-IL" sz="44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אח"מ</a:t>
            </a:r>
            <a:r>
              <a:rPr lang="he-IL" sz="4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6343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CE7B827-DF11-44F8-9795-57D109E3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875" y="643244"/>
            <a:ext cx="4285243" cy="81774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Important groups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F0AEE5-DA88-4DC8-92FF-2B8967B4D4EB}"/>
              </a:ext>
            </a:extLst>
          </p:cNvPr>
          <p:cNvSpPr txBox="1"/>
          <p:nvPr/>
        </p:nvSpPr>
        <p:spPr>
          <a:xfrm>
            <a:off x="5410983" y="643244"/>
            <a:ext cx="592173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40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קבוצות בעלות חשיבות גבוהה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0AA54D-AF0F-4E2A-9AB0-9998207A5E55}"/>
              </a:ext>
            </a:extLst>
          </p:cNvPr>
          <p:cNvSpPr txBox="1">
            <a:spLocks/>
          </p:cNvSpPr>
          <p:nvPr/>
        </p:nvSpPr>
        <p:spPr>
          <a:xfrm>
            <a:off x="718138" y="1530759"/>
            <a:ext cx="11170762" cy="5335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For example: certain </a:t>
            </a:r>
            <a:r>
              <a:rPr lang="en-US" sz="2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groups arriving through the events department</a:t>
            </a:r>
            <a:endParaRPr lang="he-IL" sz="28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 rtl="1">
              <a:buNone/>
            </a:pPr>
            <a:r>
              <a:rPr lang="he-IL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קבוצות מסוימות המגיעות דרך מחלקת אירועים </a:t>
            </a:r>
            <a:endParaRPr lang="en-US" sz="2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sz="2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sz="2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en-GB" sz="2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ctr">
              <a:buNone/>
            </a:pPr>
            <a:endParaRPr lang="en-US" sz="7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701EDFA-1F76-46BB-B4A1-96A83098AB7E}"/>
              </a:ext>
            </a:extLst>
          </p:cNvPr>
          <p:cNvSpPr txBox="1">
            <a:spLocks/>
          </p:cNvSpPr>
          <p:nvPr/>
        </p:nvSpPr>
        <p:spPr>
          <a:xfrm>
            <a:off x="887820" y="4115731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Donors or prospective donors</a:t>
            </a: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כנסים מקצועיים  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EEC89BF-4B2C-4D54-AF88-DBA177A6B052}"/>
              </a:ext>
            </a:extLst>
          </p:cNvPr>
          <p:cNvSpPr txBox="1">
            <a:spLocks/>
          </p:cNvSpPr>
          <p:nvPr/>
        </p:nvSpPr>
        <p:spPr>
          <a:xfrm>
            <a:off x="887820" y="3641158"/>
            <a:ext cx="10058400" cy="4688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Companies and organizations</a:t>
            </a: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חברות וארגונים     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FDBDD36-5E24-4030-A7A1-68FD5E92FB6C}"/>
              </a:ext>
            </a:extLst>
          </p:cNvPr>
          <p:cNvSpPr txBox="1">
            <a:spLocks/>
          </p:cNvSpPr>
          <p:nvPr/>
        </p:nvSpPr>
        <p:spPr>
          <a:xfrm>
            <a:off x="887820" y="4649303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Events of senior IDF officials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אירועים/כנסים של בכירי </a:t>
            </a:r>
            <a:r>
              <a:rPr lang="he-IL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צה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''ל   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E8BC75-F435-4981-BDAD-63A653F7A206}"/>
              </a:ext>
            </a:extLst>
          </p:cNvPr>
          <p:cNvSpPr txBox="1">
            <a:spLocks/>
          </p:cNvSpPr>
          <p:nvPr/>
        </p:nvSpPr>
        <p:spPr>
          <a:xfrm>
            <a:off x="887820" y="5118167"/>
            <a:ext cx="1005840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Gala evenings</a:t>
            </a:r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ערבי גאלה ואירועים   </a:t>
            </a:r>
            <a:endParaRPr lang="en-GB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189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5396" y="54064"/>
            <a:ext cx="10204475" cy="158685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Goals VIP visits </a:t>
            </a:r>
            <a:r>
              <a:rPr lang="en-GB" sz="4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VIP</a:t>
            </a:r>
            <a:r>
              <a:rPr lang="he-IL" sz="4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ביקורי </a:t>
            </a:r>
            <a:br>
              <a:rPr lang="he-IL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GB" sz="2400" b="1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Friendraising</a:t>
            </a:r>
            <a:r>
              <a:rPr lang="en-GB" sz="24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before Fundraising</a:t>
            </a:r>
            <a:r>
              <a:rPr lang="he-IL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שותפות וחברות לפני גיוס משאבים    </a:t>
            </a:r>
            <a:endParaRPr lang="en-US" sz="2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88204" y="2402052"/>
            <a:ext cx="10058400" cy="72378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9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Raise Museum’s visibility, expanding circles of friends</a:t>
            </a:r>
            <a:endParaRPr lang="he-IL" sz="19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>
              <a:buNone/>
            </a:pPr>
            <a:r>
              <a:rPr lang="he-IL" sz="19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הגדלת נוכחותו של המוזיאון בשדות שונים, הרחבת מעגלי חברים</a:t>
            </a:r>
            <a:endParaRPr lang="en-GB" sz="19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88204" y="5287537"/>
            <a:ext cx="10204474" cy="4692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Join Friends of the Museum</a:t>
            </a: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הצטרפות לידידי המוזיאון                                                                                                  </a:t>
            </a:r>
            <a:endParaRPr lang="en-GB" sz="1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88204" y="3125832"/>
            <a:ext cx="10058400" cy="72726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Explore partnerships and collaborations with community</a:t>
            </a:r>
            <a:r>
              <a:rPr lang="he-IL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organizations</a:t>
            </a:r>
          </a:p>
          <a:p>
            <a:pPr marL="0" indent="0" algn="r">
              <a:buNone/>
            </a:pP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בחינת שותפויות ושיתופי פעולה עם ארגונים קהילתיים</a:t>
            </a:r>
            <a:endParaRPr lang="en-GB" sz="1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88204" y="4800867"/>
            <a:ext cx="10058400" cy="38777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Ambassadors on behalf of the Museum</a:t>
            </a: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שגרירים מטעם המוזיאון                                                                                </a:t>
            </a:r>
            <a:r>
              <a:rPr lang="en-US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</a:p>
          <a:p>
            <a:endParaRPr lang="en-US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988204" y="3913363"/>
            <a:ext cx="10058400" cy="8272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Expand participation in our educational initiatives, programs and events</a:t>
            </a:r>
            <a:endParaRPr lang="he-IL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>
              <a:buNone/>
            </a:pP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הרחבת השותפות ביוזמות חינוכיות, אם בתוכניות או באירועים</a:t>
            </a:r>
            <a:endParaRPr lang="en-GB" sz="1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88204" y="1561085"/>
            <a:ext cx="10058400" cy="80760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Provide a meaningful experience that will lead to follow up opportunity</a:t>
            </a:r>
            <a:endParaRPr lang="he-IL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>
              <a:buNone/>
            </a:pP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הענקת חוויה משמעותית שתוביל להזדמנויות בהמשך</a:t>
            </a:r>
            <a:endParaRPr lang="en-GB" sz="1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18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Footer Placeholder 5"/>
          <p:cNvSpPr txBox="1">
            <a:spLocks/>
          </p:cNvSpPr>
          <p:nvPr/>
        </p:nvSpPr>
        <p:spPr>
          <a:xfrm rot="16200000">
            <a:off x="10350090" y="5056949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002060"/>
                </a:solidFill>
              </a:rPr>
              <a:t>Racheli/My Documents/Visits/VIPs/t</a:t>
            </a:r>
            <a:r>
              <a:rPr lang="en-GB" sz="800" dirty="0">
                <a:solidFill>
                  <a:srgbClr val="002060"/>
                </a:solidFill>
              </a:rPr>
              <a:t>he how to 11.11.21</a:t>
            </a:r>
            <a:endParaRPr lang="en-US" sz="800" dirty="0">
              <a:solidFill>
                <a:srgbClr val="002060"/>
              </a:solidFill>
            </a:endParaRPr>
          </a:p>
        </p:txBody>
      </p:sp>
      <p:pic>
        <p:nvPicPr>
          <p:cNvPr id="17" name="Picture 3" descr="cid:image005.png@01D70B7F.B46B1D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867" y="809010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2D6CA955-35A9-4B9F-8CD1-DB08C6FDA4F9}"/>
              </a:ext>
            </a:extLst>
          </p:cNvPr>
          <p:cNvSpPr txBox="1">
            <a:spLocks/>
          </p:cNvSpPr>
          <p:nvPr/>
        </p:nvSpPr>
        <p:spPr>
          <a:xfrm>
            <a:off x="988203" y="5771123"/>
            <a:ext cx="10204475" cy="62259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18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Ongoing support</a:t>
            </a:r>
            <a:r>
              <a:rPr lang="he-IL" sz="1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מתמשכת                                                                                                                                     </a:t>
            </a:r>
            <a:endParaRPr lang="en-GB" sz="1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173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3" grpId="0"/>
      <p:bldP spid="1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57" y="389537"/>
            <a:ext cx="11406511" cy="1320800"/>
          </a:xfrm>
        </p:spPr>
        <p:txBody>
          <a:bodyPr/>
          <a:lstStyle/>
          <a:p>
            <a:pPr algn="ctr"/>
            <a:r>
              <a:rPr lang="en-GB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Challenges </a:t>
            </a:r>
            <a:r>
              <a:rPr lang="en-GB" sz="2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(even if we know about it in advance)</a:t>
            </a:r>
            <a:br>
              <a:rPr lang="he-IL" sz="2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0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אתגרים </a:t>
            </a:r>
            <a:r>
              <a:rPr lang="he-IL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(גם עם ידע מוקדם מראש)</a:t>
            </a:r>
            <a:endParaRPr lang="en-US" sz="28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9304" y="1873124"/>
            <a:ext cx="10246786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6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Limited time</a:t>
            </a:r>
            <a:r>
              <a:rPr lang="he-IL" sz="26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מוגבל לסיור                                                                                                      </a:t>
            </a:r>
            <a:endParaRPr lang="en-GB" sz="22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19304" y="2469978"/>
            <a:ext cx="10058400" cy="9118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Change in interest/request to focus on something different than prepared</a:t>
            </a:r>
            <a:endParaRPr lang="he-IL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שינוי בתחום עניין/בקשה להתמקד במשהו שונה מאשר מה שתוכנן </a:t>
            </a:r>
            <a:endParaRPr lang="en-US" sz="22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19303" y="4047173"/>
            <a:ext cx="10128799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Disconnect </a:t>
            </a: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התנתקות                                                                                                                     </a:t>
            </a:r>
            <a:r>
              <a:rPr lang="he-IL" sz="2200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en-US" sz="2200" dirty="0">
              <a:solidFill>
                <a:schemeClr val="accent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119303" y="3513601"/>
            <a:ext cx="10246785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Single VIP guest in a group visit</a:t>
            </a: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2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אח"מ</a:t>
            </a: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יחיד בביקור קבוצתי</a:t>
            </a:r>
            <a:r>
              <a:rPr lang="he-IL" sz="22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</a:t>
            </a:r>
            <a:endParaRPr lang="en-GB" sz="22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19303" y="4580745"/>
            <a:ext cx="10058400" cy="110690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Questions raised that are unrelated directly to tour (events, future exhibitions, etc.)</a:t>
            </a:r>
            <a:endParaRPr lang="he-IL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>
              <a:buNone/>
            </a:pP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שאלות שעולות שאינן קשורות ישירות לסיור (אירועים, מימון, תערוכות עתידיות וכו')</a:t>
            </a:r>
            <a:endParaRPr lang="en-GB" sz="22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Footer Placeholder 5"/>
          <p:cNvSpPr txBox="1">
            <a:spLocks/>
          </p:cNvSpPr>
          <p:nvPr/>
        </p:nvSpPr>
        <p:spPr>
          <a:xfrm rot="16200000">
            <a:off x="10350090" y="5056949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002060"/>
                </a:solidFill>
              </a:rPr>
              <a:t>Racheli/My Documents/Visits/VIPs/t</a:t>
            </a:r>
            <a:r>
              <a:rPr lang="en-GB" sz="800" dirty="0">
                <a:solidFill>
                  <a:srgbClr val="002060"/>
                </a:solidFill>
              </a:rPr>
              <a:t>he how to 11.11.21</a:t>
            </a:r>
            <a:endParaRPr lang="en-US" sz="800" dirty="0">
              <a:solidFill>
                <a:srgbClr val="002060"/>
              </a:solidFill>
            </a:endParaRPr>
          </a:p>
        </p:txBody>
      </p:sp>
      <p:pic>
        <p:nvPicPr>
          <p:cNvPr id="15" name="Picture 3" descr="cid:image005.png@01D70B7F.B46B1D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867" y="809010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139D74FB-2FC5-443A-B162-16196D67A1D2}"/>
              </a:ext>
            </a:extLst>
          </p:cNvPr>
          <p:cNvSpPr txBox="1">
            <a:spLocks/>
          </p:cNvSpPr>
          <p:nvPr/>
        </p:nvSpPr>
        <p:spPr>
          <a:xfrm>
            <a:off x="1066800" y="6262908"/>
            <a:ext cx="10719215" cy="110690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Suggestions from the crowd…?</a:t>
            </a:r>
            <a:r>
              <a:rPr lang="he-IL" sz="22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sz="2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הצעות מהקהל....?                                                                       </a:t>
            </a:r>
            <a:endParaRPr lang="en-GB" sz="22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en-US" sz="22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058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3" grpId="0"/>
      <p:bldP spid="12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39B6C3-452F-4E7D-AFB7-B7CB4DBD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917" y="0"/>
            <a:ext cx="9126543" cy="235774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Guide’s responsibility</a:t>
            </a:r>
            <a:r>
              <a:rPr lang="he-IL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br>
              <a:rPr lang="he-IL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0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אחריות המדריך</a:t>
            </a:r>
            <a:br>
              <a:rPr lang="en-US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LID4096" sz="40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7529805-FBCD-4B50-A3F0-C821CE13F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2" y="1238865"/>
            <a:ext cx="11614634" cy="5501300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he-IL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לוודא שקיבלתם את כל המידע על הביקור מבעוד מועד (יזהר + רחלי/שרית/לשכת מנכ‘’ל)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Make sure you have received all the</a:t>
            </a:r>
            <a:r>
              <a:rPr lang="en-GB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background</a:t>
            </a:r>
            <a:r>
              <a:rPr lang="en-US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information (</a:t>
            </a:r>
            <a:r>
              <a:rPr lang="en-US" sz="2000" b="1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Yizahr</a:t>
            </a:r>
            <a:r>
              <a:rPr lang="en-US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+Racheli/Sarit/</a:t>
            </a:r>
            <a:r>
              <a:rPr lang="en-US" sz="2000" b="1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Lishka</a:t>
            </a:r>
            <a:r>
              <a:rPr lang="en-US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 </a:t>
            </a:r>
            <a:endParaRPr lang="he-IL" sz="20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גמישות גם לאור לו''ז משתנה וגם לאור משתנים שיכולים להתווסף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Flexibility both for a changing schedule, and for variables that can be added affecting the visit </a:t>
            </a:r>
            <a:endParaRPr lang="he-IL" sz="20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התאמת פורמט ותוכן – טעימות או אוריינטציה, חשיבה מראש על מוצגים ומסרים, תכנון מתווה הסיור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3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Adaptation of format and content: Considering the messages we want to bring to the group, think of how to best organize for the specific group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he-IL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קוד לבוש – כמו בכל הדרכה </a:t>
            </a:r>
            <a:r>
              <a:rPr lang="en-US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הלבוש צריך להיות נקי ומסודר, בחלק מהמקרים בלייזר או ז'קט מעל מדי ההדרכה. </a:t>
            </a:r>
            <a:endParaRPr lang="en-US" sz="20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Dress code: As in all tours, clothing should be clean and tidy. Recommended</a:t>
            </a:r>
            <a:r>
              <a:rPr lang="he-IL" sz="2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blazer or jacket</a:t>
            </a:r>
            <a:r>
              <a:rPr lang="en-GB" sz="2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required for certain visits.  </a:t>
            </a:r>
            <a:endParaRPr lang="he-IL" sz="22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>
              <a:lnSpc>
                <a:spcPct val="150000"/>
              </a:lnSpc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7287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21" y="334081"/>
            <a:ext cx="11434916" cy="1450757"/>
          </a:xfrm>
        </p:spPr>
        <p:txBody>
          <a:bodyPr>
            <a:normAutofit/>
          </a:bodyPr>
          <a:lstStyle/>
          <a:p>
            <a:pPr algn="ctr"/>
            <a:r>
              <a:rPr lang="en-GB" sz="3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Pointers to highlight</a:t>
            </a:r>
            <a:br>
              <a:rPr lang="he-IL" sz="40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מסרים ויוזמות </a:t>
            </a:r>
            <a:endParaRPr lang="en-US" sz="28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4488" y="5503668"/>
            <a:ext cx="10688735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Tisch Center for Jewish Dialogue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מרכז טיש לדיאלוג </a:t>
            </a:r>
            <a:r>
              <a:rPr lang="he-IL" b="1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יהודי                                                                                </a:t>
            </a:r>
            <a:endParaRPr lang="en-GB" b="1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357" y="2827769"/>
            <a:ext cx="10396630" cy="5335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Around the world: </a:t>
            </a:r>
            <a:r>
              <a:rPr lang="en-US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exhibits, databases, materials to connect and engage</a:t>
            </a:r>
          </a:p>
          <a:p>
            <a:pPr marL="0" indent="0" algn="r">
              <a:buNone/>
            </a:pP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המוזיאון פועל מסביב לעולם: תערוכות, מאגרי מידע, חומרים לחיבור ולעיסוק</a:t>
            </a:r>
            <a:r>
              <a:rPr lang="en-GB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39357" y="2286197"/>
            <a:ext cx="10746658" cy="6002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You Are Part of the Story –In and Out of the Museum</a:t>
            </a:r>
            <a:r>
              <a:rPr lang="he-IL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אתם חלק מהסיפור - במוזיאון ומחוצה לו                 </a:t>
            </a:r>
            <a:endParaRPr lang="en-US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994488" y="4919436"/>
            <a:ext cx="11053862" cy="74299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On site: interactive tours, workshops, discussions</a:t>
            </a:r>
            <a:r>
              <a:rPr lang="he-IL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במוזיאון: סיורים אינטראקטיביים, סדנאות, דיונים      </a:t>
            </a:r>
            <a:r>
              <a:rPr lang="en-US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47207" y="3770883"/>
            <a:ext cx="10427110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35 countries around the world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35 מדינות ברחבי העולם</a:t>
            </a:r>
            <a:r>
              <a:rPr lang="he-IL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                  </a:t>
            </a:r>
            <a:endParaRPr lang="en-US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027702" y="4300086"/>
            <a:ext cx="10583299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Educational gallery and events </a:t>
            </a:r>
            <a:r>
              <a:rPr lang="en-GB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center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גלריה חינוכית ומרכז אירועים                                                                </a:t>
            </a:r>
            <a:endParaRPr lang="en-GB" b="1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66800" y="1745463"/>
            <a:ext cx="10544114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ANU and Peoplehood as an idea 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אנו </a:t>
            </a:r>
            <a:r>
              <a:rPr lang="he-IL" b="1" dirty="0" err="1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ועמיות</a:t>
            </a:r>
            <a:r>
              <a:rPr lang="he-IL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יהודית כערך                                                                                  </a:t>
            </a:r>
            <a:r>
              <a:rPr lang="en-US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endParaRPr lang="en-GB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Footer Placeholder 5"/>
          <p:cNvSpPr txBox="1">
            <a:spLocks/>
          </p:cNvSpPr>
          <p:nvPr/>
        </p:nvSpPr>
        <p:spPr>
          <a:xfrm rot="16200000">
            <a:off x="10350090" y="5056949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002060"/>
                </a:solidFill>
              </a:rPr>
              <a:t>Racheli/My Documents/Visits/VIPs/t</a:t>
            </a:r>
            <a:r>
              <a:rPr lang="en-GB" sz="800" dirty="0">
                <a:solidFill>
                  <a:srgbClr val="002060"/>
                </a:solidFill>
              </a:rPr>
              <a:t>he how to 11.11.21</a:t>
            </a:r>
            <a:endParaRPr lang="en-US" sz="800" dirty="0">
              <a:solidFill>
                <a:srgbClr val="002060"/>
              </a:solidFill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000172" y="5978597"/>
            <a:ext cx="10435815" cy="5335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defPPr>
              <a:defRPr lang="en-US"/>
            </a:defPPr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Com.Unity</a:t>
            </a:r>
            <a:r>
              <a:rPr lang="he-IL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קומ.יוניטי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                                                                                                                                       </a:t>
            </a:r>
            <a:r>
              <a:rPr lang="he-IL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en-GB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9" name="Picture 3" descr="cid:image005.png@01D70B7F.B46B1D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867" y="809010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00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3AAB6C-45A1-48FF-B690-B1564C77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86" y="776466"/>
            <a:ext cx="10010613" cy="1320800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4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מאחורי הקלעים: העברת מידע </a:t>
            </a:r>
            <a:r>
              <a:rPr lang="he-IL" sz="48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ולו''ז</a:t>
            </a:r>
            <a:r>
              <a:rPr lang="he-IL" sz="4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למדריכים</a:t>
            </a:r>
            <a:endParaRPr lang="LID4096" sz="48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F17F7227-EACC-4F4A-BA01-C8C6E709A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622197"/>
              </p:ext>
            </p:extLst>
          </p:nvPr>
        </p:nvGraphicFramePr>
        <p:xfrm>
          <a:off x="1462437" y="4055265"/>
          <a:ext cx="9699513" cy="151294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6962">
                  <a:extLst>
                    <a:ext uri="{9D8B030D-6E8A-4147-A177-3AD203B41FA5}">
                      <a16:colId xmlns:a16="http://schemas.microsoft.com/office/drawing/2014/main" val="3792894653"/>
                    </a:ext>
                  </a:extLst>
                </a:gridCol>
                <a:gridCol w="474629">
                  <a:extLst>
                    <a:ext uri="{9D8B030D-6E8A-4147-A177-3AD203B41FA5}">
                      <a16:colId xmlns:a16="http://schemas.microsoft.com/office/drawing/2014/main" val="1608323137"/>
                    </a:ext>
                  </a:extLst>
                </a:gridCol>
                <a:gridCol w="910642">
                  <a:extLst>
                    <a:ext uri="{9D8B030D-6E8A-4147-A177-3AD203B41FA5}">
                      <a16:colId xmlns:a16="http://schemas.microsoft.com/office/drawing/2014/main" val="1642806282"/>
                    </a:ext>
                  </a:extLst>
                </a:gridCol>
                <a:gridCol w="1086866">
                  <a:extLst>
                    <a:ext uri="{9D8B030D-6E8A-4147-A177-3AD203B41FA5}">
                      <a16:colId xmlns:a16="http://schemas.microsoft.com/office/drawing/2014/main" val="3900387574"/>
                    </a:ext>
                  </a:extLst>
                </a:gridCol>
                <a:gridCol w="1038935">
                  <a:extLst>
                    <a:ext uri="{9D8B030D-6E8A-4147-A177-3AD203B41FA5}">
                      <a16:colId xmlns:a16="http://schemas.microsoft.com/office/drawing/2014/main" val="2810944984"/>
                    </a:ext>
                  </a:extLst>
                </a:gridCol>
                <a:gridCol w="677864">
                  <a:extLst>
                    <a:ext uri="{9D8B030D-6E8A-4147-A177-3AD203B41FA5}">
                      <a16:colId xmlns:a16="http://schemas.microsoft.com/office/drawing/2014/main" val="765781939"/>
                    </a:ext>
                  </a:extLst>
                </a:gridCol>
                <a:gridCol w="552893">
                  <a:extLst>
                    <a:ext uri="{9D8B030D-6E8A-4147-A177-3AD203B41FA5}">
                      <a16:colId xmlns:a16="http://schemas.microsoft.com/office/drawing/2014/main" val="2313892875"/>
                    </a:ext>
                  </a:extLst>
                </a:gridCol>
                <a:gridCol w="3780722">
                  <a:extLst>
                    <a:ext uri="{9D8B030D-6E8A-4147-A177-3AD203B41FA5}">
                      <a16:colId xmlns:a16="http://schemas.microsoft.com/office/drawing/2014/main" val="980111939"/>
                    </a:ext>
                  </a:extLst>
                </a:gridCol>
              </a:tblGrid>
              <a:tr h="442825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 dirty="0">
                          <a:effectLst/>
                        </a:rPr>
                        <a:t>הזמנת ביקור</a:t>
                      </a:r>
                      <a:endParaRPr lang="he-IL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מדריך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מצב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התחלה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סיום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לקוח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שפה פעילות ביקור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הערות פעילות ביקור</a:t>
                      </a:r>
                      <a:endParaRPr lang="he-IL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extLst>
                  <a:ext uri="{0D108BD9-81ED-4DB2-BD59-A6C34878D82A}">
                    <a16:rowId xmlns:a16="http://schemas.microsoft.com/office/drawing/2014/main" val="4281380853"/>
                  </a:ext>
                </a:extLst>
              </a:tr>
              <a:tr h="107012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חברות של התורמת רות שמיר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>
                          <a:effectLst/>
                        </a:rPr>
                        <a:t>מאושר</a:t>
                      </a:r>
                      <a:endParaRPr lang="he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IL" sz="800">
                          <a:effectLst/>
                        </a:rPr>
                        <a:t>06/11/2022 11:00</a:t>
                      </a:r>
                      <a:endParaRPr lang="en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IL" sz="800">
                          <a:effectLst/>
                        </a:rPr>
                        <a:t>06/11/2022 12:30</a:t>
                      </a:r>
                      <a:endParaRPr lang="en-IL" sz="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050" dirty="0">
                          <a:effectLst/>
                        </a:rPr>
                        <a:t>אנו לשכת מנכ"ל</a:t>
                      </a:r>
                      <a:endParaRPr lang="he-IL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he-IL" sz="1050" dirty="0">
                          <a:effectLst/>
                        </a:rPr>
                        <a:t>אנגלית</a:t>
                      </a:r>
                      <a:r>
                        <a:rPr lang="he-IL" sz="800" dirty="0">
                          <a:effectLst/>
                        </a:rPr>
                        <a:t> </a:t>
                      </a:r>
                      <a:endParaRPr lang="he-IL" sz="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100" dirty="0">
                          <a:effectLst/>
                        </a:rPr>
                        <a:t>רקע: חברות של התורמת רות שמיר. שם הגברות דינה לוריא ועדיה </a:t>
                      </a:r>
                      <a:r>
                        <a:rPr lang="he-IL" sz="1100" dirty="0" err="1">
                          <a:effectLst/>
                        </a:rPr>
                        <a:t>אפלרוט</a:t>
                      </a:r>
                      <a:r>
                        <a:rPr lang="he-IL" sz="1100" dirty="0">
                          <a:effectLst/>
                        </a:rPr>
                        <a:t>. מי שידריך אותן צריך לדעת ששמה של רות  שמיר מופיע בחוץ על קיר התורמים הגדולים ("הצדיקים") ושמוקד ההגירה הגדולה לארה"ב (קומה 2 ) נושא את שמה.</a:t>
                      </a:r>
                      <a:endParaRPr lang="he-IL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9847" marR="49847" marT="0" marB="0" anchor="b"/>
                </a:tc>
                <a:extLst>
                  <a:ext uri="{0D108BD9-81ED-4DB2-BD59-A6C34878D82A}">
                    <a16:rowId xmlns:a16="http://schemas.microsoft.com/office/drawing/2014/main" val="8439578"/>
                  </a:ext>
                </a:extLst>
              </a:tr>
            </a:tbl>
          </a:graphicData>
        </a:graphic>
      </p:graphicFrame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73454F35-75A3-47BC-9995-E926F8583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56508"/>
              </p:ext>
            </p:extLst>
          </p:nvPr>
        </p:nvGraphicFramePr>
        <p:xfrm>
          <a:off x="1375142" y="2071458"/>
          <a:ext cx="9874105" cy="131465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18364">
                  <a:extLst>
                    <a:ext uri="{9D8B030D-6E8A-4147-A177-3AD203B41FA5}">
                      <a16:colId xmlns:a16="http://schemas.microsoft.com/office/drawing/2014/main" val="867570744"/>
                    </a:ext>
                  </a:extLst>
                </a:gridCol>
                <a:gridCol w="347371">
                  <a:extLst>
                    <a:ext uri="{9D8B030D-6E8A-4147-A177-3AD203B41FA5}">
                      <a16:colId xmlns:a16="http://schemas.microsoft.com/office/drawing/2014/main" val="90896985"/>
                    </a:ext>
                  </a:extLst>
                </a:gridCol>
                <a:gridCol w="381182">
                  <a:extLst>
                    <a:ext uri="{9D8B030D-6E8A-4147-A177-3AD203B41FA5}">
                      <a16:colId xmlns:a16="http://schemas.microsoft.com/office/drawing/2014/main" val="497345363"/>
                    </a:ext>
                  </a:extLst>
                </a:gridCol>
                <a:gridCol w="640000">
                  <a:extLst>
                    <a:ext uri="{9D8B030D-6E8A-4147-A177-3AD203B41FA5}">
                      <a16:colId xmlns:a16="http://schemas.microsoft.com/office/drawing/2014/main" val="3759287300"/>
                    </a:ext>
                  </a:extLst>
                </a:gridCol>
                <a:gridCol w="640000">
                  <a:extLst>
                    <a:ext uri="{9D8B030D-6E8A-4147-A177-3AD203B41FA5}">
                      <a16:colId xmlns:a16="http://schemas.microsoft.com/office/drawing/2014/main" val="2051472300"/>
                    </a:ext>
                  </a:extLst>
                </a:gridCol>
                <a:gridCol w="337307">
                  <a:extLst>
                    <a:ext uri="{9D8B030D-6E8A-4147-A177-3AD203B41FA5}">
                      <a16:colId xmlns:a16="http://schemas.microsoft.com/office/drawing/2014/main" val="3695161370"/>
                    </a:ext>
                  </a:extLst>
                </a:gridCol>
                <a:gridCol w="547019">
                  <a:extLst>
                    <a:ext uri="{9D8B030D-6E8A-4147-A177-3AD203B41FA5}">
                      <a16:colId xmlns:a16="http://schemas.microsoft.com/office/drawing/2014/main" val="1227173940"/>
                    </a:ext>
                  </a:extLst>
                </a:gridCol>
                <a:gridCol w="5962862">
                  <a:extLst>
                    <a:ext uri="{9D8B030D-6E8A-4147-A177-3AD203B41FA5}">
                      <a16:colId xmlns:a16="http://schemas.microsoft.com/office/drawing/2014/main" val="1726095698"/>
                    </a:ext>
                  </a:extLst>
                </a:gridCol>
              </a:tblGrid>
              <a:tr h="316614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הזמנת ביקור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מדריך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מצב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התחלה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סיום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לקוח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שפה פעילות ביקור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הערות פעילות ביקור</a:t>
                      </a:r>
                      <a:endParaRPr lang="he-IL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extLst>
                  <a:ext uri="{0D108BD9-81ED-4DB2-BD59-A6C34878D82A}">
                    <a16:rowId xmlns:a16="http://schemas.microsoft.com/office/drawing/2014/main" val="3458385"/>
                  </a:ext>
                </a:extLst>
              </a:tr>
              <a:tr h="998043"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Robert Eisenstadt and Greta Rothschild</a:t>
                      </a:r>
                      <a:endParaRPr lang="de-DE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600">
                          <a:effectLst/>
                        </a:rPr>
                        <a:t>מאושר</a:t>
                      </a:r>
                      <a:endParaRPr lang="he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IL" sz="600">
                          <a:effectLst/>
                        </a:rPr>
                        <a:t>10/11/2022 12:30</a:t>
                      </a:r>
                      <a:endParaRPr lang="en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IL" sz="600">
                          <a:effectLst/>
                        </a:rPr>
                        <a:t>10/11/2022 14:00</a:t>
                      </a:r>
                      <a:endParaRPr lang="en-IL" sz="6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900" dirty="0">
                          <a:effectLst/>
                        </a:rPr>
                        <a:t>אנו -קשרי חוץ</a:t>
                      </a:r>
                      <a:endParaRPr lang="he-IL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000" dirty="0">
                          <a:effectLst/>
                        </a:rPr>
                        <a:t>אנגלית</a:t>
                      </a:r>
                      <a:endParaRPr lang="he-IL" sz="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Burton Lehman, is a prominent communal leader of New York City and a senior partner of Schulte Roth &amp; Zabel LLP.  He is former Chairman of the Board of Governors of Hebrew Union College-Jewish Institute of Religion He is known for his passionate, persona</a:t>
                      </a:r>
                      <a:r>
                        <a:rPr lang="en-US" sz="1100" dirty="0">
                          <a:effectLst/>
                        </a:rPr>
                        <a:t>l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37846" marR="37846" marT="0" marB="0" anchor="b"/>
                </a:tc>
                <a:extLst>
                  <a:ext uri="{0D108BD9-81ED-4DB2-BD59-A6C34878D82A}">
                    <a16:rowId xmlns:a16="http://schemas.microsoft.com/office/drawing/2014/main" val="5743273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EFD2C8EE-654A-4BCD-A453-F7297269B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3" y="3721901"/>
            <a:ext cx="12192000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LID4096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LID4096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>
            <a:extLst>
              <a:ext uri="{FF2B5EF4-FFF2-40B4-BE49-F238E27FC236}">
                <a16:creationId xmlns:a16="http://schemas.microsoft.com/office/drawing/2014/main" id="{E56088BC-0DD3-40FF-94A9-4864ABE92D73}"/>
              </a:ext>
            </a:extLst>
          </p:cNvPr>
          <p:cNvSpPr/>
          <p:nvPr/>
        </p:nvSpPr>
        <p:spPr>
          <a:xfrm>
            <a:off x="7698658" y="2737892"/>
            <a:ext cx="776632" cy="79641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544960E-FCDE-42DE-B3C6-9FC534DF4E15}"/>
              </a:ext>
            </a:extLst>
          </p:cNvPr>
          <p:cNvSpPr/>
          <p:nvPr/>
        </p:nvSpPr>
        <p:spPr>
          <a:xfrm>
            <a:off x="5830529" y="4969815"/>
            <a:ext cx="776632" cy="79641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pic>
        <p:nvPicPr>
          <p:cNvPr id="8" name="Picture 3" descr="cid:image005.png@01D70B7F.B46B1DF0">
            <a:extLst>
              <a:ext uri="{FF2B5EF4-FFF2-40B4-BE49-F238E27FC236}">
                <a16:creationId xmlns:a16="http://schemas.microsoft.com/office/drawing/2014/main" id="{2E7C006E-C112-4077-A285-A51C9EE60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867" y="809010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16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id:image005.png@01D70B7F.B46B1DF0">
            <a:extLst>
              <a:ext uri="{FF2B5EF4-FFF2-40B4-BE49-F238E27FC236}">
                <a16:creationId xmlns:a16="http://schemas.microsoft.com/office/drawing/2014/main" id="{65CDD14A-99B6-457E-A9B7-51CC42E43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867" y="809010"/>
            <a:ext cx="1223962" cy="486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048F006-E385-45C2-92CA-D2417AD443E5}"/>
              </a:ext>
            </a:extLst>
          </p:cNvPr>
          <p:cNvSpPr txBox="1">
            <a:spLocks/>
          </p:cNvSpPr>
          <p:nvPr/>
        </p:nvSpPr>
        <p:spPr>
          <a:xfrm>
            <a:off x="3061252" y="159026"/>
            <a:ext cx="8766313" cy="667909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>
              <a:lnSpc>
                <a:spcPct val="250000"/>
              </a:lnSpc>
            </a:pPr>
            <a:r>
              <a:rPr lang="he-IL" sz="32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לסיכום:</a:t>
            </a: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קבלת מידע מקסימלי מבעוד מועד ותחקרי עצמאי</a:t>
            </a: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מקצועי וגמיש </a:t>
            </a:r>
            <a:endParaRPr lang="en-GB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התאמת מסלול, תוכן ומסרים למאפייני המבקרים</a:t>
            </a: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הדגשת מסרים ויוזמות שאנו מאמינים בהן</a:t>
            </a: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he-IL" sz="2400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''רושם ראשוני'' הוא כרטיס הביקור הראשון שלנו – ייצוגיות ורהיטות </a:t>
            </a: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>
              <a:lnSpc>
                <a:spcPct val="250000"/>
              </a:lnSpc>
              <a:buFont typeface="Wingdings" panose="05000000000000000000" pitchFamily="2" charset="2"/>
              <a:buChar char="v"/>
            </a:pPr>
            <a:endParaRPr lang="he-IL" sz="2400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5F49D2-F224-46C7-9786-8434ED2AEDC3}"/>
              </a:ext>
            </a:extLst>
          </p:cNvPr>
          <p:cNvSpPr txBox="1">
            <a:spLocks/>
          </p:cNvSpPr>
          <p:nvPr/>
        </p:nvSpPr>
        <p:spPr>
          <a:xfrm>
            <a:off x="1263393" y="455810"/>
            <a:ext cx="9701071" cy="651013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310000"/>
              </a:lnSpc>
            </a:pPr>
            <a:r>
              <a:rPr lang="en-US" sz="28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 conclusion:</a:t>
            </a:r>
            <a:endParaRPr lang="he-IL" sz="2800" b="1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310000"/>
              </a:lnSpc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Receiving maximum background info to be best prepared for the tour</a:t>
            </a:r>
          </a:p>
          <a:p>
            <a:pPr marL="457200" indent="-457200">
              <a:lnSpc>
                <a:spcPct val="31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Professional and flexible tour</a:t>
            </a:r>
          </a:p>
          <a:p>
            <a:pPr marL="457200" indent="-457200">
              <a:lnSpc>
                <a:spcPct val="31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Adjusting the route, content and messages to the characteristics of the visitors</a:t>
            </a:r>
          </a:p>
          <a:p>
            <a:pPr marL="457200" indent="-457200">
              <a:lnSpc>
                <a:spcPct val="31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Highlighting messages and initiatives we </a:t>
            </a:r>
            <a:r>
              <a:rPr lang="en-GB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promote</a:t>
            </a:r>
            <a:endParaRPr lang="he-IL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31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"First impression" is our first business card - representativeness and eloquence</a:t>
            </a:r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457200" indent="-457200" algn="r" rtl="1">
              <a:lnSpc>
                <a:spcPct val="310000"/>
              </a:lnSpc>
              <a:buFont typeface="Wingdings" panose="05000000000000000000" pitchFamily="2" charset="2"/>
              <a:buChar char="v"/>
            </a:pPr>
            <a:endParaRPr lang="he-IL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>
              <a:lnSpc>
                <a:spcPct val="310000"/>
              </a:lnSpc>
              <a:buFont typeface="Wingdings" panose="05000000000000000000" pitchFamily="2" charset="2"/>
              <a:buChar char="v"/>
            </a:pPr>
            <a:endParaRPr lang="he-IL" sz="2400" dirty="0">
              <a:solidFill>
                <a:srgbClr val="00206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85884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B70A9D728BE64F814597783E55E173" ma:contentTypeVersion="11" ma:contentTypeDescription="Create a new document." ma:contentTypeScope="" ma:versionID="b74a45ff46a17fa36a9934173d1b6f8d">
  <xsd:schema xmlns:xsd="http://www.w3.org/2001/XMLSchema" xmlns:xs="http://www.w3.org/2001/XMLSchema" xmlns:p="http://schemas.microsoft.com/office/2006/metadata/properties" xmlns:ns3="d97ee1ea-2b22-4d42-bea6-0d5552b4289c" targetNamespace="http://schemas.microsoft.com/office/2006/metadata/properties" ma:root="true" ma:fieldsID="b1cac215c02ceefb52ab74c78183687f" ns3:_="">
    <xsd:import namespace="d97ee1ea-2b22-4d42-bea6-0d5552b428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7ee1ea-2b22-4d42-bea6-0d5552b428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727312-7DB7-4420-ADD1-C51930DC1CBF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d97ee1ea-2b22-4d42-bea6-0d5552b4289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118B3C-7C3F-44B6-993A-4ED184107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7ee1ea-2b22-4d42-bea6-0d5552b42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8EFB9D-59F6-4693-B2B0-FA5B791AF3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11406</TotalTime>
  <Words>980</Words>
  <Application>Microsoft Office PowerPoint</Application>
  <PresentationFormat>מסך רחב</PresentationFormat>
  <Paragraphs>116</Paragraphs>
  <Slides>9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David</vt:lpstr>
      <vt:lpstr>Trebuchet MS</vt:lpstr>
      <vt:lpstr>Wingdings</vt:lpstr>
      <vt:lpstr>Wingdings 3</vt:lpstr>
      <vt:lpstr>Facet</vt:lpstr>
      <vt:lpstr>VIPs+ Visitors of special interest </vt:lpstr>
      <vt:lpstr>VIP visitors </vt:lpstr>
      <vt:lpstr>Important groups</vt:lpstr>
      <vt:lpstr>Goals VIP visits VIPמטרות ביקורי  Friendraising before Fundraising שותפות וחברות לפני גיוס משאבים    </vt:lpstr>
      <vt:lpstr>Challenges (even if we know about it in advance) אתגרים (גם עם ידע מוקדם מראש)</vt:lpstr>
      <vt:lpstr>Guide’s responsibility  אחריות המדריך </vt:lpstr>
      <vt:lpstr>Pointers to highlight מסרים ויוזמות </vt:lpstr>
      <vt:lpstr>מאחורי הקלעים: העברת מידע ולו''ז למדריכים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racheli kaplan</dc:creator>
  <cp:lastModifiedBy>הדסה אפרתי</cp:lastModifiedBy>
  <cp:revision>129</cp:revision>
  <dcterms:created xsi:type="dcterms:W3CDTF">2020-01-06T13:11:14Z</dcterms:created>
  <dcterms:modified xsi:type="dcterms:W3CDTF">2022-12-14T13:44:04Z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0x01010000B70A9D728BE64F814597783E55E173</vt:lpwstr>
  </property>
</Properties>
</file>