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56" r:id="rId3"/>
    <p:sldId id="380" r:id="rId4"/>
    <p:sldId id="381" r:id="rId5"/>
    <p:sldId id="382" r:id="rId6"/>
    <p:sldId id="383" r:id="rId7"/>
    <p:sldId id="386" r:id="rId8"/>
    <p:sldId id="384" r:id="rId9"/>
    <p:sldId id="387" r:id="rId10"/>
    <p:sldId id="388" r:id="rId11"/>
    <p:sldId id="389" r:id="rId12"/>
    <p:sldId id="390" r:id="rId13"/>
    <p:sldId id="398" r:id="rId14"/>
    <p:sldId id="337" r:id="rId15"/>
    <p:sldId id="393" r:id="rId16"/>
    <p:sldId id="392" r:id="rId17"/>
    <p:sldId id="397" r:id="rId18"/>
    <p:sldId id="400" r:id="rId19"/>
    <p:sldId id="399" r:id="rId20"/>
    <p:sldId id="396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0498D570-6AC8-4128-A5D2-425B324E958B}">
          <p14:sldIdLst>
            <p14:sldId id="256"/>
            <p14:sldId id="380"/>
            <p14:sldId id="381"/>
            <p14:sldId id="382"/>
            <p14:sldId id="383"/>
            <p14:sldId id="386"/>
            <p14:sldId id="384"/>
            <p14:sldId id="387"/>
            <p14:sldId id="388"/>
            <p14:sldId id="389"/>
            <p14:sldId id="390"/>
            <p14:sldId id="398"/>
            <p14:sldId id="337"/>
            <p14:sldId id="393"/>
            <p14:sldId id="392"/>
            <p14:sldId id="397"/>
            <p14:sldId id="400"/>
            <p14:sldId id="399"/>
            <p14:sldId id="396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1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5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91216" y="6315161"/>
            <a:ext cx="2743200" cy="365125"/>
          </a:xfrm>
        </p:spPr>
        <p:txBody>
          <a:bodyPr/>
          <a:lstStyle>
            <a:lvl1pPr algn="ctr">
              <a:defRPr>
                <a:solidFill>
                  <a:srgbClr val="2814FF"/>
                </a:solidFill>
              </a:defRPr>
            </a:lvl1pPr>
          </a:lstStyle>
          <a:p>
            <a:fld id="{E4794D96-2317-4FEE-8AFB-2BDA095B95A8}" type="datetimeFigureOut">
              <a:rPr lang="en-US" smtClean="0"/>
              <a:pPr/>
              <a:t>9/7/2022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5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י"א/אלול/תשפ"ב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9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י"א/אלול/תשפ"ב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0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י"א/אלול/תשפ"ב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54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י"א/אלול/תשפ"ב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38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י"א/אלול/תשפ"ב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18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י"א/אלול/תשפ"ב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81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י"א/אלול/תשפ"ב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75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י"א/אלול/תשפ"ב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6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י"א/אלול/תשפ"ב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92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י"א/אלול/תשפ"ב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5139"/>
            <a:ext cx="10515600" cy="4286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5421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י"א/אלול/תשפ"ב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0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814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14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575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575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8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87547"/>
            <a:ext cx="10515600" cy="143072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6340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098207"/>
            <a:ext cx="5157787" cy="3525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6340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98207"/>
            <a:ext cx="5183188" cy="3525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697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D96-2317-4FEE-8AFB-2BDA095B95A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35B-F4BF-4146-BD5B-402C4E290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151" y="63019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1448" y="1275749"/>
            <a:ext cx="6172200" cy="50524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0" y="251665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00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D96-2317-4FEE-8AFB-2BDA095B95A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35B-F4BF-4146-BD5B-402C4E29034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" y="1"/>
            <a:ext cx="12177070" cy="6858000"/>
          </a:xfrm>
          <a:prstGeom prst="rect">
            <a:avLst/>
          </a:prstGeom>
        </p:spPr>
      </p:pic>
      <p:sp>
        <p:nvSpPr>
          <p:cNvPr id="6" name="מלבן 4"/>
          <p:cNvSpPr/>
          <p:nvPr userDrawn="1"/>
        </p:nvSpPr>
        <p:spPr>
          <a:xfrm>
            <a:off x="4038600" y="2415620"/>
            <a:ext cx="3678198" cy="2026762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4930" y="2710151"/>
            <a:ext cx="12177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6600" dirty="0">
                <a:solidFill>
                  <a:schemeClr val="bg2"/>
                </a:solidFill>
                <a:latin typeface="Anomalia ML v2 AAA" panose="00000500000000000000" pitchFamily="50" charset="-79"/>
              </a:rPr>
              <a:t>תודה!</a:t>
            </a:r>
            <a:r>
              <a:rPr lang="en-US" sz="6600" dirty="0">
                <a:solidFill>
                  <a:srgbClr val="2814FF"/>
                </a:solidFill>
                <a:latin typeface="Anomalia ML v2 AAA" panose="00000500000000000000" pitchFamily="50" charset="-79"/>
              </a:rPr>
              <a:t> </a:t>
            </a:r>
            <a:r>
              <a:rPr lang="he-IL" sz="5400" dirty="0">
                <a:solidFill>
                  <a:srgbClr val="2814FF"/>
                </a:solidFill>
                <a:latin typeface="Anomalia ML v2 AAA" panose="00000500000000000000" pitchFamily="50" charset="-79"/>
                <a:cs typeface="Anomalia ML v2 AAA" panose="00000500000000000000" pitchFamily="50" charset="-79"/>
              </a:rPr>
              <a:t>!</a:t>
            </a:r>
            <a:r>
              <a:rPr lang="en-US" sz="7200" dirty="0">
                <a:solidFill>
                  <a:srgbClr val="2814FF"/>
                </a:solidFill>
                <a:latin typeface="Anomalia ML v2 AAA" panose="00000500000000000000" pitchFamily="50" charset="-79"/>
                <a:cs typeface="Anomalia ML v2 AAA" panose="00000500000000000000" pitchFamily="50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274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55139"/>
            <a:ext cx="10515600" cy="4015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94D96-2317-4FEE-8AFB-2BDA095B95A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2535B-F4BF-4146-BD5B-402C4E2903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12192001" cy="593889"/>
          </a:xfrm>
          <a:prstGeom prst="rect">
            <a:avLst/>
          </a:prstGeom>
          <a:solidFill>
            <a:srgbClr val="2814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2516958" cy="5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2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814FF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814FF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814FF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814FF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814FF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814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י"א/אלול/תשפ"ב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vICWFHHkyQ" TargetMode="External"/><Relationship Id="rId4" Type="http://schemas.openxmlformats.org/officeDocument/2006/relationships/hyperlink" Target="https://www.inn.co.il/news/27737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j65WfW6ARA" TargetMode="External"/><Relationship Id="rId4" Type="http://schemas.openxmlformats.org/officeDocument/2006/relationships/hyperlink" Target="https://www.youtube.com/watch?v=uj65WfW6AR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857" y="2913686"/>
            <a:ext cx="8657887" cy="673748"/>
          </a:xfrm>
        </p:spPr>
        <p:txBody>
          <a:bodyPr>
            <a:noAutofit/>
          </a:bodyPr>
          <a:lstStyle/>
          <a:p>
            <a:pPr rtl="1"/>
            <a:r>
              <a:rPr lang="he-IL" sz="7200" b="1" dirty="0">
                <a:latin typeface="Calibri" panose="020F0502020204030204" pitchFamily="34" charset="0"/>
                <a:cs typeface="Calibri" panose="020F0502020204030204" pitchFamily="34" charset="0"/>
              </a:rPr>
              <a:t>אנו– מוזיאון העם היהודי</a:t>
            </a:r>
            <a:br>
              <a:rPr lang="he-IL" sz="7200" b="1" dirty="0"/>
            </a:br>
            <a:r>
              <a:rPr lang="en-US" sz="6600" b="1" dirty="0"/>
              <a:t>ANU – Museum of the Jewish people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452" y="3587434"/>
            <a:ext cx="9369969" cy="1059981"/>
          </a:xfrm>
        </p:spPr>
        <p:txBody>
          <a:bodyPr>
            <a:normAutofit/>
          </a:bodyPr>
          <a:lstStyle/>
          <a:p>
            <a:r>
              <a:rPr lang="he-IL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היסטוריה 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5225" y="5795083"/>
            <a:ext cx="408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rgbClr val="2814FF"/>
                </a:solidFill>
              </a:rPr>
              <a:t>בית הספר ללימודי העם היהודי</a:t>
            </a:r>
          </a:p>
          <a:p>
            <a:pPr algn="ctr"/>
            <a:r>
              <a:rPr lang="he-IL" dirty="0">
                <a:solidFill>
                  <a:srgbClr val="2814FF"/>
                </a:solidFill>
              </a:rPr>
              <a:t>אנו - מוזיאון העם היהודי</a:t>
            </a:r>
          </a:p>
        </p:txBody>
      </p:sp>
      <p:pic>
        <p:nvPicPr>
          <p:cNvPr id="2050" name="Picture 2" descr="The Museum of the Jewish People at Beit Hatfutsot, Tel Aviv | cityseeker">
            <a:extLst>
              <a:ext uri="{FF2B5EF4-FFF2-40B4-BE49-F238E27FC236}">
                <a16:creationId xmlns:a16="http://schemas.microsoft.com/office/drawing/2014/main" id="{AD495B54-6EE2-4964-ABB8-35EFF5082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6" y="4399707"/>
            <a:ext cx="3253965" cy="24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3E4D7EA-69B1-4A9F-9E5B-A0F631CDC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472" y="4399707"/>
            <a:ext cx="3743528" cy="243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96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76" y="1159088"/>
            <a:ext cx="10958848" cy="874689"/>
          </a:xfrm>
        </p:spPr>
        <p:txBody>
          <a:bodyPr>
            <a:normAutofit/>
          </a:bodyPr>
          <a:lstStyle/>
          <a:p>
            <a:pPr algn="ctr" rtl="1"/>
            <a:r>
              <a:rPr lang="en-US" sz="3600" b="1" dirty="0">
                <a:latin typeface="Gisha" panose="020B0502040204020203" pitchFamily="34" charset="-79"/>
                <a:cs typeface="Gisha" panose="020B0502040204020203" pitchFamily="34" charset="-79"/>
              </a:rPr>
              <a:t>1978</a:t>
            </a:r>
            <a:endParaRPr lang="he-IL" sz="3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Picture 2" descr="https://www.bh.org.il/wp-content/uploads/beit-hatfutsot-1-1140x757.jpg">
            <a:extLst>
              <a:ext uri="{FF2B5EF4-FFF2-40B4-BE49-F238E27FC236}">
                <a16:creationId xmlns:a16="http://schemas.microsoft.com/office/drawing/2014/main" id="{9A1002C9-4CCE-46EF-AAB3-B34ABA17A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20" y="2247096"/>
            <a:ext cx="6012160" cy="39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04F9EC-2E9E-4EAB-8A98-91C55DD27F86}"/>
              </a:ext>
            </a:extLst>
          </p:cNvPr>
          <p:cNvSpPr txBox="1"/>
          <p:nvPr/>
        </p:nvSpPr>
        <p:spPr>
          <a:xfrm rot="21121660">
            <a:off x="389571" y="2532999"/>
            <a:ext cx="11412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400 אלף מבקרים בשנה בעשור הראשון</a:t>
            </a:r>
            <a:endParaRPr lang="LID4096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74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76" y="876284"/>
            <a:ext cx="10958848" cy="874689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>
                <a:latin typeface="Gisha" panose="020B0502040204020203" pitchFamily="34" charset="-79"/>
                <a:cs typeface="Gisha" panose="020B0502040204020203" pitchFamily="34" charset="-79"/>
              </a:rPr>
              <a:t>איך? </a:t>
            </a:r>
            <a:r>
              <a:rPr lang="en-US" sz="3600" b="1" dirty="0">
                <a:latin typeface="Gisha" panose="020B0502040204020203" pitchFamily="34" charset="-79"/>
                <a:cs typeface="Gisha" panose="020B0502040204020203" pitchFamily="34" charset="-79"/>
              </a:rPr>
              <a:t>How</a:t>
            </a:r>
            <a:endParaRPr lang="he-IL" sz="3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Picture 2" descr="×ª××¦××ª ×ª××× × ×¢×××¨ ××¤× ×ª×¨×× ××©×××¨××">
            <a:extLst>
              <a:ext uri="{FF2B5EF4-FFF2-40B4-BE49-F238E27FC236}">
                <a16:creationId xmlns:a16="http://schemas.microsoft.com/office/drawing/2014/main" id="{A72A5689-BF52-4CF7-B9A7-3C478624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09" y="2483988"/>
            <a:ext cx="4293530" cy="32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×ª××¦××ª ×ª××× × ×¢×××¨ ×××¨ ×××ª××">
            <a:extLst>
              <a:ext uri="{FF2B5EF4-FFF2-40B4-BE49-F238E27FC236}">
                <a16:creationId xmlns:a16="http://schemas.microsoft.com/office/drawing/2014/main" id="{5BCD8E3F-3F93-48DB-97B2-2CCBD736E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62" y="1926140"/>
            <a:ext cx="3480125" cy="435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1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בית התפוצות - השתלמויות מורים, בית ספר ללימודי העם היהודי בבית התפוצות,  השתלמויות למורים בבית התפוצות, ימי עיון לאנשי חינוך בבית התפוצות, מרכז  לחשיבה ודיון בסוגיות חינוכיות, בית ספר בינלאומי ללימודי העם">
            <a:extLst>
              <a:ext uri="{FF2B5EF4-FFF2-40B4-BE49-F238E27FC236}">
                <a16:creationId xmlns:a16="http://schemas.microsoft.com/office/drawing/2014/main" id="{32F01187-B725-4900-BF3E-22C493708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68" y="3129375"/>
            <a:ext cx="4646870" cy="132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eit Hatfutsot - The Museum of the Jewish People (beithatfutsot) - Profile  | Pinterest">
            <a:extLst>
              <a:ext uri="{FF2B5EF4-FFF2-40B4-BE49-F238E27FC236}">
                <a16:creationId xmlns:a16="http://schemas.microsoft.com/office/drawing/2014/main" id="{EAF6EEF2-4F0C-4346-BB28-FE2EC98AD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42" y="1952024"/>
            <a:ext cx="3580572" cy="358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Challenge of Jewish Indigeneity | VISION | Yehuda HaKohen">
            <a:extLst>
              <a:ext uri="{FF2B5EF4-FFF2-40B4-BE49-F238E27FC236}">
                <a16:creationId xmlns:a16="http://schemas.microsoft.com/office/drawing/2014/main" id="{DFC89D6A-38A7-440A-9A0E-3BD5E8CAC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6" y="1181429"/>
            <a:ext cx="6096001" cy="34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it Hatfutsot - Museum of the Jewish People (Diaspora Museum)">
            <a:extLst>
              <a:ext uri="{FF2B5EF4-FFF2-40B4-BE49-F238E27FC236}">
                <a16:creationId xmlns:a16="http://schemas.microsoft.com/office/drawing/2014/main" id="{1B188D81-4B70-4186-B5D8-6E3EAFA52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536" y="2080113"/>
            <a:ext cx="4999348" cy="374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it Hatfutsot - The Museum of the Jewish People | en.wikipe… | Flickr">
            <a:extLst>
              <a:ext uri="{FF2B5EF4-FFF2-40B4-BE49-F238E27FC236}">
                <a16:creationId xmlns:a16="http://schemas.microsoft.com/office/drawing/2014/main" id="{13E9A680-A3C5-4C3E-9557-BF3B0B265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00" y="4355244"/>
            <a:ext cx="3391734" cy="225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8810"/>
            <a:ext cx="10515600" cy="1763331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חוק בית התפוצות:</a:t>
            </a:r>
            <a:b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המרכז הלאומי לקהילות ישראל בארץ ובעולם</a:t>
            </a:r>
            <a:b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(חוק בית התפוצות </a:t>
            </a:r>
            <a:r>
              <a:rPr lang="he-IL" b="1" dirty="0" err="1">
                <a:latin typeface="Gisha" panose="020B0502040204020203" pitchFamily="34" charset="-79"/>
                <a:cs typeface="Gisha" panose="020B0502040204020203" pitchFamily="34" charset="-79"/>
              </a:rPr>
              <a:t>התשס"ו</a:t>
            </a: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 - 2005)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14237"/>
            <a:ext cx="10515600" cy="3022168"/>
          </a:xfrm>
        </p:spPr>
        <p:txBody>
          <a:bodyPr>
            <a:normAutofit/>
          </a:bodyPr>
          <a:lstStyle/>
          <a:p>
            <a:pPr algn="just"/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בית התפוצות הינו המוסד היחיד המספר ומתעד את סיפורו הייחודי והמתמשך של העם היהודי.</a:t>
            </a:r>
          </a:p>
          <a:p>
            <a:pPr algn="just"/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בית התפוצות מציג את הפסיפס הרב גוני המרכיב את העם היהודי ובה בעת מדגיש את המאחד והמשותף.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0637DB93-7ACA-42BC-81A7-ECE702947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718">
            <a:off x="4446250" y="3967090"/>
            <a:ext cx="7684181" cy="2700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C2E4DEF-D7A4-4C70-A250-75D474641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2" y="510252"/>
            <a:ext cx="6014525" cy="3385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226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34" y="785536"/>
            <a:ext cx="10958848" cy="874689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>
                <a:latin typeface="Gisha" panose="020B0502040204020203" pitchFamily="34" charset="-79"/>
                <a:cs typeface="Gisha" panose="020B0502040204020203" pitchFamily="34" charset="-79"/>
              </a:rPr>
              <a:t>בית התפוצות </a:t>
            </a:r>
            <a:r>
              <a:rPr lang="en-US" sz="3600" b="1" dirty="0">
                <a:latin typeface="Gisha" panose="020B0502040204020203" pitchFamily="34" charset="-79"/>
                <a:cs typeface="Gisha" panose="020B0502040204020203" pitchFamily="34" charset="-79"/>
              </a:rPr>
              <a:t>Beit Hatfutsot</a:t>
            </a:r>
            <a:endParaRPr lang="he-IL" sz="3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Picture 4" descr="×ª××¦××ª ×ª××× × ×¢×××¨ ××©×¨×× ×××ª×¤××¦××ª">
            <a:extLst>
              <a:ext uri="{FF2B5EF4-FFF2-40B4-BE49-F238E27FC236}">
                <a16:creationId xmlns:a16="http://schemas.microsoft.com/office/drawing/2014/main" id="{5BF0DCAD-6688-43A4-9D8D-221B16ADC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34" y="2805471"/>
            <a:ext cx="5469160" cy="277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×ª××¦××ª ×ª××× × ×¢×××¨ ×ª× ××××">
            <a:extLst>
              <a:ext uri="{FF2B5EF4-FFF2-40B4-BE49-F238E27FC236}">
                <a16:creationId xmlns:a16="http://schemas.microsoft.com/office/drawing/2014/main" id="{795198DA-1D89-43CD-9082-776566239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34" y="1750314"/>
            <a:ext cx="6464910" cy="186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×ª××¦××ª ×ª××× × ×¢×××¨ ×©×¨××××§">
            <a:extLst>
              <a:ext uri="{FF2B5EF4-FFF2-40B4-BE49-F238E27FC236}">
                <a16:creationId xmlns:a16="http://schemas.microsoft.com/office/drawing/2014/main" id="{4154D0CA-DC70-4F9B-855C-D98828E47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202" y="2764609"/>
            <a:ext cx="2236271" cy="392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זעם בכנסיות: &quot;נוצרים לא מורשים להגיע בחג המולד - ונערים מ'תגלית' הוחרגו&quot;">
            <a:extLst>
              <a:ext uri="{FF2B5EF4-FFF2-40B4-BE49-F238E27FC236}">
                <a16:creationId xmlns:a16="http://schemas.microsoft.com/office/drawing/2014/main" id="{D147C55B-9C06-4361-A173-CB0ADB93B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60" y="4212688"/>
            <a:ext cx="4465163" cy="251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86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76" y="1159088"/>
            <a:ext cx="10958848" cy="874689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sz="3600" b="1" dirty="0">
                <a:latin typeface="Gisha" panose="020B0502040204020203" pitchFamily="34" charset="-79"/>
                <a:cs typeface="Gisha" panose="020B0502040204020203" pitchFamily="34" charset="-79"/>
              </a:rPr>
              <a:t>2021</a:t>
            </a:r>
            <a:br>
              <a:rPr lang="he-IL" sz="3600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3600" b="1" dirty="0">
                <a:latin typeface="Gisha" panose="020B0502040204020203" pitchFamily="34" charset="-79"/>
                <a:cs typeface="Gisha" panose="020B0502040204020203" pitchFamily="34" charset="-79"/>
              </a:rPr>
              <a:t>התחדשות </a:t>
            </a:r>
            <a:r>
              <a:rPr lang="en-US" sz="3600" b="1" dirty="0">
                <a:latin typeface="Gisha" panose="020B0502040204020203" pitchFamily="34" charset="-79"/>
                <a:cs typeface="Gisha" panose="020B0502040204020203" pitchFamily="34" charset="-79"/>
              </a:rPr>
              <a:t>Renewal</a:t>
            </a:r>
            <a:endParaRPr lang="he-IL" sz="3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Picture 2" descr="×ª××¦××ª ×ª××× × ×¢×××¨ ××× ××¡× ×××××××× ×××ª ××ª×¤××¦××ª">
            <a:extLst>
              <a:ext uri="{FF2B5EF4-FFF2-40B4-BE49-F238E27FC236}">
                <a16:creationId xmlns:a16="http://schemas.microsoft.com/office/drawing/2014/main" id="{9F7DCAB6-19B6-43CE-8D22-7F610D2F5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72" y="2165751"/>
            <a:ext cx="6066622" cy="453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099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דיה מקוונת 3" title="ANU PREVIEW">
            <a:hlinkClick r:id="" action="ppaction://media"/>
            <a:extLst>
              <a:ext uri="{FF2B5EF4-FFF2-40B4-BE49-F238E27FC236}">
                <a16:creationId xmlns:a16="http://schemas.microsoft.com/office/drawing/2014/main" id="{9A503BAB-C464-4235-BAD3-4CE513C8A7E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4889" y="1245123"/>
            <a:ext cx="4970598" cy="2795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D8BDC8-2E7F-4009-BFD2-7787CEC23E8F}"/>
              </a:ext>
            </a:extLst>
          </p:cNvPr>
          <p:cNvSpPr txBox="1"/>
          <p:nvPr/>
        </p:nvSpPr>
        <p:spPr>
          <a:xfrm>
            <a:off x="522464" y="4145810"/>
            <a:ext cx="5836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https://www.inn.co.il/news/277372</a:t>
            </a:r>
            <a:endParaRPr lang="he-IL" sz="2800" dirty="0"/>
          </a:p>
          <a:p>
            <a:endParaRPr lang="LID4096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650039-A538-4D97-AC88-E7364EBE30EF}"/>
              </a:ext>
            </a:extLst>
          </p:cNvPr>
          <p:cNvSpPr txBox="1"/>
          <p:nvPr/>
        </p:nvSpPr>
        <p:spPr>
          <a:xfrm>
            <a:off x="6556515" y="2179401"/>
            <a:ext cx="45554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he-IL" sz="2400" b="1" u="sng" dirty="0"/>
              <a:t>מוזיאון אנו – מוזיאון העם היהודי</a:t>
            </a:r>
          </a:p>
          <a:p>
            <a:pPr algn="ctr" rtl="1">
              <a:lnSpc>
                <a:spcPct val="200000"/>
              </a:lnSpc>
            </a:pPr>
            <a:r>
              <a:rPr lang="he-IL" sz="2400" b="1" dirty="0"/>
              <a:t>פלורליסטיות</a:t>
            </a:r>
          </a:p>
          <a:p>
            <a:pPr algn="ctr" rtl="1">
              <a:lnSpc>
                <a:spcPct val="200000"/>
              </a:lnSpc>
            </a:pPr>
            <a:r>
              <a:rPr lang="he-IL" sz="2400" b="1" dirty="0"/>
              <a:t>תיקון היררכיות</a:t>
            </a:r>
          </a:p>
          <a:p>
            <a:pPr algn="ctr" rtl="1">
              <a:lnSpc>
                <a:spcPct val="200000"/>
              </a:lnSpc>
            </a:pPr>
            <a:r>
              <a:rPr lang="he-IL" sz="2400" b="1" dirty="0"/>
              <a:t>מקומה של האישה בעולם היהודי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262830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57C5F6F-708A-4282-98FF-941933E26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6375"/>
            <a:ext cx="11962614" cy="5533533"/>
          </a:xfrm>
        </p:spPr>
        <p:txBody>
          <a:bodyPr>
            <a:normAutofit fontScale="92500"/>
          </a:bodyPr>
          <a:lstStyle/>
          <a:p>
            <a:pPr marL="0" lvl="0" indent="0" algn="ctr">
              <a:lnSpc>
                <a:spcPct val="200000"/>
              </a:lnSpc>
              <a:buNone/>
            </a:pP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זיכרון היסטורי</a:t>
            </a:r>
          </a:p>
          <a:p>
            <a:pPr marL="0" lvl="0" indent="0" algn="ctr">
              <a:lnSpc>
                <a:spcPct val="200000"/>
              </a:lnSpc>
              <a:buNone/>
            </a:pP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יחס רב פנים לישראל</a:t>
            </a:r>
          </a:p>
          <a:p>
            <a:pPr marL="0" lvl="0" indent="0" algn="ctr">
              <a:lnSpc>
                <a:spcPct val="200000"/>
              </a:lnSpc>
              <a:buNone/>
            </a:pP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עברית ושפות יהודיות נוספות</a:t>
            </a:r>
          </a:p>
          <a:p>
            <a:pPr marL="0" lvl="0" indent="0" algn="ctr">
              <a:lnSpc>
                <a:spcPct val="200000"/>
              </a:lnSpc>
              <a:buNone/>
            </a:pP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אורח חיים</a:t>
            </a:r>
          </a:p>
          <a:p>
            <a:pPr marL="0" lvl="0" indent="0" algn="ctr">
              <a:lnSpc>
                <a:spcPct val="200000"/>
              </a:lnSpc>
              <a:buNone/>
            </a:pP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ערכים</a:t>
            </a:r>
          </a:p>
          <a:p>
            <a:pPr marL="0" lvl="0" indent="0" algn="ctr">
              <a:lnSpc>
                <a:spcPct val="200000"/>
              </a:lnSpc>
              <a:buNone/>
            </a:pP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יצירה ויצירתיות</a:t>
            </a:r>
          </a:p>
          <a:p>
            <a:pPr algn="ctr">
              <a:lnSpc>
                <a:spcPct val="200000"/>
              </a:lnSpc>
            </a:pPr>
            <a:endParaRPr lang="LID4096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9728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ex.anumuseum.org.il/wp-content/uploads/%D7%95%D7%94%D7%99%D7%95-%D7%9C%D7%90%D7%95%D7%AA-%D7%A2%D7%9C-%D7%99%D7%93%D7%9A_%D7%AA%D7%9E%D7%A8-%D7%A4%D7%9C%D7%90%D7%99-687x687.jpg">
            <a:extLst>
              <a:ext uri="{FF2B5EF4-FFF2-40B4-BE49-F238E27FC236}">
                <a16:creationId xmlns:a16="http://schemas.microsoft.com/office/drawing/2014/main" id="{D80BFF46-840A-4B2D-8058-A5E64B60A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1" y="810762"/>
            <a:ext cx="4706889" cy="470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62559ED-1737-4A84-AB1A-FCEF83357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81" y="1132868"/>
            <a:ext cx="3738438" cy="2483541"/>
          </a:xfrm>
          <a:prstGeom prst="rect">
            <a:avLst/>
          </a:prstGeom>
        </p:spPr>
      </p:pic>
      <p:pic>
        <p:nvPicPr>
          <p:cNvPr id="2050" name="Picture 2" descr="בית התפוצות - פעילויות לילדים בתל אביב - קינדרלנד">
            <a:extLst>
              <a:ext uri="{FF2B5EF4-FFF2-40B4-BE49-F238E27FC236}">
                <a16:creationId xmlns:a16="http://schemas.microsoft.com/office/drawing/2014/main" id="{0C7FF592-503C-41BB-A2B2-724C99D5D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00" y="3121804"/>
            <a:ext cx="4809929" cy="361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810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מדיה מקוונת 1" title="אתם חלק מהסיפור (כתוביות בעברית) - בית התפוצות">
            <a:hlinkClick r:id="" action="ppaction://media"/>
            <a:extLst>
              <a:ext uri="{FF2B5EF4-FFF2-40B4-BE49-F238E27FC236}">
                <a16:creationId xmlns:a16="http://schemas.microsoft.com/office/drawing/2014/main" id="{135644F5-5157-4850-9EA2-51BD742309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6189" y="1219593"/>
            <a:ext cx="8574202" cy="4822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18323C-5069-45C6-9736-6841266BB0AE}"/>
              </a:ext>
            </a:extLst>
          </p:cNvPr>
          <p:cNvSpPr txBox="1"/>
          <p:nvPr/>
        </p:nvSpPr>
        <p:spPr>
          <a:xfrm>
            <a:off x="1743959" y="6202837"/>
            <a:ext cx="8305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https://www.youtube.com/watch?v=uj65WfW6ARA</a:t>
            </a:r>
            <a:endParaRPr lang="he-IL" dirty="0"/>
          </a:p>
          <a:p>
            <a:pPr algn="ctr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8713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8810"/>
            <a:ext cx="10515600" cy="874689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sz="5300" b="1" dirty="0">
                <a:latin typeface="Gisha" panose="020B0502040204020203" pitchFamily="34" charset="-79"/>
                <a:cs typeface="Gisha" panose="020B0502040204020203" pitchFamily="34" charset="-79"/>
              </a:rPr>
              <a:t>1959</a:t>
            </a:r>
            <a:b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הרעיון ! </a:t>
            </a:r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The Idea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Picture 4" descr="×ª××¦××ª ×ª××× × ×¢×××¨ × ××× ×××××× ×××ª ××ª×¤××¦××ª">
            <a:extLst>
              <a:ext uri="{FF2B5EF4-FFF2-40B4-BE49-F238E27FC236}">
                <a16:creationId xmlns:a16="http://schemas.microsoft.com/office/drawing/2014/main" id="{F6BA4EF2-6930-4B36-A3B6-42497FFBF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2412717"/>
            <a:ext cx="3024336" cy="296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54888" y="5632273"/>
            <a:ext cx="4532290" cy="755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יד לגולה </a:t>
            </a:r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Memorial of Exile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4033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" y="1"/>
            <a:ext cx="12177070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4308498" y="2415619"/>
            <a:ext cx="3678198" cy="2026762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33957" y="2762805"/>
            <a:ext cx="12265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6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Arial" panose="020B0604020202020204" pitchFamily="34" charset="0"/>
              </a:rPr>
              <a:t>תודה!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2814FF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+mn-cs"/>
              </a:rPr>
              <a:t> </a:t>
            </a:r>
            <a:r>
              <a:rPr kumimoji="0" lang="he-IL" sz="5400" b="0" i="0" u="none" strike="noStrike" kern="1200" cap="none" spc="0" normalizeH="0" baseline="0" noProof="0" dirty="0">
                <a:ln>
                  <a:noFill/>
                </a:ln>
                <a:solidFill>
                  <a:srgbClr val="2814FF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Anomalia ML v2 AAA" panose="00000500000000000000" pitchFamily="50" charset="-79"/>
              </a:rPr>
              <a:t>!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2814FF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Anomalia ML v2 AAA" panose="00000500000000000000" pitchFamily="50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430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1895"/>
            <a:ext cx="10515600" cy="874689"/>
          </a:xfrm>
        </p:spPr>
        <p:txBody>
          <a:bodyPr>
            <a:normAutofit/>
          </a:bodyPr>
          <a:lstStyle/>
          <a:p>
            <a:pPr algn="ctr" rtl="1"/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התגובה </a:t>
            </a:r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The reaction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Picture 2" descr="https://upload.wikimedia.org/wikipedia/commons/thumb/b/b4/Max_Nordau_in_Maccabi_Museum.JPG/800px-Max_Nordau_in_Maccabi_Museum.JPG">
            <a:extLst>
              <a:ext uri="{FF2B5EF4-FFF2-40B4-BE49-F238E27FC236}">
                <a16:creationId xmlns:a16="http://schemas.microsoft.com/office/drawing/2014/main" id="{D0651764-E3B4-45AC-A2EC-25C95E14E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021">
            <a:off x="8161323" y="1595210"/>
            <a:ext cx="2084358" cy="289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×ª××¦××ª ×ª××× × ×¢×××¨ ×××××ª ××©×¨××¨××">
            <a:extLst>
              <a:ext uri="{FF2B5EF4-FFF2-40B4-BE49-F238E27FC236}">
                <a16:creationId xmlns:a16="http://schemas.microsoft.com/office/drawing/2014/main" id="{B4EEF800-DE1B-470A-B5DB-05132C04D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11" y="4636594"/>
            <a:ext cx="2639460" cy="211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×ª××¦××ª ×ª××× × ×¢×××¨ ×©×¨××××§">
            <a:extLst>
              <a:ext uri="{FF2B5EF4-FFF2-40B4-BE49-F238E27FC236}">
                <a16:creationId xmlns:a16="http://schemas.microsoft.com/office/drawing/2014/main" id="{A5A7920C-6754-44A6-A20F-76DFFE03E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31" y="1638655"/>
            <a:ext cx="1501355" cy="26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×ª××¦××ª ×ª××× × ×¢×××¨ ×××¨ ×××ª××">
            <a:extLst>
              <a:ext uri="{FF2B5EF4-FFF2-40B4-BE49-F238E27FC236}">
                <a16:creationId xmlns:a16="http://schemas.microsoft.com/office/drawing/2014/main" id="{178B82BA-E8D6-4698-9A0F-06136FB82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859">
            <a:off x="2038598" y="1557886"/>
            <a:ext cx="2611942" cy="32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×ª××¦××ª ×ª××× × ×¢×××¨ ××××¨">
            <a:extLst>
              <a:ext uri="{FF2B5EF4-FFF2-40B4-BE49-F238E27FC236}">
                <a16:creationId xmlns:a16="http://schemas.microsoft.com/office/drawing/2014/main" id="{50E8A6BE-C94D-48E7-BA7A-749C57268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6895">
            <a:off x="2021239" y="2413829"/>
            <a:ext cx="8293538" cy="361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44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8810"/>
            <a:ext cx="10515600" cy="874689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1968</a:t>
            </a:r>
            <a:b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מימון ! </a:t>
            </a:r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Funding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Picture 12" descr="×ª××¦××ª ×ª××× × ×¢×××¨ ××××¨">
            <a:extLst>
              <a:ext uri="{FF2B5EF4-FFF2-40B4-BE49-F238E27FC236}">
                <a16:creationId xmlns:a16="http://schemas.microsoft.com/office/drawing/2014/main" id="{50E8A6BE-C94D-48E7-BA7A-749C57268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92" y="2228622"/>
            <a:ext cx="6516216" cy="283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×ª××¦××ª ×ª××× × ×¢×××¨ ××¦× ×× ×× ××××ª×">
            <a:extLst>
              <a:ext uri="{FF2B5EF4-FFF2-40B4-BE49-F238E27FC236}">
                <a16:creationId xmlns:a16="http://schemas.microsoft.com/office/drawing/2014/main" id="{03496FDF-C320-4B7F-AEE9-8FC7CA69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02" y="2713621"/>
            <a:ext cx="4491596" cy="336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76" y="1159088"/>
            <a:ext cx="10958848" cy="874689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מבט על מוזיאונים </a:t>
            </a:r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A broad look at museums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Picture 4" descr="×ª××¦××ª ×ª××× × ×¢×××¨ ××¨ ××¨×¦×">
            <a:extLst>
              <a:ext uri="{FF2B5EF4-FFF2-40B4-BE49-F238E27FC236}">
                <a16:creationId xmlns:a16="http://schemas.microsoft.com/office/drawing/2014/main" id="{9159163F-AFFD-4ABE-A481-8F7D99E5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19" y="1908858"/>
            <a:ext cx="3245981" cy="243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×ª××¦××ª ×ª××× × ×¢×××¨ ×× ××©×">
            <a:extLst>
              <a:ext uri="{FF2B5EF4-FFF2-40B4-BE49-F238E27FC236}">
                <a16:creationId xmlns:a16="http://schemas.microsoft.com/office/drawing/2014/main" id="{7D48141E-E8AA-4562-BAB3-070AD0FA4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5" y="4343344"/>
            <a:ext cx="3725019" cy="24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×ª××¦××ª ×ª××× × ×¢×××¨ ××××××× ××©×¨××">
            <a:extLst>
              <a:ext uri="{FF2B5EF4-FFF2-40B4-BE49-F238E27FC236}">
                <a16:creationId xmlns:a16="http://schemas.microsoft.com/office/drawing/2014/main" id="{80ECD21D-76BB-46DC-8D5F-0CAC01F61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908858"/>
            <a:ext cx="3503290" cy="243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0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162" y="931929"/>
            <a:ext cx="10958848" cy="874689"/>
          </a:xfrm>
        </p:spPr>
        <p:txBody>
          <a:bodyPr>
            <a:normAutofit/>
          </a:bodyPr>
          <a:lstStyle/>
          <a:p>
            <a:pPr algn="ctr" rtl="1"/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נרטיב לאומי </a:t>
            </a:r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National Ethos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" name="Picture 2" descr="×ª××¦××ª ×ª××× × ×¢×××¨ ×¨××¡ ×¤×¨×××§××× ××× ××××× ×¡×¤×¨××">
            <a:extLst>
              <a:ext uri="{FF2B5EF4-FFF2-40B4-BE49-F238E27FC236}">
                <a16:creationId xmlns:a16="http://schemas.microsoft.com/office/drawing/2014/main" id="{A4BB1897-665E-4506-9124-F895BD9F1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10" y="2033777"/>
            <a:ext cx="2043174" cy="26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×ª××× × ×§×©××¨×">
            <a:extLst>
              <a:ext uri="{FF2B5EF4-FFF2-40B4-BE49-F238E27FC236}">
                <a16:creationId xmlns:a16="http://schemas.microsoft.com/office/drawing/2014/main" id="{7A37A57A-D85C-43A9-BDBA-A188865D2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49" y="2033777"/>
            <a:ext cx="2036484" cy="26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×ª××¦××ª ×ª××× × ×¢×××¨ ×¨××¡ ×¤×¨×××§××× ××× ××××× ×¡×¤×¨××">
            <a:extLst>
              <a:ext uri="{FF2B5EF4-FFF2-40B4-BE49-F238E27FC236}">
                <a16:creationId xmlns:a16="http://schemas.microsoft.com/office/drawing/2014/main" id="{9B51560A-D8A6-46F3-9F31-2ACC2843B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734" y="1973106"/>
            <a:ext cx="2003424" cy="262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B928707C-1C4B-4252-AA75-2C7D38604943}"/>
              </a:ext>
            </a:extLst>
          </p:cNvPr>
          <p:cNvSpPr txBox="1">
            <a:spLocks noChangeArrowheads="1"/>
          </p:cNvSpPr>
          <p:nvPr/>
        </p:nvSpPr>
        <p:spPr>
          <a:xfrm>
            <a:off x="8453824" y="4676103"/>
            <a:ext cx="1909243" cy="573056"/>
          </a:xfrm>
          <a:prstGeom prst="rect">
            <a:avLst/>
          </a:prstGeom>
        </p:spPr>
        <p:txBody>
          <a:bodyPr/>
          <a:lstStyle/>
          <a:p>
            <a:pPr algn="ctr" rtl="1">
              <a:spcBef>
                <a:spcPct val="20000"/>
              </a:spcBef>
              <a:defRPr/>
            </a:pPr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בית שני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21C76E5-A31D-4E85-8B87-F510E17AEA1F}"/>
              </a:ext>
            </a:extLst>
          </p:cNvPr>
          <p:cNvSpPr txBox="1">
            <a:spLocks noChangeArrowheads="1"/>
          </p:cNvSpPr>
          <p:nvPr/>
        </p:nvSpPr>
        <p:spPr>
          <a:xfrm>
            <a:off x="5349075" y="4676103"/>
            <a:ext cx="1561646" cy="573056"/>
          </a:xfrm>
          <a:prstGeom prst="rect">
            <a:avLst/>
          </a:prstGeom>
        </p:spPr>
        <p:txBody>
          <a:bodyPr/>
          <a:lstStyle/>
          <a:p>
            <a:pPr algn="ctr" rtl="1">
              <a:spcBef>
                <a:spcPct val="20000"/>
              </a:spcBef>
              <a:defRPr/>
            </a:pPr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שואה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FAB469F-8F09-47E0-9AF6-83105B0A681F}"/>
              </a:ext>
            </a:extLst>
          </p:cNvPr>
          <p:cNvSpPr txBox="1">
            <a:spLocks noChangeArrowheads="1"/>
          </p:cNvSpPr>
          <p:nvPr/>
        </p:nvSpPr>
        <p:spPr>
          <a:xfrm>
            <a:off x="2015715" y="4676103"/>
            <a:ext cx="1561646" cy="573056"/>
          </a:xfrm>
          <a:prstGeom prst="rect">
            <a:avLst/>
          </a:prstGeom>
        </p:spPr>
        <p:txBody>
          <a:bodyPr/>
          <a:lstStyle/>
          <a:p>
            <a:pPr algn="r" rtl="1">
              <a:spcBef>
                <a:spcPct val="20000"/>
              </a:spcBef>
              <a:defRPr/>
            </a:pPr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ציונות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7" name="חץ: ימינה 1">
            <a:extLst>
              <a:ext uri="{FF2B5EF4-FFF2-40B4-BE49-F238E27FC236}">
                <a16:creationId xmlns:a16="http://schemas.microsoft.com/office/drawing/2014/main" id="{CADCBEAC-C96A-4C5D-BB9D-35F1E06ABAEA}"/>
              </a:ext>
            </a:extLst>
          </p:cNvPr>
          <p:cNvSpPr/>
          <p:nvPr/>
        </p:nvSpPr>
        <p:spPr>
          <a:xfrm rot="10800000">
            <a:off x="7613641" y="2934183"/>
            <a:ext cx="426597" cy="426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חץ: ימינה 14">
            <a:extLst>
              <a:ext uri="{FF2B5EF4-FFF2-40B4-BE49-F238E27FC236}">
                <a16:creationId xmlns:a16="http://schemas.microsoft.com/office/drawing/2014/main" id="{4960F9C3-6A97-4F73-9F60-9C33E193D5EB}"/>
              </a:ext>
            </a:extLst>
          </p:cNvPr>
          <p:cNvSpPr/>
          <p:nvPr/>
        </p:nvSpPr>
        <p:spPr>
          <a:xfrm rot="10800000">
            <a:off x="4374492" y="2934183"/>
            <a:ext cx="426597" cy="426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Picture 8" descr="×ª××¦××ª ×ª××× × ×¢×××¨ ××××××× ××©×¨××">
            <a:extLst>
              <a:ext uri="{FF2B5EF4-FFF2-40B4-BE49-F238E27FC236}">
                <a16:creationId xmlns:a16="http://schemas.microsoft.com/office/drawing/2014/main" id="{D4F9B055-6988-435E-973E-E33CF7B96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30" y="5460843"/>
            <a:ext cx="1603030" cy="111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×ª××¦××ª ×ª××× × ×¢×××¨ ×× ××©×">
            <a:extLst>
              <a:ext uri="{FF2B5EF4-FFF2-40B4-BE49-F238E27FC236}">
                <a16:creationId xmlns:a16="http://schemas.microsoft.com/office/drawing/2014/main" id="{394708DC-8460-4808-81BA-1BC620573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89" y="5438911"/>
            <a:ext cx="1476032" cy="98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×ª××¦××ª ×ª××× × ×¢×××¨ ××¨ ××¨×¦×">
            <a:extLst>
              <a:ext uri="{FF2B5EF4-FFF2-40B4-BE49-F238E27FC236}">
                <a16:creationId xmlns:a16="http://schemas.microsoft.com/office/drawing/2014/main" id="{54229DFF-3115-4B29-BC81-FC3D0CDA6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450" y="5264547"/>
            <a:ext cx="1603030" cy="120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0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76" y="1159088"/>
            <a:ext cx="10958848" cy="874689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>
                <a:latin typeface="Gisha" panose="020B0502040204020203" pitchFamily="34" charset="-79"/>
                <a:cs typeface="Gisha" panose="020B0502040204020203" pitchFamily="34" charset="-79"/>
              </a:rPr>
              <a:t>לוקיישן </a:t>
            </a:r>
            <a:r>
              <a:rPr lang="he-IL" sz="3600" b="1" dirty="0" err="1">
                <a:latin typeface="Gisha" panose="020B0502040204020203" pitchFamily="34" charset="-79"/>
                <a:cs typeface="Gisha" panose="020B0502040204020203" pitchFamily="34" charset="-79"/>
              </a:rPr>
              <a:t>לוקיישן</a:t>
            </a:r>
            <a:r>
              <a:rPr lang="he-IL" sz="36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3600" b="1" dirty="0" err="1">
                <a:latin typeface="Gisha" panose="020B0502040204020203" pitchFamily="34" charset="-79"/>
                <a:cs typeface="Gisha" panose="020B0502040204020203" pitchFamily="34" charset="-79"/>
              </a:rPr>
              <a:t>לוקיישן</a:t>
            </a:r>
            <a:r>
              <a:rPr lang="he-IL" sz="36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3600" b="1" dirty="0">
                <a:latin typeface="Gisha" panose="020B0502040204020203" pitchFamily="34" charset="-79"/>
                <a:cs typeface="Gisha" panose="020B0502040204020203" pitchFamily="34" charset="-79"/>
              </a:rPr>
              <a:t>Location </a:t>
            </a:r>
            <a:r>
              <a:rPr lang="en-US" sz="3600" b="1" dirty="0" err="1">
                <a:latin typeface="Gisha" panose="020B0502040204020203" pitchFamily="34" charset="-79"/>
                <a:cs typeface="Gisha" panose="020B0502040204020203" pitchFamily="34" charset="-79"/>
              </a:rPr>
              <a:t>Location</a:t>
            </a:r>
            <a:r>
              <a:rPr lang="en-US" sz="36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3600" b="1" dirty="0" err="1">
                <a:latin typeface="Gisha" panose="020B0502040204020203" pitchFamily="34" charset="-79"/>
                <a:cs typeface="Gisha" panose="020B0502040204020203" pitchFamily="34" charset="-79"/>
              </a:rPr>
              <a:t>Location</a:t>
            </a:r>
            <a:endParaRPr lang="he-IL" sz="3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8" name="Picture 4" descr="×ª××¦××ª ×ª××× × ×¢×××¨ ×××ª ××ª×¤××¦××ª">
            <a:extLst>
              <a:ext uri="{FF2B5EF4-FFF2-40B4-BE49-F238E27FC236}">
                <a16:creationId xmlns:a16="http://schemas.microsoft.com/office/drawing/2014/main" id="{E990307A-0A3B-4488-BC30-15429EE02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03" y="1938461"/>
            <a:ext cx="3610973" cy="270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×ª××¦××ª ×ª××× × ×¢×××¨ ×ª× ××××">
            <a:extLst>
              <a:ext uri="{FF2B5EF4-FFF2-40B4-BE49-F238E27FC236}">
                <a16:creationId xmlns:a16="http://schemas.microsoft.com/office/drawing/2014/main" id="{6B124157-8FA1-40FC-A4A2-75A157F06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42" y="4769222"/>
            <a:ext cx="6742320" cy="19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2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76" y="1159088"/>
            <a:ext cx="10958848" cy="874689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>
                <a:latin typeface="Gisha" panose="020B0502040204020203" pitchFamily="34" charset="-79"/>
                <a:cs typeface="Gisha" panose="020B0502040204020203" pitchFamily="34" charset="-79"/>
              </a:rPr>
              <a:t>לוקיישן </a:t>
            </a:r>
            <a:r>
              <a:rPr lang="he-IL" sz="3600" b="1" dirty="0" err="1">
                <a:latin typeface="Gisha" panose="020B0502040204020203" pitchFamily="34" charset="-79"/>
                <a:cs typeface="Gisha" panose="020B0502040204020203" pitchFamily="34" charset="-79"/>
              </a:rPr>
              <a:t>לוקיישן</a:t>
            </a:r>
            <a:r>
              <a:rPr lang="he-IL" sz="36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3600" b="1" dirty="0" err="1">
                <a:latin typeface="Gisha" panose="020B0502040204020203" pitchFamily="34" charset="-79"/>
                <a:cs typeface="Gisha" panose="020B0502040204020203" pitchFamily="34" charset="-79"/>
              </a:rPr>
              <a:t>לוקיישן</a:t>
            </a:r>
            <a:r>
              <a:rPr lang="he-IL" sz="36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3600" b="1" dirty="0">
                <a:latin typeface="Gisha" panose="020B0502040204020203" pitchFamily="34" charset="-79"/>
                <a:cs typeface="Gisha" panose="020B0502040204020203" pitchFamily="34" charset="-79"/>
              </a:rPr>
              <a:t>Location </a:t>
            </a:r>
            <a:r>
              <a:rPr lang="en-US" sz="3600" b="1" dirty="0" err="1">
                <a:latin typeface="Gisha" panose="020B0502040204020203" pitchFamily="34" charset="-79"/>
                <a:cs typeface="Gisha" panose="020B0502040204020203" pitchFamily="34" charset="-79"/>
              </a:rPr>
              <a:t>Location</a:t>
            </a:r>
            <a:r>
              <a:rPr lang="en-US" sz="36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3600" b="1" dirty="0" err="1">
                <a:latin typeface="Gisha" panose="020B0502040204020203" pitchFamily="34" charset="-79"/>
                <a:cs typeface="Gisha" panose="020B0502040204020203" pitchFamily="34" charset="-79"/>
              </a:rPr>
              <a:t>Location</a:t>
            </a:r>
            <a:endParaRPr lang="he-IL" sz="3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Picture 2" descr="×ª××¦××ª ×ª××× × ×¢×××¨ ××¡×¤×¨×× ×××¨××××ª ×ª× ×××× ×ª××× ××ª ××©× ××ª">
            <a:extLst>
              <a:ext uri="{FF2B5EF4-FFF2-40B4-BE49-F238E27FC236}">
                <a16:creationId xmlns:a16="http://schemas.microsoft.com/office/drawing/2014/main" id="{F5A521A5-102D-4F2B-B08C-83261A724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528" y="2033777"/>
            <a:ext cx="5997783" cy="4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×ª××¦××ª ×ª××× × ×¢×××¨ ××§××ª ×××ª ××ª×¤××¦××ª">
            <a:extLst>
              <a:ext uri="{FF2B5EF4-FFF2-40B4-BE49-F238E27FC236}">
                <a16:creationId xmlns:a16="http://schemas.microsoft.com/office/drawing/2014/main" id="{B605F1AA-FCC9-4E32-8B27-AF6A1CF71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8" y="4145120"/>
            <a:ext cx="2618163" cy="19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21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76" y="1159088"/>
            <a:ext cx="10958848" cy="874689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>
                <a:latin typeface="Gisha" panose="020B0502040204020203" pitchFamily="34" charset="-79"/>
                <a:cs typeface="Gisha" panose="020B0502040204020203" pitchFamily="34" charset="-79"/>
              </a:rPr>
              <a:t>למלא את המוזיאון </a:t>
            </a:r>
            <a:r>
              <a:rPr lang="en-US" sz="3600" b="1" dirty="0">
                <a:latin typeface="Gisha" panose="020B0502040204020203" pitchFamily="34" charset="-79"/>
                <a:cs typeface="Gisha" panose="020B0502040204020203" pitchFamily="34" charset="-79"/>
              </a:rPr>
              <a:t>Fill </a:t>
            </a:r>
            <a:r>
              <a:rPr lang="en-US" sz="3600" b="1">
                <a:latin typeface="Gisha" panose="020B0502040204020203" pitchFamily="34" charset="-79"/>
                <a:cs typeface="Gisha" panose="020B0502040204020203" pitchFamily="34" charset="-79"/>
              </a:rPr>
              <a:t>the museum</a:t>
            </a:r>
            <a:endParaRPr lang="he-IL" sz="3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" name="Picture 2" descr="×ª××¦××ª ×ª××× × ×¢×××¨ ××× ×§××× ×¨">
            <a:extLst>
              <a:ext uri="{FF2B5EF4-FFF2-40B4-BE49-F238E27FC236}">
                <a16:creationId xmlns:a16="http://schemas.microsoft.com/office/drawing/2014/main" id="{FAE38931-F101-4B43-8BCF-B2790F59F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09" y="2014510"/>
            <a:ext cx="2230055" cy="31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B506ED8E-CC07-4852-94FF-A702B5814063}"/>
              </a:ext>
            </a:extLst>
          </p:cNvPr>
          <p:cNvSpPr txBox="1">
            <a:spLocks noChangeArrowheads="1"/>
          </p:cNvSpPr>
          <p:nvPr/>
        </p:nvSpPr>
        <p:spPr>
          <a:xfrm>
            <a:off x="2931736" y="5184738"/>
            <a:ext cx="6263779" cy="909718"/>
          </a:xfrm>
          <a:prstGeom prst="rect">
            <a:avLst/>
          </a:prstGeom>
        </p:spPr>
        <p:txBody>
          <a:bodyPr/>
          <a:lstStyle/>
          <a:p>
            <a:pPr algn="r" rtl="1">
              <a:spcBef>
                <a:spcPct val="20000"/>
              </a:spcBef>
              <a:defRPr/>
            </a:pPr>
            <a:r>
              <a:rPr lang="he-IL" sz="4000" b="1" dirty="0">
                <a:solidFill>
                  <a:srgbClr val="2814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אבא קובנר </a:t>
            </a:r>
            <a:r>
              <a:rPr lang="en-US" sz="4000" b="1" dirty="0">
                <a:solidFill>
                  <a:srgbClr val="2814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Abba Kovner</a:t>
            </a:r>
          </a:p>
        </p:txBody>
      </p:sp>
      <p:pic>
        <p:nvPicPr>
          <p:cNvPr id="1028" name="Picture 4" descr="File:Abba Kovner quote, diaspora museum.jpg - Wikimedia Commons">
            <a:extLst>
              <a:ext uri="{FF2B5EF4-FFF2-40B4-BE49-F238E27FC236}">
                <a16:creationId xmlns:a16="http://schemas.microsoft.com/office/drawing/2014/main" id="{44B86C19-E7C6-478C-A776-D124E19C3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20" y="2100058"/>
            <a:ext cx="7522590" cy="302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66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6A2AAB-82E5-4AD8-9418-3A274B07AD55}" vid="{81428A5C-E679-4564-B23E-55BCC1FB3BBF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טמפלייט עברית</Template>
  <TotalTime>3781</TotalTime>
  <Words>211</Words>
  <Application>Microsoft Office PowerPoint</Application>
  <PresentationFormat>מסך רחב</PresentationFormat>
  <Paragraphs>39</Paragraphs>
  <Slides>20</Slides>
  <Notes>0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20</vt:i4>
      </vt:variant>
    </vt:vector>
  </HeadingPairs>
  <TitlesOfParts>
    <vt:vector size="29" baseType="lpstr">
      <vt:lpstr>Anomalia ML v2 AAA</vt:lpstr>
      <vt:lpstr>Arial</vt:lpstr>
      <vt:lpstr>Calibri</vt:lpstr>
      <vt:lpstr>Calibri Light</vt:lpstr>
      <vt:lpstr>Gisha</vt:lpstr>
      <vt:lpstr>Narkisim</vt:lpstr>
      <vt:lpstr>Times New Roman</vt:lpstr>
      <vt:lpstr>Office Theme</vt:lpstr>
      <vt:lpstr>ערכת נושא Office</vt:lpstr>
      <vt:lpstr>אנו– מוזיאון העם היהודי ANU – Museum of the Jewish people</vt:lpstr>
      <vt:lpstr>1959 הרעיון ! The Idea</vt:lpstr>
      <vt:lpstr>התגובה The reaction</vt:lpstr>
      <vt:lpstr>1968 מימון ! Funding</vt:lpstr>
      <vt:lpstr>מבט על מוזיאונים A broad look at museums</vt:lpstr>
      <vt:lpstr>נרטיב לאומי National Ethos</vt:lpstr>
      <vt:lpstr>לוקיישן לוקיישן לוקיישן Location Location Location</vt:lpstr>
      <vt:lpstr>לוקיישן לוקיישן לוקיישן Location Location Location</vt:lpstr>
      <vt:lpstr>למלא את המוזיאון Fill the museum</vt:lpstr>
      <vt:lpstr>1978</vt:lpstr>
      <vt:lpstr>איך? How</vt:lpstr>
      <vt:lpstr>מצגת של PowerPoint‏</vt:lpstr>
      <vt:lpstr>חוק בית התפוצות: המרכז הלאומי לקהילות ישראל בארץ ובעולם (חוק בית התפוצות התשס"ו - 2005)</vt:lpstr>
      <vt:lpstr>בית התפוצות Beit Hatfutsot</vt:lpstr>
      <vt:lpstr>2021 התחדשות Renewal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הדסה אפרתי</cp:lastModifiedBy>
  <cp:revision>70</cp:revision>
  <dcterms:created xsi:type="dcterms:W3CDTF">2021-01-10T22:09:36Z</dcterms:created>
  <dcterms:modified xsi:type="dcterms:W3CDTF">2022-09-07T05:17:08Z</dcterms:modified>
</cp:coreProperties>
</file>