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David" panose="020E0502060401010101" pitchFamily="34" charset="-79"/>
      <p:regular r:id="rId18"/>
      <p:bold r:id="rId19"/>
    </p:embeddedFont>
    <p:embeddedFont>
      <p:font typeface="Mali" panose="020B0604020202020204" charset="-34"/>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gM126atXUWBZm2RpEV6BKbXvP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34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d0125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02d0125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2d012574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02d01257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2d012574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102d01257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2d012574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g102d01257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2d012574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g102d012574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51c39990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1051c39990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2d012574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g102d012574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2d012574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g102d012574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7"/>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pic>
        <p:nvPicPr>
          <p:cNvPr id="54" name="Google Shape;54;p28"/>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iw-IL" sz="6600" b="0" i="0" u="none" strike="noStrike" cap="none">
                <a:solidFill>
                  <a:schemeClr val="lt2"/>
                </a:solidFill>
                <a:latin typeface="Mali"/>
                <a:ea typeface="Mali"/>
                <a:cs typeface="Mali"/>
                <a:sym typeface="Mali"/>
              </a:rPr>
              <a:t>תודה!</a:t>
            </a:r>
            <a:r>
              <a:rPr lang="iw-IL" sz="6600" b="0" i="0" u="none" strike="noStrike" cap="none">
                <a:solidFill>
                  <a:srgbClr val="2814FF"/>
                </a:solidFill>
                <a:latin typeface="Mali"/>
                <a:ea typeface="Mali"/>
                <a:cs typeface="Mali"/>
                <a:sym typeface="Mali"/>
              </a:rPr>
              <a:t> </a:t>
            </a:r>
            <a:r>
              <a:rPr lang="iw-IL" sz="5400" b="0" i="0" u="none" strike="noStrike" cap="none">
                <a:solidFill>
                  <a:srgbClr val="2814FF"/>
                </a:solidFill>
                <a:latin typeface="Mali"/>
                <a:ea typeface="Mali"/>
                <a:cs typeface="Mali"/>
                <a:sym typeface="Mali"/>
              </a:rPr>
              <a:t>!</a:t>
            </a:r>
            <a:r>
              <a:rPr lang="iw-IL"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a:spLocks noGrp="1"/>
          </p:cNvSpPr>
          <p:nvPr>
            <p:ph type="pic" idx="2"/>
          </p:nvPr>
        </p:nvSpPr>
        <p:spPr>
          <a:xfrm>
            <a:off x="5183188" y="987425"/>
            <a:ext cx="6172200" cy="4873625"/>
          </a:xfrm>
          <a:prstGeom prst="rect">
            <a:avLst/>
          </a:prstGeom>
          <a:noFill/>
          <a:ln>
            <a:noFill/>
          </a:ln>
        </p:spPr>
      </p:sp>
      <p:sp>
        <p:nvSpPr>
          <p:cNvPr id="116" name="Google Shape;1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9"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19"/>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a:spLocks noGrp="1"/>
          </p:cNvSpPr>
          <p:nvPr>
            <p:ph type="pic" idx="2"/>
          </p:nvPr>
        </p:nvSpPr>
        <p:spPr>
          <a:xfrm>
            <a:off x="881448" y="1275749"/>
            <a:ext cx="6172200" cy="5052498"/>
          </a:xfrm>
          <a:prstGeom prst="rect">
            <a:avLst/>
          </a:prstGeom>
          <a:noFill/>
          <a:ln>
            <a:noFill/>
          </a:ln>
        </p:spPr>
      </p:sp>
      <p:sp>
        <p:nvSpPr>
          <p:cNvPr id="49" name="Google Shape;49;p27"/>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
        <p:nvSpPr>
          <p:cNvPr id="11" name="Google Shape;11;p16"/>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524010" y="812712"/>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iw-IL" sz="5500" b="1" dirty="0">
                <a:latin typeface="Arial" panose="020B0604020202020204" pitchFamily="34" charset="0"/>
                <a:ea typeface="David"/>
                <a:cs typeface="Arial" panose="020B0604020202020204" pitchFamily="34" charset="0"/>
                <a:sym typeface="David"/>
              </a:rPr>
              <a:t>ביקור ב-</a:t>
            </a:r>
            <a:endParaRPr sz="5500" b="1" dirty="0">
              <a:latin typeface="Arial" panose="020B0604020202020204" pitchFamily="34" charset="0"/>
              <a:ea typeface="David"/>
              <a:cs typeface="Arial" panose="020B0604020202020204" pitchFamily="34" charset="0"/>
              <a:sym typeface="David"/>
            </a:endParaRPr>
          </a:p>
          <a:p>
            <a:pPr marL="0" lvl="0" indent="0" algn="ctr" rtl="1">
              <a:lnSpc>
                <a:spcPct val="90000"/>
              </a:lnSpc>
              <a:spcBef>
                <a:spcPts val="0"/>
              </a:spcBef>
              <a:spcAft>
                <a:spcPts val="0"/>
              </a:spcAft>
              <a:buClr>
                <a:srgbClr val="2814FF"/>
              </a:buClr>
              <a:buSzPts val="10350"/>
              <a:buFont typeface="Calibri"/>
              <a:buNone/>
            </a:pPr>
            <a:r>
              <a:rPr lang="iw-IL" sz="5500" b="1" dirty="0">
                <a:latin typeface="Arial" panose="020B0604020202020204" pitchFamily="34" charset="0"/>
                <a:ea typeface="David"/>
                <a:cs typeface="Arial" panose="020B0604020202020204" pitchFamily="34" charset="0"/>
                <a:sym typeface="David"/>
              </a:rPr>
              <a:t>''אנו - מוזיאון העם היהודי'' </a:t>
            </a:r>
            <a:endParaRPr sz="5500" b="1" dirty="0">
              <a:latin typeface="Arial" panose="020B0604020202020204" pitchFamily="34" charset="0"/>
              <a:ea typeface="David"/>
              <a:cs typeface="Arial" panose="020B0604020202020204" pitchFamily="34" charset="0"/>
              <a:sym typeface="David"/>
            </a:endParaRPr>
          </a:p>
          <a:p>
            <a:pPr marL="0" lvl="0" indent="0" algn="ctr" rtl="1">
              <a:lnSpc>
                <a:spcPct val="90000"/>
              </a:lnSpc>
              <a:spcBef>
                <a:spcPts val="0"/>
              </a:spcBef>
              <a:spcAft>
                <a:spcPts val="0"/>
              </a:spcAft>
              <a:buClr>
                <a:srgbClr val="2814FF"/>
              </a:buClr>
              <a:buSzPts val="10350"/>
              <a:buFont typeface="Calibri"/>
              <a:buNone/>
            </a:pPr>
            <a:r>
              <a:rPr lang="iw-IL" sz="6600" b="1" dirty="0">
                <a:solidFill>
                  <a:srgbClr val="0000FF"/>
                </a:solidFill>
                <a:latin typeface="Arial" panose="020B0604020202020204" pitchFamily="34" charset="0"/>
                <a:ea typeface="David"/>
                <a:cs typeface="Arial" panose="020B0604020202020204" pitchFamily="34" charset="0"/>
                <a:sym typeface="David"/>
              </a:rPr>
              <a:t>תכנית שורשים</a:t>
            </a:r>
            <a:endParaRPr sz="6600" b="1" dirty="0">
              <a:solidFill>
                <a:srgbClr val="0000FF"/>
              </a:solidFill>
              <a:latin typeface="Arial" panose="020B0604020202020204" pitchFamily="34" charset="0"/>
              <a:ea typeface="David"/>
              <a:cs typeface="Arial" panose="020B0604020202020204" pitchFamily="34" charset="0"/>
              <a:sym typeface="David"/>
            </a:endParaRPr>
          </a:p>
        </p:txBody>
      </p:sp>
      <p:pic>
        <p:nvPicPr>
          <p:cNvPr id="137" name="Google Shape;137;p1"/>
          <p:cNvPicPr preferRelativeResize="0"/>
          <p:nvPr/>
        </p:nvPicPr>
        <p:blipFill>
          <a:blip r:embed="rId3">
            <a:alphaModFix/>
          </a:blip>
          <a:stretch>
            <a:fillRect/>
          </a:stretch>
        </p:blipFill>
        <p:spPr>
          <a:xfrm>
            <a:off x="3298288" y="3285750"/>
            <a:ext cx="5738675" cy="3824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5"/>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93" name="Google Shape;193;p15"/>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4" name="Google Shape;194;p15"/>
          <p:cNvSpPr txBox="1"/>
          <p:nvPr/>
        </p:nvSpPr>
        <p:spPr>
          <a:xfrm>
            <a:off x="14993" y="2934155"/>
            <a:ext cx="12265200" cy="8157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iw-IL" sz="4700" b="1" dirty="0">
                <a:solidFill>
                  <a:schemeClr val="lt1"/>
                </a:solidFill>
                <a:latin typeface="Arial" panose="020B0604020202020204" pitchFamily="34" charset="0"/>
                <a:ea typeface="David"/>
                <a:cs typeface="Arial" panose="020B0604020202020204" pitchFamily="34" charset="0"/>
                <a:sym typeface="David"/>
              </a:rPr>
              <a:t>מחכים לכם!</a:t>
            </a:r>
            <a:endParaRPr sz="5300" b="1" i="0" u="none" strike="noStrike" cap="none" dirty="0">
              <a:solidFill>
                <a:schemeClr val="lt1"/>
              </a:solidFill>
              <a:latin typeface="Arial" panose="020B0604020202020204" pitchFamily="34" charset="0"/>
              <a:ea typeface="David"/>
              <a:cs typeface="Arial" panose="020B0604020202020204" pitchFamily="34" charset="0"/>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02d0125742_0_0"/>
          <p:cNvSpPr txBox="1"/>
          <p:nvPr/>
        </p:nvSpPr>
        <p:spPr>
          <a:xfrm>
            <a:off x="4207625" y="61846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בית הספר ללימודי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אנו - מוזיאון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2814FF"/>
              </a:solidFill>
              <a:latin typeface="David"/>
              <a:ea typeface="David"/>
              <a:cs typeface="David"/>
              <a:sym typeface="David"/>
            </a:endParaRPr>
          </a:p>
        </p:txBody>
      </p:sp>
      <p:sp>
        <p:nvSpPr>
          <p:cNvPr id="143" name="Google Shape;143;g102d0125742_0_0"/>
          <p:cNvSpPr txBox="1"/>
          <p:nvPr/>
        </p:nvSpPr>
        <p:spPr>
          <a:xfrm>
            <a:off x="1423724" y="3147050"/>
            <a:ext cx="9915900" cy="2387700"/>
          </a:xfrm>
          <a:prstGeom prst="rect">
            <a:avLst/>
          </a:prstGeom>
          <a:noFill/>
          <a:ln>
            <a:noFill/>
          </a:ln>
        </p:spPr>
        <p:txBody>
          <a:bodyPr spcFirstLastPara="1" wrap="square" lIns="91425" tIns="45700" rIns="91425" bIns="45700" anchor="b" anchorCtr="0">
            <a:noAutofit/>
          </a:bodyPr>
          <a:lstStyle/>
          <a:p>
            <a:pPr marL="0" lvl="0" indent="0" algn="r" rtl="1">
              <a:lnSpc>
                <a:spcPct val="115000"/>
              </a:lnSpc>
              <a:spcBef>
                <a:spcPts val="0"/>
              </a:spcBef>
              <a:spcAft>
                <a:spcPts val="0"/>
              </a:spcAft>
              <a:buNone/>
            </a:pPr>
            <a:r>
              <a:rPr lang="iw-IL" sz="3700" b="1" dirty="0">
                <a:solidFill>
                  <a:srgbClr val="2814FF"/>
                </a:solidFill>
                <a:latin typeface="Arial" panose="020B0604020202020204" pitchFamily="34" charset="0"/>
                <a:ea typeface="David"/>
                <a:cs typeface="Arial" panose="020B0604020202020204" pitchFamily="34" charset="0"/>
                <a:sym typeface="David"/>
              </a:rPr>
              <a:t>על המוזיאון שלנו</a:t>
            </a:r>
            <a:endParaRPr sz="3700" b="1" dirty="0">
              <a:solidFill>
                <a:srgbClr val="2814FF"/>
              </a:solidFill>
              <a:latin typeface="Arial" panose="020B0604020202020204" pitchFamily="34" charset="0"/>
              <a:ea typeface="David"/>
              <a:cs typeface="Arial" panose="020B0604020202020204" pitchFamily="34" charset="0"/>
              <a:sym typeface="David"/>
            </a:endParaRPr>
          </a:p>
          <a:p>
            <a:pPr marL="0" lvl="0" indent="0" algn="r" rtl="1">
              <a:lnSpc>
                <a:spcPct val="115000"/>
              </a:lnSpc>
              <a:spcBef>
                <a:spcPts val="0"/>
              </a:spcBef>
              <a:spcAft>
                <a:spcPts val="0"/>
              </a:spcAft>
              <a:buNone/>
            </a:pPr>
            <a:r>
              <a:rPr lang="iw-IL" sz="3000" dirty="0">
                <a:solidFill>
                  <a:srgbClr val="000000"/>
                </a:solidFill>
                <a:latin typeface="Arial" panose="020B0604020202020204" pitchFamily="34" charset="0"/>
                <a:ea typeface="David"/>
                <a:cs typeface="Arial" panose="020B0604020202020204" pitchFamily="34" charset="0"/>
                <a:sym typeface="David"/>
              </a:rPr>
              <a:t>מוזיאון אנו הוא מוזיאון חדשני ומלהיב המספר את סיפורן של הקהילות היהודיות ברחבי העולם; התרבות, ההיסטוריה והיסודות של הזהות היהודית.</a:t>
            </a:r>
            <a:endParaRPr sz="3000" dirty="0">
              <a:solidFill>
                <a:srgbClr val="000000"/>
              </a:solidFill>
              <a:latin typeface="Arial" panose="020B0604020202020204" pitchFamily="34" charset="0"/>
              <a:ea typeface="David"/>
              <a:cs typeface="Arial" panose="020B0604020202020204" pitchFamily="34" charset="0"/>
              <a:sym typeface="David"/>
            </a:endParaRPr>
          </a:p>
          <a:p>
            <a:pPr marL="0" lvl="0" indent="0" algn="r" rtl="1">
              <a:lnSpc>
                <a:spcPct val="115000"/>
              </a:lnSpc>
              <a:spcBef>
                <a:spcPts val="0"/>
              </a:spcBef>
              <a:spcAft>
                <a:spcPts val="0"/>
              </a:spcAft>
              <a:buNone/>
            </a:pPr>
            <a:endParaRPr sz="3000" dirty="0">
              <a:solidFill>
                <a:srgbClr val="000000"/>
              </a:solidFill>
              <a:latin typeface="Arial" panose="020B0604020202020204" pitchFamily="34" charset="0"/>
              <a:ea typeface="David"/>
              <a:cs typeface="Arial" panose="020B0604020202020204" pitchFamily="34" charset="0"/>
              <a:sym typeface="David"/>
            </a:endParaRPr>
          </a:p>
          <a:p>
            <a:pPr marL="0" lvl="0" indent="0" algn="r" rtl="1">
              <a:lnSpc>
                <a:spcPct val="115000"/>
              </a:lnSpc>
              <a:spcBef>
                <a:spcPts val="0"/>
              </a:spcBef>
              <a:spcAft>
                <a:spcPts val="0"/>
              </a:spcAft>
              <a:buNone/>
            </a:pPr>
            <a:r>
              <a:rPr lang="iw-IL" sz="3000" dirty="0">
                <a:solidFill>
                  <a:srgbClr val="000000"/>
                </a:solidFill>
                <a:latin typeface="Arial" panose="020B0604020202020204" pitchFamily="34" charset="0"/>
                <a:ea typeface="David"/>
                <a:cs typeface="Arial" panose="020B0604020202020204" pitchFamily="34" charset="0"/>
                <a:sym typeface="David"/>
              </a:rPr>
              <a:t>אנו מזמינים אתכם למסע חוויתי </a:t>
            </a:r>
            <a:endParaRPr sz="3000" dirty="0">
              <a:solidFill>
                <a:srgbClr val="000000"/>
              </a:solidFill>
              <a:latin typeface="Arial" panose="020B0604020202020204" pitchFamily="34" charset="0"/>
              <a:ea typeface="David"/>
              <a:cs typeface="Arial" panose="020B0604020202020204" pitchFamily="34" charset="0"/>
              <a:sym typeface="David"/>
            </a:endParaRPr>
          </a:p>
          <a:p>
            <a:pPr marL="0" lvl="0" indent="0" algn="r" rtl="1">
              <a:lnSpc>
                <a:spcPct val="115000"/>
              </a:lnSpc>
              <a:spcBef>
                <a:spcPts val="0"/>
              </a:spcBef>
              <a:spcAft>
                <a:spcPts val="0"/>
              </a:spcAft>
              <a:buNone/>
            </a:pPr>
            <a:r>
              <a:rPr lang="iw-IL" sz="3000" dirty="0">
                <a:solidFill>
                  <a:srgbClr val="000000"/>
                </a:solidFill>
                <a:latin typeface="Arial" panose="020B0604020202020204" pitchFamily="34" charset="0"/>
                <a:ea typeface="David"/>
                <a:cs typeface="Arial" panose="020B0604020202020204" pitchFamily="34" charset="0"/>
                <a:sym typeface="David"/>
              </a:rPr>
              <a:t>בכל תחומי החיים ולאורך הדורות, </a:t>
            </a:r>
            <a:endParaRPr sz="3000" dirty="0">
              <a:solidFill>
                <a:srgbClr val="000000"/>
              </a:solidFill>
              <a:latin typeface="Arial" panose="020B0604020202020204" pitchFamily="34" charset="0"/>
              <a:ea typeface="David"/>
              <a:cs typeface="Arial" panose="020B0604020202020204" pitchFamily="34" charset="0"/>
              <a:sym typeface="David"/>
            </a:endParaRPr>
          </a:p>
          <a:p>
            <a:pPr marL="0" lvl="0" indent="0" algn="r" rtl="1">
              <a:lnSpc>
                <a:spcPct val="115000"/>
              </a:lnSpc>
              <a:spcBef>
                <a:spcPts val="0"/>
              </a:spcBef>
              <a:spcAft>
                <a:spcPts val="0"/>
              </a:spcAft>
              <a:buNone/>
            </a:pPr>
            <a:r>
              <a:rPr lang="iw-IL" sz="3000" dirty="0">
                <a:solidFill>
                  <a:srgbClr val="000000"/>
                </a:solidFill>
                <a:latin typeface="Arial" panose="020B0604020202020204" pitchFamily="34" charset="0"/>
                <a:ea typeface="David"/>
                <a:cs typeface="Arial" panose="020B0604020202020204" pitchFamily="34" charset="0"/>
                <a:sym typeface="David"/>
              </a:rPr>
              <a:t>כדי לגלות כיצד כולנו חלק מהסיפור.</a:t>
            </a:r>
            <a:endParaRPr sz="3000" dirty="0">
              <a:solidFill>
                <a:srgbClr val="000000"/>
              </a:solidFill>
              <a:latin typeface="Arial" panose="020B0604020202020204" pitchFamily="34" charset="0"/>
              <a:ea typeface="David"/>
              <a:cs typeface="Arial" panose="020B0604020202020204" pitchFamily="34" charset="0"/>
              <a:sym typeface="David"/>
            </a:endParaRPr>
          </a:p>
          <a:p>
            <a:pPr marL="0" lvl="0" indent="0" algn="r" rtl="1">
              <a:lnSpc>
                <a:spcPct val="115000"/>
              </a:lnSpc>
              <a:spcBef>
                <a:spcPts val="0"/>
              </a:spcBef>
              <a:spcAft>
                <a:spcPts val="0"/>
              </a:spcAft>
              <a:buNone/>
            </a:pPr>
            <a:endParaRPr sz="3000" dirty="0">
              <a:solidFill>
                <a:srgbClr val="000000"/>
              </a:solidFill>
              <a:latin typeface="Arial" panose="020B0604020202020204" pitchFamily="34" charset="0"/>
              <a:ea typeface="David"/>
              <a:cs typeface="Arial" panose="020B0604020202020204" pitchFamily="34" charset="0"/>
              <a:sym typeface="David"/>
            </a:endParaRPr>
          </a:p>
        </p:txBody>
      </p:sp>
      <p:pic>
        <p:nvPicPr>
          <p:cNvPr id="144" name="Google Shape;144;g102d0125742_0_0"/>
          <p:cNvPicPr preferRelativeResize="0"/>
          <p:nvPr/>
        </p:nvPicPr>
        <p:blipFill>
          <a:blip r:embed="rId3">
            <a:alphaModFix/>
          </a:blip>
          <a:stretch>
            <a:fillRect/>
          </a:stretch>
        </p:blipFill>
        <p:spPr>
          <a:xfrm>
            <a:off x="161175" y="2842250"/>
            <a:ext cx="4628500" cy="347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2d0125742_0_15"/>
          <p:cNvSpPr txBox="1">
            <a:spLocks noGrp="1"/>
          </p:cNvSpPr>
          <p:nvPr>
            <p:ph type="ctrTitle"/>
          </p:nvPr>
        </p:nvSpPr>
        <p:spPr>
          <a:xfrm>
            <a:off x="1878389" y="2849687"/>
            <a:ext cx="9144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iw-IL" sz="3800" b="1" dirty="0">
                <a:solidFill>
                  <a:srgbClr val="2814FF"/>
                </a:solidFill>
                <a:latin typeface="Arial" panose="020B0604020202020204" pitchFamily="34" charset="0"/>
                <a:ea typeface="David"/>
                <a:cs typeface="Arial" panose="020B0604020202020204" pitchFamily="34" charset="0"/>
                <a:sym typeface="David"/>
              </a:rPr>
              <a:t>על התכנית:</a:t>
            </a:r>
            <a:endParaRPr sz="3800" b="1" dirty="0">
              <a:solidFill>
                <a:srgbClr val="2814FF"/>
              </a:solidFill>
              <a:latin typeface="Arial" panose="020B0604020202020204" pitchFamily="34" charset="0"/>
              <a:ea typeface="David"/>
              <a:cs typeface="Arial" panose="020B0604020202020204" pitchFamily="34" charset="0"/>
              <a:sym typeface="David"/>
            </a:endParaRPr>
          </a:p>
          <a:p>
            <a:pPr marL="0" lvl="0" indent="0" algn="just" rtl="1">
              <a:lnSpc>
                <a:spcPct val="90000"/>
              </a:lnSpc>
              <a:spcBef>
                <a:spcPts val="0"/>
              </a:spcBef>
              <a:spcAft>
                <a:spcPts val="0"/>
              </a:spcAft>
              <a:buClr>
                <a:srgbClr val="2814FF"/>
              </a:buClr>
              <a:buSzPts val="10350"/>
              <a:buFont typeface="Calibri"/>
              <a:buNone/>
            </a:pPr>
            <a:r>
              <a:rPr lang="iw-IL" sz="3100" dirty="0">
                <a:solidFill>
                  <a:schemeClr val="dk1"/>
                </a:solidFill>
                <a:latin typeface="Arial" panose="020B0604020202020204" pitchFamily="34" charset="0"/>
                <a:ea typeface="David"/>
                <a:cs typeface="Arial" panose="020B0604020202020204" pitchFamily="34" charset="0"/>
                <a:sym typeface="David"/>
              </a:rPr>
              <a:t>בתכנית ''שורשים''</a:t>
            </a:r>
            <a:r>
              <a:rPr lang="he-IL" sz="3100" dirty="0">
                <a:solidFill>
                  <a:schemeClr val="dk1"/>
                </a:solidFill>
                <a:latin typeface="Arial" panose="020B0604020202020204" pitchFamily="34" charset="0"/>
                <a:ea typeface="David"/>
                <a:cs typeface="Arial" panose="020B0604020202020204" pitchFamily="34" charset="0"/>
                <a:sym typeface="David"/>
              </a:rPr>
              <a:t> </a:t>
            </a:r>
            <a:r>
              <a:rPr lang="iw-IL" sz="3100" dirty="0">
                <a:solidFill>
                  <a:schemeClr val="dk1"/>
                </a:solidFill>
                <a:latin typeface="Arial" panose="020B0604020202020204" pitchFamily="34" charset="0"/>
                <a:ea typeface="David"/>
                <a:cs typeface="Arial" panose="020B0604020202020204" pitchFamily="34" charset="0"/>
                <a:sym typeface="David"/>
              </a:rPr>
              <a:t>אנו מציעים </a:t>
            </a:r>
            <a:r>
              <a:rPr lang="iw-IL" sz="3100" b="1" dirty="0">
                <a:solidFill>
                  <a:schemeClr val="dk1"/>
                </a:solidFill>
                <a:latin typeface="Arial" panose="020B0604020202020204" pitchFamily="34" charset="0"/>
                <a:ea typeface="David"/>
                <a:cs typeface="Arial" panose="020B0604020202020204" pitchFamily="34" charset="0"/>
                <a:sym typeface="David"/>
              </a:rPr>
              <a:t>סיור חוויתי של שעתיים </a:t>
            </a:r>
            <a:r>
              <a:rPr lang="iw-IL" sz="3100" b="1" dirty="0">
                <a:solidFill>
                  <a:schemeClr val="tx1"/>
                </a:solidFill>
                <a:latin typeface="Arial" panose="020B0604020202020204" pitchFamily="34" charset="0"/>
                <a:ea typeface="David"/>
                <a:cs typeface="Arial" panose="020B0604020202020204" pitchFamily="34" charset="0"/>
                <a:sym typeface="David"/>
              </a:rPr>
              <a:t>לכיתות ז-ט</a:t>
            </a:r>
            <a:r>
              <a:rPr lang="iw-IL" sz="3100" dirty="0">
                <a:solidFill>
                  <a:schemeClr val="tx1"/>
                </a:solidFill>
                <a:latin typeface="Arial" panose="020B0604020202020204" pitchFamily="34" charset="0"/>
                <a:ea typeface="David"/>
                <a:cs typeface="Arial" panose="020B0604020202020204" pitchFamily="34" charset="0"/>
                <a:sym typeface="David"/>
              </a:rPr>
              <a:t> </a:t>
            </a:r>
            <a:r>
              <a:rPr lang="he-IL" sz="3100" dirty="0">
                <a:solidFill>
                  <a:schemeClr val="tx1"/>
                </a:solidFill>
                <a:latin typeface="Arial" panose="020B0604020202020204" pitchFamily="34" charset="0"/>
                <a:ea typeface="David"/>
                <a:cs typeface="Arial" panose="020B0604020202020204" pitchFamily="34" charset="0"/>
                <a:sym typeface="David"/>
              </a:rPr>
              <a:t>ה</a:t>
            </a:r>
            <a:r>
              <a:rPr lang="he-IL" sz="3100" dirty="0">
                <a:solidFill>
                  <a:schemeClr val="tx1"/>
                </a:solidFill>
                <a:effectLst/>
                <a:latin typeface="Arial" panose="020B0604020202020204" pitchFamily="34" charset="0"/>
                <a:ea typeface="David" panose="020E0502060401010101" pitchFamily="34" charset="-79"/>
                <a:cs typeface="Arial" panose="020B0604020202020204" pitchFamily="34" charset="0"/>
              </a:rPr>
              <a:t>מעניק לתלמידות/ים הזדמנות לבחון מרכיבים שונים בזהותן/ם, לראות כיצד ההיסטוריה המשפחתית (והלאומית) משפיעה על מי שהן/ם כיום ובאופן דומה לזה של אוצרות מוזיאון "אנו", לעצב את המוזיאון הפרטי שלהן/ם, המורכב מן הזהות האישית/משפחתית, ההיסטורית והקהילתית, הכל בזיקה אל התרבות היהודית כגורם משפיע.</a:t>
            </a:r>
            <a:br>
              <a:rPr lang="he-IL" sz="3100" dirty="0">
                <a:solidFill>
                  <a:schemeClr val="tx1"/>
                </a:solidFill>
                <a:effectLst/>
                <a:latin typeface="Arial" panose="020B0604020202020204" pitchFamily="34" charset="0"/>
                <a:ea typeface="David" panose="020E0502060401010101" pitchFamily="34" charset="-79"/>
                <a:cs typeface="Arial" panose="020B0604020202020204" pitchFamily="34" charset="0"/>
              </a:rPr>
            </a:br>
            <a:endParaRPr sz="3100" dirty="0">
              <a:solidFill>
                <a:schemeClr val="tx1"/>
              </a:solidFill>
              <a:latin typeface="Arial" panose="020B0604020202020204" pitchFamily="34" charset="0"/>
              <a:ea typeface="David"/>
              <a:cs typeface="Arial" panose="020B0604020202020204" pitchFamily="34" charset="0"/>
              <a:sym typeface="David"/>
            </a:endParaRPr>
          </a:p>
          <a:p>
            <a:pPr marL="0" lvl="0" indent="0" algn="r" rtl="1">
              <a:lnSpc>
                <a:spcPct val="90000"/>
              </a:lnSpc>
              <a:spcBef>
                <a:spcPts val="0"/>
              </a:spcBef>
              <a:spcAft>
                <a:spcPts val="0"/>
              </a:spcAft>
              <a:buClr>
                <a:srgbClr val="2814FF"/>
              </a:buClr>
              <a:buSzPts val="10350"/>
              <a:buFont typeface="Calibri"/>
              <a:buNone/>
            </a:pPr>
            <a:endParaRPr sz="3300" dirty="0">
              <a:solidFill>
                <a:schemeClr val="dk1"/>
              </a:solidFill>
              <a:latin typeface="Arial" panose="020B0604020202020204" pitchFamily="34" charset="0"/>
              <a:ea typeface="David"/>
              <a:cs typeface="Arial" panose="020B0604020202020204" pitchFamily="34" charset="0"/>
              <a:sym typeface="David"/>
            </a:endParaRPr>
          </a:p>
        </p:txBody>
      </p:sp>
      <p:sp>
        <p:nvSpPr>
          <p:cNvPr id="150" name="Google Shape;150;g102d0125742_0_15"/>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dirty="0">
                <a:solidFill>
                  <a:srgbClr val="2814FF"/>
                </a:solidFill>
                <a:latin typeface="David"/>
                <a:ea typeface="David"/>
                <a:cs typeface="David"/>
                <a:sym typeface="David"/>
              </a:rPr>
              <a:t>בית הספר ללימודי העם היהודי</a:t>
            </a:r>
            <a:endParaRPr sz="1400" i="0" u="none" strike="noStrike" cap="none" dirty="0">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dirty="0">
                <a:solidFill>
                  <a:srgbClr val="2814FF"/>
                </a:solidFill>
                <a:latin typeface="David"/>
                <a:ea typeface="David"/>
                <a:cs typeface="David"/>
                <a:sym typeface="David"/>
              </a:rPr>
              <a:t>אנו - מוזיאון העם היהודי</a:t>
            </a:r>
            <a:endParaRPr sz="1400" i="0" u="none" strike="noStrike" cap="none" dirty="0">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dirty="0">
              <a:solidFill>
                <a:srgbClr val="2814FF"/>
              </a:solidFill>
              <a:latin typeface="David"/>
              <a:ea typeface="David"/>
              <a:cs typeface="David"/>
              <a:sym typeface="David"/>
            </a:endParaRPr>
          </a:p>
        </p:txBody>
      </p:sp>
      <p:pic>
        <p:nvPicPr>
          <p:cNvPr id="151" name="Google Shape;151;g102d0125742_0_15"/>
          <p:cNvPicPr preferRelativeResize="0"/>
          <p:nvPr/>
        </p:nvPicPr>
        <p:blipFill>
          <a:blip r:embed="rId3">
            <a:alphaModFix/>
          </a:blip>
          <a:stretch>
            <a:fillRect/>
          </a:stretch>
        </p:blipFill>
        <p:spPr>
          <a:xfrm>
            <a:off x="232775" y="4332201"/>
            <a:ext cx="3584740" cy="238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02d0125742_0_10"/>
          <p:cNvSpPr txBox="1">
            <a:spLocks noGrp="1"/>
          </p:cNvSpPr>
          <p:nvPr>
            <p:ph type="ctrTitle"/>
          </p:nvPr>
        </p:nvSpPr>
        <p:spPr>
          <a:xfrm>
            <a:off x="3124210" y="4192587"/>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iw-IL" sz="3100" b="1" dirty="0">
                <a:latin typeface="Arial" panose="020B0604020202020204" pitchFamily="34" charset="0"/>
                <a:ea typeface="David"/>
                <a:cs typeface="Arial" panose="020B0604020202020204" pitchFamily="34" charset="0"/>
                <a:sym typeface="David"/>
              </a:rPr>
              <a:t>מבנה הביקור:</a:t>
            </a:r>
            <a:endParaRPr sz="3100" b="1" dirty="0">
              <a:solidFill>
                <a:srgbClr val="2814FF"/>
              </a:solidFill>
              <a:latin typeface="Arial" panose="020B0604020202020204" pitchFamily="34" charset="0"/>
              <a:ea typeface="David"/>
              <a:cs typeface="Arial" panose="020B0604020202020204" pitchFamily="34" charset="0"/>
              <a:sym typeface="David"/>
            </a:endParaRPr>
          </a:p>
          <a:p>
            <a:pPr marL="0" lvl="0" indent="0" algn="ctr" rtl="1">
              <a:lnSpc>
                <a:spcPct val="115000"/>
              </a:lnSpc>
              <a:spcBef>
                <a:spcPts val="0"/>
              </a:spcBef>
              <a:spcAft>
                <a:spcPts val="0"/>
              </a:spcAft>
              <a:buClr>
                <a:srgbClr val="2814FF"/>
              </a:buClr>
              <a:buSzPts val="10350"/>
              <a:buFont typeface="Calibri"/>
              <a:buNone/>
            </a:pPr>
            <a:r>
              <a:rPr lang="iw-IL" sz="2800" u="sng" dirty="0">
                <a:solidFill>
                  <a:schemeClr val="dk1"/>
                </a:solidFill>
                <a:latin typeface="Arial" panose="020B0604020202020204" pitchFamily="34" charset="0"/>
                <a:ea typeface="David"/>
                <a:cs typeface="Arial" panose="020B0604020202020204" pitchFamily="34" charset="0"/>
                <a:sym typeface="David"/>
              </a:rPr>
              <a:t>קומת הפסיפס</a:t>
            </a:r>
            <a:r>
              <a:rPr lang="iw-IL" sz="2800" dirty="0">
                <a:solidFill>
                  <a:schemeClr val="dk1"/>
                </a:solidFill>
                <a:latin typeface="Arial" panose="020B0604020202020204" pitchFamily="34" charset="0"/>
                <a:ea typeface="David"/>
                <a:cs typeface="Arial" panose="020B0604020202020204" pitchFamily="34" charset="0"/>
                <a:sym typeface="David"/>
              </a:rPr>
              <a:t> - קומת המודרנה המציגה את התרבות והזהות היהודית ב150 השנים האחרונות</a:t>
            </a:r>
            <a:endParaRPr sz="2800"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115000"/>
              </a:lnSpc>
              <a:spcBef>
                <a:spcPts val="0"/>
              </a:spcBef>
              <a:spcAft>
                <a:spcPts val="0"/>
              </a:spcAft>
              <a:buClr>
                <a:srgbClr val="2814FF"/>
              </a:buClr>
              <a:buSzPts val="10350"/>
              <a:buFont typeface="Calibri"/>
              <a:buNone/>
            </a:pPr>
            <a:r>
              <a:rPr lang="he-IL" sz="1500" dirty="0">
                <a:solidFill>
                  <a:schemeClr val="dk1"/>
                </a:solidFill>
                <a:latin typeface="Arial" panose="020B0604020202020204" pitchFamily="34" charset="0"/>
                <a:ea typeface="David"/>
                <a:cs typeface="Arial" panose="020B0604020202020204" pitchFamily="34" charset="0"/>
                <a:sym typeface="David"/>
              </a:rPr>
              <a:t>מי אני ומה מרכיב את "הסיפור שלי"?</a:t>
            </a:r>
            <a:endParaRPr sz="1500"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115000"/>
              </a:lnSpc>
              <a:spcBef>
                <a:spcPts val="0"/>
              </a:spcBef>
              <a:spcAft>
                <a:spcPts val="0"/>
              </a:spcAft>
              <a:buClr>
                <a:srgbClr val="2814FF"/>
              </a:buClr>
              <a:buSzPts val="10350"/>
              <a:buFont typeface="Calibri"/>
              <a:buNone/>
            </a:pPr>
            <a:endParaRPr sz="1500"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115000"/>
              </a:lnSpc>
              <a:spcBef>
                <a:spcPts val="0"/>
              </a:spcBef>
              <a:spcAft>
                <a:spcPts val="0"/>
              </a:spcAft>
              <a:buClr>
                <a:srgbClr val="2814FF"/>
              </a:buClr>
              <a:buSzPts val="10350"/>
              <a:buFont typeface="Calibri"/>
              <a:buNone/>
            </a:pPr>
            <a:r>
              <a:rPr lang="iw-IL" sz="2800" u="sng" dirty="0">
                <a:solidFill>
                  <a:schemeClr val="dk1"/>
                </a:solidFill>
                <a:latin typeface="Arial" panose="020B0604020202020204" pitchFamily="34" charset="0"/>
                <a:ea typeface="David"/>
                <a:cs typeface="Arial" panose="020B0604020202020204" pitchFamily="34" charset="0"/>
                <a:sym typeface="David"/>
              </a:rPr>
              <a:t>קומת המסע</a:t>
            </a:r>
            <a:r>
              <a:rPr lang="iw-IL" sz="2800" dirty="0">
                <a:solidFill>
                  <a:schemeClr val="dk1"/>
                </a:solidFill>
                <a:latin typeface="Arial" panose="020B0604020202020204" pitchFamily="34" charset="0"/>
                <a:ea typeface="David"/>
                <a:cs typeface="Arial" panose="020B0604020202020204" pitchFamily="34" charset="0"/>
                <a:sym typeface="David"/>
              </a:rPr>
              <a:t> - קומת ההיסטוריה העוברת בין קהילות וסיפורים רבים בהיסטוריה היהודית</a:t>
            </a:r>
            <a:endParaRPr sz="2800"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115000"/>
              </a:lnSpc>
              <a:spcBef>
                <a:spcPts val="0"/>
              </a:spcBef>
              <a:spcAft>
                <a:spcPts val="0"/>
              </a:spcAft>
              <a:buClr>
                <a:srgbClr val="2814FF"/>
              </a:buClr>
              <a:buSzPts val="10350"/>
              <a:buFont typeface="Calibri"/>
              <a:buNone/>
            </a:pPr>
            <a:r>
              <a:rPr lang="he-IL" sz="1500" dirty="0">
                <a:solidFill>
                  <a:schemeClr val="dk1"/>
                </a:solidFill>
                <a:latin typeface="Arial" panose="020B0604020202020204" pitchFamily="34" charset="0"/>
                <a:ea typeface="David"/>
                <a:cs typeface="Arial" panose="020B0604020202020204" pitchFamily="34" charset="0"/>
                <a:sym typeface="David"/>
              </a:rPr>
              <a:t>איך הגענו לכאן? החיבור בין </a:t>
            </a:r>
            <a:r>
              <a:rPr lang="iw-IL" sz="1500" dirty="0">
                <a:solidFill>
                  <a:schemeClr val="dk1"/>
                </a:solidFill>
                <a:latin typeface="Arial" panose="020B0604020202020204" pitchFamily="34" charset="0"/>
                <a:ea typeface="David"/>
                <a:cs typeface="Arial" panose="020B0604020202020204" pitchFamily="34" charset="0"/>
                <a:sym typeface="David"/>
              </a:rPr>
              <a:t>סיפורים היסטוריים שונים על קהילות יהודיות בעולם נגלה</a:t>
            </a:r>
            <a:endParaRPr sz="1500"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115000"/>
              </a:lnSpc>
              <a:spcBef>
                <a:spcPts val="0"/>
              </a:spcBef>
              <a:spcAft>
                <a:spcPts val="0"/>
              </a:spcAft>
              <a:buClr>
                <a:srgbClr val="2814FF"/>
              </a:buClr>
              <a:buSzPts val="10350"/>
              <a:buFont typeface="Calibri"/>
              <a:buNone/>
            </a:pPr>
            <a:r>
              <a:rPr lang="iw-IL" sz="1500" dirty="0">
                <a:solidFill>
                  <a:schemeClr val="dk1"/>
                </a:solidFill>
                <a:latin typeface="Arial" panose="020B0604020202020204" pitchFamily="34" charset="0"/>
                <a:ea typeface="David"/>
                <a:cs typeface="Arial" panose="020B0604020202020204" pitchFamily="34" charset="0"/>
                <a:sym typeface="David"/>
              </a:rPr>
              <a:t> לסיפור</a:t>
            </a:r>
            <a:r>
              <a:rPr lang="he-IL" sz="1500" dirty="0">
                <a:solidFill>
                  <a:schemeClr val="dk1"/>
                </a:solidFill>
                <a:latin typeface="Arial" panose="020B0604020202020204" pitchFamily="34" charset="0"/>
                <a:ea typeface="David"/>
                <a:cs typeface="Arial" panose="020B0604020202020204" pitchFamily="34" charset="0"/>
                <a:sym typeface="David"/>
              </a:rPr>
              <a:t>ים</a:t>
            </a:r>
            <a:r>
              <a:rPr lang="iw-IL" sz="1500" dirty="0">
                <a:solidFill>
                  <a:schemeClr val="dk1"/>
                </a:solidFill>
                <a:latin typeface="Arial" panose="020B0604020202020204" pitchFamily="34" charset="0"/>
                <a:ea typeface="David"/>
                <a:cs typeface="Arial" panose="020B0604020202020204" pitchFamily="34" charset="0"/>
                <a:sym typeface="David"/>
              </a:rPr>
              <a:t> המשפחתי</a:t>
            </a:r>
            <a:r>
              <a:rPr lang="he-IL" sz="1500" dirty="0">
                <a:solidFill>
                  <a:schemeClr val="dk1"/>
                </a:solidFill>
                <a:latin typeface="Arial" panose="020B0604020202020204" pitchFamily="34" charset="0"/>
                <a:ea typeface="David"/>
                <a:cs typeface="Arial" panose="020B0604020202020204" pitchFamily="34" charset="0"/>
                <a:sym typeface="David"/>
              </a:rPr>
              <a:t>ים</a:t>
            </a:r>
            <a:r>
              <a:rPr lang="iw-IL" sz="1500" dirty="0">
                <a:solidFill>
                  <a:schemeClr val="dk1"/>
                </a:solidFill>
                <a:latin typeface="Arial" panose="020B0604020202020204" pitchFamily="34" charset="0"/>
                <a:ea typeface="David"/>
                <a:cs typeface="Arial" panose="020B0604020202020204" pitchFamily="34" charset="0"/>
                <a:sym typeface="David"/>
              </a:rPr>
              <a:t> של</a:t>
            </a:r>
            <a:r>
              <a:rPr lang="he-IL" sz="1500" dirty="0">
                <a:solidFill>
                  <a:schemeClr val="dk1"/>
                </a:solidFill>
                <a:latin typeface="Arial" panose="020B0604020202020204" pitchFamily="34" charset="0"/>
                <a:ea typeface="David"/>
                <a:cs typeface="Arial" panose="020B0604020202020204" pitchFamily="34" charset="0"/>
                <a:sym typeface="David"/>
              </a:rPr>
              <a:t>נו</a:t>
            </a:r>
            <a:endParaRPr sz="1500"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115000"/>
              </a:lnSpc>
              <a:spcBef>
                <a:spcPts val="0"/>
              </a:spcBef>
              <a:spcAft>
                <a:spcPts val="0"/>
              </a:spcAft>
              <a:buClr>
                <a:srgbClr val="2814FF"/>
              </a:buClr>
              <a:buSzPts val="10350"/>
              <a:buFont typeface="Calibri"/>
              <a:buNone/>
            </a:pPr>
            <a:endParaRPr sz="1500"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115000"/>
              </a:lnSpc>
              <a:spcBef>
                <a:spcPts val="0"/>
              </a:spcBef>
              <a:spcAft>
                <a:spcPts val="0"/>
              </a:spcAft>
              <a:buClr>
                <a:srgbClr val="2814FF"/>
              </a:buClr>
              <a:buSzPts val="10350"/>
              <a:buFont typeface="Calibri"/>
              <a:buNone/>
            </a:pPr>
            <a:r>
              <a:rPr lang="iw-IL" sz="2800" u="sng" dirty="0">
                <a:solidFill>
                  <a:schemeClr val="dk1"/>
                </a:solidFill>
                <a:latin typeface="Arial" panose="020B0604020202020204" pitchFamily="34" charset="0"/>
                <a:ea typeface="David"/>
                <a:cs typeface="Arial" panose="020B0604020202020204" pitchFamily="34" charset="0"/>
                <a:sym typeface="David"/>
              </a:rPr>
              <a:t>קומת היסודות</a:t>
            </a:r>
            <a:r>
              <a:rPr lang="iw-IL" sz="2800" dirty="0">
                <a:solidFill>
                  <a:schemeClr val="dk1"/>
                </a:solidFill>
                <a:latin typeface="Arial" panose="020B0604020202020204" pitchFamily="34" charset="0"/>
                <a:ea typeface="David"/>
                <a:cs typeface="Arial" panose="020B0604020202020204" pitchFamily="34" charset="0"/>
                <a:sym typeface="David"/>
              </a:rPr>
              <a:t> – </a:t>
            </a:r>
            <a:r>
              <a:rPr lang="he-IL" sz="2800" dirty="0">
                <a:solidFill>
                  <a:schemeClr val="dk1"/>
                </a:solidFill>
                <a:latin typeface="Arial" panose="020B0604020202020204" pitchFamily="34" charset="0"/>
                <a:ea typeface="David"/>
                <a:cs typeface="Arial" panose="020B0604020202020204" pitchFamily="34" charset="0"/>
                <a:sym typeface="David"/>
              </a:rPr>
              <a:t>הקהילה והחברה כגורם מעצב זהות</a:t>
            </a:r>
            <a:endParaRPr sz="2800"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115000"/>
              </a:lnSpc>
              <a:spcBef>
                <a:spcPts val="0"/>
              </a:spcBef>
              <a:spcAft>
                <a:spcPts val="0"/>
              </a:spcAft>
              <a:buClr>
                <a:srgbClr val="2814FF"/>
              </a:buClr>
              <a:buSzPts val="10350"/>
              <a:buFont typeface="Calibri"/>
              <a:buNone/>
            </a:pPr>
            <a:r>
              <a:rPr lang="he-IL" sz="1500" dirty="0">
                <a:solidFill>
                  <a:schemeClr val="dk1"/>
                </a:solidFill>
                <a:latin typeface="Arial" panose="020B0604020202020204" pitchFamily="34" charset="0"/>
                <a:ea typeface="David"/>
                <a:cs typeface="Arial" panose="020B0604020202020204" pitchFamily="34" charset="0"/>
                <a:sym typeface="David"/>
              </a:rPr>
              <a:t>השפעת הקהילה והחברה על עיצוב הזהות שלי ועל האופן בו אני מציג/ה את עצמי</a:t>
            </a:r>
            <a:endParaRPr sz="1500" dirty="0">
              <a:solidFill>
                <a:schemeClr val="dk1"/>
              </a:solidFill>
              <a:latin typeface="Arial" panose="020B0604020202020204" pitchFamily="34" charset="0"/>
              <a:ea typeface="David"/>
              <a:cs typeface="Arial" panose="020B0604020202020204" pitchFamily="34" charset="0"/>
              <a:sym typeface="David"/>
            </a:endParaRPr>
          </a:p>
        </p:txBody>
      </p:sp>
      <p:pic>
        <p:nvPicPr>
          <p:cNvPr id="157" name="Google Shape;157;g102d0125742_0_10"/>
          <p:cNvPicPr preferRelativeResize="0"/>
          <p:nvPr/>
        </p:nvPicPr>
        <p:blipFill>
          <a:blip r:embed="rId3">
            <a:alphaModFix/>
          </a:blip>
          <a:stretch>
            <a:fillRect/>
          </a:stretch>
        </p:blipFill>
        <p:spPr>
          <a:xfrm>
            <a:off x="277725" y="823656"/>
            <a:ext cx="3224750" cy="1927275"/>
          </a:xfrm>
          <a:prstGeom prst="rect">
            <a:avLst/>
          </a:prstGeom>
          <a:noFill/>
          <a:ln>
            <a:noFill/>
          </a:ln>
        </p:spPr>
      </p:pic>
      <p:pic>
        <p:nvPicPr>
          <p:cNvPr id="158" name="Google Shape;158;g102d0125742_0_10"/>
          <p:cNvPicPr preferRelativeResize="0"/>
          <p:nvPr/>
        </p:nvPicPr>
        <p:blipFill>
          <a:blip r:embed="rId4">
            <a:alphaModFix/>
          </a:blip>
          <a:stretch>
            <a:fillRect/>
          </a:stretch>
        </p:blipFill>
        <p:spPr>
          <a:xfrm>
            <a:off x="951050" y="4583930"/>
            <a:ext cx="1403825" cy="21063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02d0125742_0_5"/>
          <p:cNvSpPr txBox="1">
            <a:spLocks noGrp="1"/>
          </p:cNvSpPr>
          <p:nvPr>
            <p:ph type="ctrTitle"/>
          </p:nvPr>
        </p:nvSpPr>
        <p:spPr>
          <a:xfrm>
            <a:off x="1350057" y="4098525"/>
            <a:ext cx="9688500" cy="30576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he-IL" sz="3900" dirty="0">
                <a:latin typeface="Arial" panose="020B0604020202020204" pitchFamily="34" charset="0"/>
                <a:ea typeface="David"/>
                <a:cs typeface="Arial" panose="020B0604020202020204" pitchFamily="34" charset="0"/>
                <a:sym typeface="David"/>
              </a:rPr>
              <a:t>דף עזר ומשימות ייחודיות במהלך התכנית:</a:t>
            </a:r>
          </a:p>
          <a:p>
            <a:pPr marL="0" lvl="0" indent="0" algn="r" rtl="1">
              <a:lnSpc>
                <a:spcPct val="90000"/>
              </a:lnSpc>
              <a:spcBef>
                <a:spcPts val="0"/>
              </a:spcBef>
              <a:spcAft>
                <a:spcPts val="0"/>
              </a:spcAft>
              <a:buClr>
                <a:srgbClr val="2814FF"/>
              </a:buClr>
              <a:buSzPts val="10350"/>
              <a:buFont typeface="Calibri"/>
              <a:buNone/>
            </a:pPr>
            <a:endParaRPr lang="he-IL" sz="3200" dirty="0">
              <a:latin typeface="Arial" panose="020B0604020202020204" pitchFamily="34" charset="0"/>
              <a:ea typeface="David"/>
              <a:cs typeface="Arial" panose="020B0604020202020204" pitchFamily="34" charset="0"/>
              <a:sym typeface="David"/>
            </a:endParaRPr>
          </a:p>
          <a:p>
            <a:pPr marL="457200" lvl="0" indent="-406400" algn="r" rtl="1">
              <a:lnSpc>
                <a:spcPct val="90000"/>
              </a:lnSpc>
              <a:spcBef>
                <a:spcPts val="0"/>
              </a:spcBef>
              <a:spcAft>
                <a:spcPts val="0"/>
              </a:spcAft>
              <a:buClr>
                <a:schemeClr val="dk1"/>
              </a:buClr>
              <a:buSzPts val="2800"/>
              <a:buFont typeface="David"/>
              <a:buChar char="●"/>
            </a:pPr>
            <a:r>
              <a:rPr lang="he-IL" sz="2800" b="1" dirty="0">
                <a:solidFill>
                  <a:schemeClr val="dk1"/>
                </a:solidFill>
                <a:latin typeface="Arial" panose="020B0604020202020204" pitchFamily="34" charset="0"/>
                <a:ea typeface="David"/>
                <a:cs typeface="Arial" panose="020B0604020202020204" pitchFamily="34" charset="0"/>
                <a:sym typeface="David"/>
              </a:rPr>
              <a:t>"קטלוג המוזיאון שלי" </a:t>
            </a:r>
          </a:p>
          <a:p>
            <a:pPr marL="0" lvl="0" indent="0" algn="just" rtl="1">
              <a:lnSpc>
                <a:spcPct val="90000"/>
              </a:lnSpc>
              <a:spcBef>
                <a:spcPts val="0"/>
              </a:spcBef>
              <a:spcAft>
                <a:spcPts val="0"/>
              </a:spcAft>
              <a:buClr>
                <a:srgbClr val="2814FF"/>
              </a:buClr>
              <a:buSzPts val="10350"/>
              <a:buFont typeface="Calibri"/>
              <a:buNone/>
            </a:pPr>
            <a:r>
              <a:rPr lang="he-IL" sz="2800" dirty="0">
                <a:solidFill>
                  <a:schemeClr val="dk1"/>
                </a:solidFill>
                <a:latin typeface="Arial" panose="020B0604020202020204" pitchFamily="34" charset="0"/>
                <a:ea typeface="David"/>
                <a:cs typeface="Arial" panose="020B0604020202020204" pitchFamily="34" charset="0"/>
                <a:sym typeface="David"/>
              </a:rPr>
              <a:t>כל זוג תלמידים יקבל קטלוג מוזיאון אותו ייצרו במהלך הסיור, בהתאם לתחנות השונות. בקטלוג יופיעו משימות שונות של חקר, גילוי ורפלקציה אותן יבצעו התלמידים בזוגות. כמו כן, הקטלוג ישמש כמצע לשיח זוגי וכאמצעי לעיבוד קבוצתי. בסוף הפעילות יוכלו התלמידים להפריד את הקטלוג לשני קטלוגים אישיים ולהוסיף את "המוזיאון שלהם" לעבודת השורשים שלהם.</a:t>
            </a:r>
          </a:p>
          <a:p>
            <a:pPr marL="0" lvl="0" indent="0" algn="r" rtl="1">
              <a:lnSpc>
                <a:spcPct val="90000"/>
              </a:lnSpc>
              <a:spcBef>
                <a:spcPts val="0"/>
              </a:spcBef>
              <a:spcAft>
                <a:spcPts val="0"/>
              </a:spcAft>
              <a:buClr>
                <a:srgbClr val="2814FF"/>
              </a:buClr>
              <a:buSzPts val="10350"/>
              <a:buFont typeface="Calibri"/>
              <a:buNone/>
            </a:pPr>
            <a:endParaRPr lang="he-IL" sz="2800" dirty="0">
              <a:solidFill>
                <a:schemeClr val="dk1"/>
              </a:solidFill>
              <a:latin typeface="Arial" panose="020B0604020202020204" pitchFamily="34" charset="0"/>
              <a:ea typeface="David"/>
              <a:cs typeface="Arial" panose="020B0604020202020204" pitchFamily="34" charset="0"/>
              <a:sym typeface="David"/>
            </a:endParaRPr>
          </a:p>
          <a:p>
            <a:pPr marL="457200" lvl="0" indent="-406400" algn="just" rtl="1">
              <a:lnSpc>
                <a:spcPct val="90000"/>
              </a:lnSpc>
              <a:spcBef>
                <a:spcPts val="0"/>
              </a:spcBef>
              <a:spcAft>
                <a:spcPts val="0"/>
              </a:spcAft>
              <a:buClr>
                <a:schemeClr val="dk1"/>
              </a:buClr>
              <a:buSzPts val="2800"/>
              <a:buFont typeface="David"/>
              <a:buChar char="●"/>
            </a:pPr>
            <a:r>
              <a:rPr lang="he-IL" sz="2800" b="1" dirty="0">
                <a:solidFill>
                  <a:schemeClr val="dk1"/>
                </a:solidFill>
                <a:latin typeface="Arial" panose="020B0604020202020204" pitchFamily="34" charset="0"/>
                <a:ea typeface="David"/>
                <a:cs typeface="Arial" panose="020B0604020202020204" pitchFamily="34" charset="0"/>
                <a:sym typeface="David"/>
              </a:rPr>
              <a:t>משימות חקר ודיון בכל תערוכה</a:t>
            </a:r>
          </a:p>
          <a:p>
            <a:pPr marL="0" lvl="0" indent="0" algn="just" rtl="1">
              <a:lnSpc>
                <a:spcPct val="90000"/>
              </a:lnSpc>
              <a:spcBef>
                <a:spcPts val="0"/>
              </a:spcBef>
              <a:spcAft>
                <a:spcPts val="0"/>
              </a:spcAft>
              <a:buNone/>
            </a:pPr>
            <a:r>
              <a:rPr lang="he-IL" sz="2800" dirty="0">
                <a:solidFill>
                  <a:schemeClr val="dk1"/>
                </a:solidFill>
                <a:latin typeface="Arial" panose="020B0604020202020204" pitchFamily="34" charset="0"/>
                <a:ea typeface="David"/>
                <a:cs typeface="Arial" panose="020B0604020202020204" pitchFamily="34" charset="0"/>
                <a:sym typeface="David"/>
              </a:rPr>
              <a:t>לצד הדרכה סיפורית אנו מאפשרים לתלמידים ''זמן משימה'' במהלכו הם חוקרים מוקד ולאחר מכן מתעדים או משוחחים כקבוצה על הגילויים.</a:t>
            </a:r>
          </a:p>
          <a:p>
            <a:pPr marL="0" lvl="0" indent="0" algn="r" rtl="1">
              <a:lnSpc>
                <a:spcPct val="90000"/>
              </a:lnSpc>
              <a:spcBef>
                <a:spcPts val="0"/>
              </a:spcBef>
              <a:spcAft>
                <a:spcPts val="0"/>
              </a:spcAft>
              <a:buClr>
                <a:srgbClr val="2814FF"/>
              </a:buClr>
              <a:buSzPts val="10350"/>
              <a:buFont typeface="Calibri"/>
              <a:buNone/>
            </a:pPr>
            <a:endParaRPr lang="he-IL" sz="3200" dirty="0">
              <a:latin typeface="Arial" panose="020B0604020202020204" pitchFamily="34" charset="0"/>
              <a:ea typeface="David"/>
              <a:cs typeface="Arial" panose="020B0604020202020204" pitchFamily="34" charset="0"/>
              <a:sym typeface="David"/>
            </a:endParaRPr>
          </a:p>
          <a:p>
            <a:pPr marL="0" lvl="0" indent="0" algn="r" rtl="1">
              <a:lnSpc>
                <a:spcPct val="90000"/>
              </a:lnSpc>
              <a:spcBef>
                <a:spcPts val="0"/>
              </a:spcBef>
              <a:spcAft>
                <a:spcPts val="0"/>
              </a:spcAft>
              <a:buClr>
                <a:srgbClr val="2814FF"/>
              </a:buClr>
              <a:buSzPts val="10350"/>
              <a:buFont typeface="Calibri"/>
              <a:buNone/>
            </a:pPr>
            <a:endParaRPr lang="he-IL" sz="3200" dirty="0">
              <a:latin typeface="Arial" panose="020B0604020202020204" pitchFamily="34" charset="0"/>
              <a:ea typeface="David"/>
              <a:cs typeface="Arial" panose="020B0604020202020204" pitchFamily="34" charset="0"/>
              <a:sym typeface="David"/>
            </a:endParaRPr>
          </a:p>
        </p:txBody>
      </p:sp>
      <p:sp>
        <p:nvSpPr>
          <p:cNvPr id="164" name="Google Shape;164;g102d0125742_0_5"/>
          <p:cNvSpPr txBox="1"/>
          <p:nvPr/>
        </p:nvSpPr>
        <p:spPr>
          <a:xfrm>
            <a:off x="4055250" y="57853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בית הספר ללימודי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אנו - מוזיאון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2814FF"/>
              </a:solidFill>
              <a:latin typeface="David"/>
              <a:ea typeface="David"/>
              <a:cs typeface="David"/>
              <a:sym typeface="Davi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02d0125742_0_25"/>
          <p:cNvSpPr txBox="1">
            <a:spLocks noGrp="1"/>
          </p:cNvSpPr>
          <p:nvPr>
            <p:ph type="ctrTitle"/>
          </p:nvPr>
        </p:nvSpPr>
        <p:spPr>
          <a:xfrm>
            <a:off x="585025" y="3429000"/>
            <a:ext cx="11275500" cy="23877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iw-IL" sz="3800" b="1" dirty="0">
                <a:latin typeface="Arial" panose="020B0604020202020204" pitchFamily="34" charset="0"/>
                <a:ea typeface="David"/>
                <a:cs typeface="Arial" panose="020B0604020202020204" pitchFamily="34" charset="0"/>
                <a:sym typeface="David"/>
              </a:rPr>
              <a:t>אפשרויות להכנה לקראת הביקור:</a:t>
            </a:r>
            <a:endParaRPr sz="3800" b="1" dirty="0">
              <a:latin typeface="Arial" panose="020B0604020202020204" pitchFamily="34" charset="0"/>
              <a:ea typeface="David"/>
              <a:cs typeface="Arial" panose="020B0604020202020204" pitchFamily="34" charset="0"/>
              <a:sym typeface="David"/>
            </a:endParaRPr>
          </a:p>
          <a:p>
            <a:pPr marL="457200" lvl="0" indent="-419100" algn="ctr" rtl="1">
              <a:lnSpc>
                <a:spcPct val="115000"/>
              </a:lnSpc>
              <a:spcBef>
                <a:spcPts val="0"/>
              </a:spcBef>
              <a:spcAft>
                <a:spcPts val="0"/>
              </a:spcAft>
              <a:buClr>
                <a:schemeClr val="dk1"/>
              </a:buClr>
              <a:buSzPts val="3000"/>
              <a:buFont typeface="David"/>
              <a:buChar char="●"/>
            </a:pPr>
            <a:r>
              <a:rPr lang="iw-IL" sz="3000" dirty="0">
                <a:solidFill>
                  <a:schemeClr val="dk1"/>
                </a:solidFill>
                <a:highlight>
                  <a:schemeClr val="lt1"/>
                </a:highlight>
                <a:latin typeface="Arial" panose="020B0604020202020204" pitchFamily="34" charset="0"/>
                <a:ea typeface="David"/>
                <a:cs typeface="Arial" panose="020B0604020202020204" pitchFamily="34" charset="0"/>
                <a:sym typeface="David"/>
              </a:rPr>
              <a:t>ספרו לתלמידים על הביקור המתוכנן במוזיאון 'אנו מוזיאון העם </a:t>
            </a:r>
            <a:r>
              <a:rPr lang="he-IL" sz="3000" dirty="0">
                <a:solidFill>
                  <a:schemeClr val="dk1"/>
                </a:solidFill>
                <a:highlight>
                  <a:schemeClr val="lt1"/>
                </a:highlight>
                <a:latin typeface="Arial" panose="020B0604020202020204" pitchFamily="34" charset="0"/>
                <a:ea typeface="David"/>
                <a:cs typeface="Arial" panose="020B0604020202020204" pitchFamily="34" charset="0"/>
                <a:sym typeface="David"/>
              </a:rPr>
              <a:t>היהודי' </a:t>
            </a:r>
            <a:r>
              <a:rPr lang="iw-IL" sz="3000" dirty="0">
                <a:solidFill>
                  <a:schemeClr val="dk1"/>
                </a:solidFill>
                <a:highlight>
                  <a:schemeClr val="lt1"/>
                </a:highlight>
                <a:latin typeface="Arial" panose="020B0604020202020204" pitchFamily="34" charset="0"/>
                <a:ea typeface="David"/>
                <a:cs typeface="Arial" panose="020B0604020202020204" pitchFamily="34" charset="0"/>
                <a:sym typeface="David"/>
              </a:rPr>
              <a:t>שאלו אותם האם ביקרו פעם במוזיאון? מה זה מוזיאון? </a:t>
            </a:r>
            <a:endParaRPr sz="3000" dirty="0">
              <a:solidFill>
                <a:schemeClr val="dk1"/>
              </a:solidFill>
              <a:highlight>
                <a:schemeClr val="lt1"/>
              </a:highlight>
              <a:latin typeface="Arial" panose="020B0604020202020204" pitchFamily="34" charset="0"/>
              <a:ea typeface="David"/>
              <a:cs typeface="Arial" panose="020B0604020202020204" pitchFamily="34" charset="0"/>
              <a:sym typeface="David"/>
            </a:endParaRPr>
          </a:p>
          <a:p>
            <a:pPr marL="0" lvl="0" indent="0" algn="ctr" rtl="1">
              <a:lnSpc>
                <a:spcPct val="115000"/>
              </a:lnSpc>
              <a:spcBef>
                <a:spcPts val="0"/>
              </a:spcBef>
              <a:spcAft>
                <a:spcPts val="0"/>
              </a:spcAft>
              <a:buNone/>
            </a:pPr>
            <a:r>
              <a:rPr lang="iw-IL" sz="3000" dirty="0">
                <a:solidFill>
                  <a:schemeClr val="dk1"/>
                </a:solidFill>
                <a:highlight>
                  <a:schemeClr val="lt1"/>
                </a:highlight>
                <a:latin typeface="Arial" panose="020B0604020202020204" pitchFamily="34" charset="0"/>
                <a:ea typeface="David"/>
                <a:cs typeface="Arial" panose="020B0604020202020204" pitchFamily="34" charset="0"/>
                <a:sym typeface="David"/>
              </a:rPr>
              <a:t>למה או האם צריך מוזיאונים?</a:t>
            </a:r>
            <a:endParaRPr sz="3000" dirty="0">
              <a:solidFill>
                <a:schemeClr val="dk1"/>
              </a:solidFill>
              <a:highlight>
                <a:schemeClr val="lt1"/>
              </a:highlight>
              <a:latin typeface="Arial" panose="020B0604020202020204" pitchFamily="34" charset="0"/>
              <a:ea typeface="David"/>
              <a:cs typeface="Arial" panose="020B0604020202020204" pitchFamily="34" charset="0"/>
              <a:sym typeface="David"/>
            </a:endParaRPr>
          </a:p>
          <a:p>
            <a:pPr marL="457200" lvl="0" indent="-419100" algn="r" rtl="1">
              <a:lnSpc>
                <a:spcPct val="115000"/>
              </a:lnSpc>
              <a:spcBef>
                <a:spcPts val="0"/>
              </a:spcBef>
              <a:spcAft>
                <a:spcPts val="0"/>
              </a:spcAft>
              <a:buClr>
                <a:schemeClr val="dk1"/>
              </a:buClr>
              <a:buSzPts val="3000"/>
              <a:buFont typeface="David"/>
              <a:buChar char="●"/>
            </a:pPr>
            <a:r>
              <a:rPr lang="iw-IL" sz="3000" dirty="0">
                <a:solidFill>
                  <a:schemeClr val="dk1"/>
                </a:solidFill>
                <a:highlight>
                  <a:schemeClr val="lt1"/>
                </a:highlight>
                <a:latin typeface="Arial" panose="020B0604020202020204" pitchFamily="34" charset="0"/>
                <a:ea typeface="David"/>
                <a:cs typeface="Arial" panose="020B0604020202020204" pitchFamily="34" charset="0"/>
                <a:sym typeface="David"/>
              </a:rPr>
              <a:t>בקשו מהתלמידים לכתוב לעצמם במהלך הסיור מושג או חפץ ששמעו ועניין אותם</a:t>
            </a:r>
            <a:r>
              <a:rPr lang="he-IL" sz="3000" dirty="0">
                <a:solidFill>
                  <a:schemeClr val="dk1"/>
                </a:solidFill>
                <a:highlight>
                  <a:schemeClr val="lt1"/>
                </a:highlight>
                <a:latin typeface="Arial" panose="020B0604020202020204" pitchFamily="34" charset="0"/>
                <a:ea typeface="David"/>
                <a:cs typeface="Arial" panose="020B0604020202020204" pitchFamily="34" charset="0"/>
                <a:sym typeface="David"/>
              </a:rPr>
              <a:t>.</a:t>
            </a:r>
            <a:br>
              <a:rPr lang="he-IL" sz="3000" dirty="0">
                <a:solidFill>
                  <a:schemeClr val="dk1"/>
                </a:solidFill>
                <a:highlight>
                  <a:schemeClr val="lt1"/>
                </a:highlight>
                <a:latin typeface="Arial" panose="020B0604020202020204" pitchFamily="34" charset="0"/>
                <a:ea typeface="David"/>
                <a:cs typeface="Arial" panose="020B0604020202020204" pitchFamily="34" charset="0"/>
                <a:sym typeface="David"/>
              </a:rPr>
            </a:br>
            <a:r>
              <a:rPr lang="iw-IL" sz="3000" dirty="0">
                <a:solidFill>
                  <a:schemeClr val="dk1"/>
                </a:solidFill>
                <a:highlight>
                  <a:schemeClr val="lt1"/>
                </a:highlight>
                <a:latin typeface="Arial" panose="020B0604020202020204" pitchFamily="34" charset="0"/>
                <a:ea typeface="David"/>
                <a:cs typeface="Arial" panose="020B0604020202020204" pitchFamily="34" charset="0"/>
                <a:sym typeface="David"/>
              </a:rPr>
              <a:t>לאחר הביקור, בקשו מהם לחפש מידע נוסף על אותו מושג ולשתף את הכיתה בממצאים. אופציה נוספת היא שיבחרו במהלך ההדרכה דמות שעניינ</a:t>
            </a:r>
            <a:r>
              <a:rPr lang="he-IL" sz="3000" dirty="0">
                <a:solidFill>
                  <a:schemeClr val="dk1"/>
                </a:solidFill>
                <a:highlight>
                  <a:schemeClr val="lt1"/>
                </a:highlight>
                <a:latin typeface="Arial" panose="020B0604020202020204" pitchFamily="34" charset="0"/>
                <a:ea typeface="David"/>
                <a:cs typeface="Arial" panose="020B0604020202020204" pitchFamily="34" charset="0"/>
                <a:sym typeface="David"/>
              </a:rPr>
              <a:t>ה </a:t>
            </a:r>
            <a:r>
              <a:rPr lang="iw-IL" sz="3000" dirty="0">
                <a:solidFill>
                  <a:schemeClr val="dk1"/>
                </a:solidFill>
                <a:highlight>
                  <a:schemeClr val="lt1"/>
                </a:highlight>
                <a:latin typeface="Arial" panose="020B0604020202020204" pitchFamily="34" charset="0"/>
                <a:ea typeface="David"/>
                <a:cs typeface="Arial" panose="020B0604020202020204" pitchFamily="34" charset="0"/>
                <a:sym typeface="David"/>
              </a:rPr>
              <a:t>אותם, יחפשו מידע על הדמות וישתפו בממצאים.  </a:t>
            </a:r>
            <a:endParaRPr sz="5900" b="1" dirty="0">
              <a:latin typeface="Arial" panose="020B0604020202020204" pitchFamily="34" charset="0"/>
              <a:ea typeface="David"/>
              <a:cs typeface="Arial" panose="020B0604020202020204" pitchFamily="34" charset="0"/>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051c399906_1_0"/>
          <p:cNvSpPr txBox="1"/>
          <p:nvPr/>
        </p:nvSpPr>
        <p:spPr>
          <a:xfrm>
            <a:off x="1524000" y="749942"/>
            <a:ext cx="9144000" cy="836100"/>
          </a:xfrm>
          <a:prstGeom prst="rect">
            <a:avLst/>
          </a:prstGeom>
          <a:noFill/>
          <a:ln>
            <a:noFill/>
          </a:ln>
        </p:spPr>
        <p:txBody>
          <a:bodyPr spcFirstLastPara="1" wrap="square" lIns="91425" tIns="45700" rIns="91425" bIns="45700" anchor="b" anchorCtr="0">
            <a:normAutofit fontScale="92500"/>
          </a:bodyPr>
          <a:lstStyle/>
          <a:p>
            <a:pPr marL="0" lvl="0" indent="0" algn="r" rtl="1">
              <a:lnSpc>
                <a:spcPct val="115000"/>
              </a:lnSpc>
              <a:spcBef>
                <a:spcPts val="0"/>
              </a:spcBef>
              <a:spcAft>
                <a:spcPts val="0"/>
              </a:spcAft>
              <a:buNone/>
            </a:pPr>
            <a:r>
              <a:rPr lang="iw-IL" sz="4000" b="1" dirty="0">
                <a:solidFill>
                  <a:srgbClr val="2814FF"/>
                </a:solidFill>
                <a:latin typeface="Arial" panose="020B0604020202020204" pitchFamily="34" charset="0"/>
                <a:ea typeface="David"/>
                <a:cs typeface="Arial" panose="020B0604020202020204" pitchFamily="34" charset="0"/>
                <a:sym typeface="David"/>
              </a:rPr>
              <a:t>תנאים להבטחת ביקור מוצלח ובעל ערך </a:t>
            </a:r>
            <a:r>
              <a:rPr lang="he-IL" sz="4000" b="1" dirty="0">
                <a:solidFill>
                  <a:srgbClr val="2814FF"/>
                </a:solidFill>
                <a:latin typeface="Arial" panose="020B0604020202020204" pitchFamily="34" charset="0"/>
                <a:ea typeface="David"/>
                <a:cs typeface="Arial" panose="020B0604020202020204" pitchFamily="34" charset="0"/>
                <a:sym typeface="David"/>
              </a:rPr>
              <a:t>ב'אנו':</a:t>
            </a:r>
            <a:endParaRPr sz="6000" b="1" dirty="0">
              <a:solidFill>
                <a:srgbClr val="2814FF"/>
              </a:solidFill>
              <a:latin typeface="Arial" panose="020B0604020202020204" pitchFamily="34" charset="0"/>
              <a:ea typeface="Calibri"/>
              <a:cs typeface="Arial" panose="020B0604020202020204" pitchFamily="34" charset="0"/>
              <a:sym typeface="Calibri"/>
            </a:endParaRPr>
          </a:p>
        </p:txBody>
      </p:sp>
      <p:sp>
        <p:nvSpPr>
          <p:cNvPr id="175" name="Google Shape;175;g1051c399906_1_0"/>
          <p:cNvSpPr txBox="1"/>
          <p:nvPr/>
        </p:nvSpPr>
        <p:spPr>
          <a:xfrm>
            <a:off x="1198950" y="1864975"/>
            <a:ext cx="9794100" cy="4470000"/>
          </a:xfrm>
          <a:prstGeom prst="rect">
            <a:avLst/>
          </a:prstGeom>
          <a:noFill/>
          <a:ln>
            <a:noFill/>
          </a:ln>
        </p:spPr>
        <p:txBody>
          <a:bodyPr spcFirstLastPara="1" wrap="square" lIns="91425" tIns="45700" rIns="91425" bIns="45700" anchor="t" anchorCtr="0">
            <a:normAutofit fontScale="77500" lnSpcReduction="10000"/>
          </a:bodyPr>
          <a:lstStyle/>
          <a:p>
            <a:pPr marL="0" lvl="0" indent="0" algn="ctr" rtl="1">
              <a:lnSpc>
                <a:spcPct val="115000"/>
              </a:lnSpc>
              <a:spcBef>
                <a:spcPts val="0"/>
              </a:spcBef>
              <a:spcAft>
                <a:spcPts val="0"/>
              </a:spcAft>
              <a:buNone/>
            </a:pPr>
            <a:r>
              <a:rPr lang="iw-IL" sz="3350" b="1" dirty="0">
                <a:solidFill>
                  <a:schemeClr val="dk1"/>
                </a:solidFill>
                <a:highlight>
                  <a:schemeClr val="lt1"/>
                </a:highlight>
                <a:latin typeface="Arial" panose="020B0604020202020204" pitchFamily="34" charset="0"/>
                <a:ea typeface="David"/>
                <a:cs typeface="Arial" panose="020B0604020202020204" pitchFamily="34" charset="0"/>
                <a:sym typeface="David"/>
              </a:rPr>
              <a:t>במהלך הסיור - אנחנו צריכים אתכם!</a:t>
            </a:r>
            <a:endParaRPr sz="2850" dirty="0">
              <a:solidFill>
                <a:schemeClr val="dk1"/>
              </a:solidFill>
              <a:highlight>
                <a:schemeClr val="lt1"/>
              </a:highlight>
              <a:latin typeface="Arial" panose="020B0604020202020204" pitchFamily="34" charset="0"/>
              <a:ea typeface="David"/>
              <a:cs typeface="Arial" panose="020B0604020202020204" pitchFamily="34" charset="0"/>
              <a:sym typeface="David"/>
            </a:endParaRPr>
          </a:p>
          <a:p>
            <a:pPr marL="457200" marR="457200" lvl="0" indent="-355282" algn="r" rtl="1">
              <a:lnSpc>
                <a:spcPct val="115000"/>
              </a:lnSpc>
              <a:spcBef>
                <a:spcPts val="0"/>
              </a:spcBef>
              <a:spcAft>
                <a:spcPts val="0"/>
              </a:spcAft>
              <a:buClr>
                <a:schemeClr val="dk1"/>
              </a:buClr>
              <a:buSzPct val="100000"/>
              <a:buFont typeface="David"/>
              <a:buChar char="●"/>
            </a:pPr>
            <a:r>
              <a:rPr lang="iw-IL" sz="2850" dirty="0">
                <a:solidFill>
                  <a:schemeClr val="dk1"/>
                </a:solidFill>
                <a:highlight>
                  <a:schemeClr val="lt1"/>
                </a:highlight>
                <a:latin typeface="Arial" panose="020B0604020202020204" pitchFamily="34" charset="0"/>
                <a:ea typeface="David"/>
                <a:cs typeface="Arial" panose="020B0604020202020204" pitchFamily="34" charset="0"/>
                <a:sym typeface="David"/>
              </a:rPr>
              <a:t>ידעו את המדריך במידע שימושי עבורו – האם יש תלמיד עם מגבלה שדורש התחשבות? האם הנסיעה היתה קשה לתלמידים והם זקוקים לאוורור? וכדומה.</a:t>
            </a:r>
            <a:endParaRPr sz="2850" dirty="0">
              <a:solidFill>
                <a:schemeClr val="dk1"/>
              </a:solidFill>
              <a:highlight>
                <a:schemeClr val="lt1"/>
              </a:highlight>
              <a:latin typeface="Arial" panose="020B0604020202020204" pitchFamily="34" charset="0"/>
              <a:ea typeface="David"/>
              <a:cs typeface="Arial" panose="020B0604020202020204" pitchFamily="34" charset="0"/>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dirty="0">
                <a:solidFill>
                  <a:schemeClr val="dk1"/>
                </a:solidFill>
                <a:highlight>
                  <a:schemeClr val="lt1"/>
                </a:highlight>
                <a:latin typeface="Arial" panose="020B0604020202020204" pitchFamily="34" charset="0"/>
                <a:ea typeface="David"/>
                <a:cs typeface="Arial" panose="020B0604020202020204" pitchFamily="34" charset="0"/>
                <a:sym typeface="David"/>
              </a:rPr>
              <a:t>השמירה על המשמעת וההקשבה של התלמידים במהלך הביקור היא באחריות המורה המלווה</a:t>
            </a:r>
            <a:endParaRPr sz="2850" dirty="0">
              <a:solidFill>
                <a:schemeClr val="dk1"/>
              </a:solidFill>
              <a:highlight>
                <a:schemeClr val="lt1"/>
              </a:highlight>
              <a:latin typeface="Arial" panose="020B0604020202020204" pitchFamily="34" charset="0"/>
              <a:ea typeface="David"/>
              <a:cs typeface="Arial" panose="020B0604020202020204" pitchFamily="34" charset="0"/>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dirty="0">
                <a:solidFill>
                  <a:schemeClr val="dk1"/>
                </a:solidFill>
                <a:highlight>
                  <a:schemeClr val="lt1"/>
                </a:highlight>
                <a:latin typeface="Arial" panose="020B0604020202020204" pitchFamily="34" charset="0"/>
                <a:ea typeface="David"/>
                <a:cs typeface="Arial" panose="020B0604020202020204" pitchFamily="34" charset="0"/>
                <a:sym typeface="David"/>
              </a:rPr>
              <a:t>באחריותכם לשמור על הכבוד הבסיסי של המדריך וצוות המוזיאון, ולמנוע עלבונות, הטרדות ומצבי קצה</a:t>
            </a:r>
            <a:endParaRPr sz="2850" dirty="0">
              <a:solidFill>
                <a:schemeClr val="dk1"/>
              </a:solidFill>
              <a:highlight>
                <a:schemeClr val="lt1"/>
              </a:highlight>
              <a:latin typeface="Arial" panose="020B0604020202020204" pitchFamily="34" charset="0"/>
              <a:ea typeface="David"/>
              <a:cs typeface="Arial" panose="020B0604020202020204" pitchFamily="34" charset="0"/>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dirty="0">
                <a:solidFill>
                  <a:schemeClr val="dk1"/>
                </a:solidFill>
                <a:highlight>
                  <a:schemeClr val="lt1"/>
                </a:highlight>
                <a:latin typeface="Arial" panose="020B0604020202020204" pitchFamily="34" charset="0"/>
                <a:ea typeface="David"/>
                <a:cs typeface="Arial" panose="020B0604020202020204" pitchFamily="34" charset="0"/>
                <a:sym typeface="David"/>
              </a:rPr>
              <a:t>חשוב לנו שתישארו עם הקבוצה במהלך הסיור כולו, לא נוכל לסייר עם קבוצה שאין לה מורה מלווה</a:t>
            </a:r>
            <a:endParaRPr sz="2850" dirty="0">
              <a:solidFill>
                <a:schemeClr val="dk1"/>
              </a:solidFill>
              <a:highlight>
                <a:schemeClr val="lt1"/>
              </a:highlight>
              <a:latin typeface="Arial" panose="020B0604020202020204" pitchFamily="34" charset="0"/>
              <a:ea typeface="David"/>
              <a:cs typeface="Arial" panose="020B0604020202020204" pitchFamily="34" charset="0"/>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dirty="0">
                <a:solidFill>
                  <a:schemeClr val="dk1"/>
                </a:solidFill>
                <a:highlight>
                  <a:schemeClr val="lt1"/>
                </a:highlight>
                <a:latin typeface="Arial" panose="020B0604020202020204" pitchFamily="34" charset="0"/>
                <a:ea typeface="David"/>
                <a:cs typeface="Arial" panose="020B0604020202020204" pitchFamily="34" charset="0"/>
                <a:sym typeface="David"/>
              </a:rPr>
              <a:t>אנא סייעו לנו בשמירה על המוצגים במוזיאון מפני פגיעה ונזק</a:t>
            </a:r>
            <a:endParaRPr sz="2850" dirty="0">
              <a:solidFill>
                <a:schemeClr val="dk1"/>
              </a:solidFill>
              <a:highlight>
                <a:schemeClr val="lt1"/>
              </a:highlight>
              <a:latin typeface="Arial" panose="020B0604020202020204" pitchFamily="34" charset="0"/>
              <a:ea typeface="David"/>
              <a:cs typeface="Arial" panose="020B0604020202020204" pitchFamily="34" charset="0"/>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dirty="0">
                <a:solidFill>
                  <a:schemeClr val="dk1"/>
                </a:solidFill>
                <a:highlight>
                  <a:schemeClr val="lt1"/>
                </a:highlight>
                <a:latin typeface="Arial" panose="020B0604020202020204" pitchFamily="34" charset="0"/>
                <a:ea typeface="David"/>
                <a:cs typeface="Arial" panose="020B0604020202020204" pitchFamily="34" charset="0"/>
                <a:sym typeface="David"/>
              </a:rPr>
              <a:t>ללא תנאים בסיסיים אלו לא נוכל להשלים סיור מוצלח ובעל ערך חינוכי</a:t>
            </a:r>
            <a:endParaRPr sz="2850" dirty="0">
              <a:solidFill>
                <a:schemeClr val="dk1"/>
              </a:solidFill>
              <a:highlight>
                <a:schemeClr val="lt1"/>
              </a:highlight>
              <a:latin typeface="Arial" panose="020B0604020202020204" pitchFamily="34" charset="0"/>
              <a:ea typeface="David"/>
              <a:cs typeface="Arial" panose="020B0604020202020204" pitchFamily="34" charset="0"/>
              <a:sym typeface="David"/>
            </a:endParaRPr>
          </a:p>
          <a:p>
            <a:pPr marL="457200" lvl="0" indent="-355282" algn="r" rtl="1">
              <a:lnSpc>
                <a:spcPct val="115000"/>
              </a:lnSpc>
              <a:spcBef>
                <a:spcPts val="0"/>
              </a:spcBef>
              <a:spcAft>
                <a:spcPts val="0"/>
              </a:spcAft>
              <a:buClr>
                <a:schemeClr val="dk1"/>
              </a:buClr>
              <a:buSzPct val="100000"/>
              <a:buFont typeface="David"/>
              <a:buChar char="●"/>
            </a:pPr>
            <a:r>
              <a:rPr lang="iw-IL" sz="2850" dirty="0">
                <a:solidFill>
                  <a:schemeClr val="dk1"/>
                </a:solidFill>
                <a:highlight>
                  <a:schemeClr val="lt1"/>
                </a:highlight>
                <a:latin typeface="Arial" panose="020B0604020202020204" pitchFamily="34" charset="0"/>
                <a:ea typeface="David"/>
                <a:cs typeface="Arial" panose="020B0604020202020204" pitchFamily="34" charset="0"/>
                <a:sym typeface="David"/>
              </a:rPr>
              <a:t>תנו משוב! נשמח לשמוע איך הייתה חווית הביקור שלכם, ומה אנו יכולים לעשות כדי להעניק חוויה טובה ומשמעותית יותר בעתיד.</a:t>
            </a:r>
            <a:endParaRPr sz="2400" dirty="0">
              <a:solidFill>
                <a:srgbClr val="2814FF"/>
              </a:solidFill>
              <a:latin typeface="Arial" panose="020B0604020202020204" pitchFamily="34" charset="0"/>
              <a:ea typeface="Calibri"/>
              <a:cs typeface="Arial" panose="020B0604020202020204" pitchFamily="34" charset="0"/>
              <a:sym typeface="Calibri"/>
            </a:endParaRPr>
          </a:p>
          <a:p>
            <a:pPr marL="0" lvl="0" indent="0" algn="r" rtl="1">
              <a:lnSpc>
                <a:spcPct val="115000"/>
              </a:lnSpc>
              <a:spcBef>
                <a:spcPts val="0"/>
              </a:spcBef>
              <a:spcAft>
                <a:spcPts val="0"/>
              </a:spcAft>
              <a:buNone/>
            </a:pPr>
            <a:endParaRPr sz="3350" b="1" dirty="0">
              <a:highlight>
                <a:srgbClr val="FFFFFF"/>
              </a:highlight>
              <a:latin typeface="Arial" panose="020B0604020202020204" pitchFamily="34" charset="0"/>
              <a:ea typeface="David"/>
              <a:cs typeface="Arial" panose="020B0604020202020204" pitchFamily="34" charset="0"/>
              <a:sym typeface="Davi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02d0125742_0_20"/>
          <p:cNvSpPr txBox="1">
            <a:spLocks noGrp="1"/>
          </p:cNvSpPr>
          <p:nvPr>
            <p:ph type="ctrTitle"/>
          </p:nvPr>
        </p:nvSpPr>
        <p:spPr>
          <a:xfrm>
            <a:off x="751498" y="3799775"/>
            <a:ext cx="10689000" cy="2387700"/>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r>
              <a:rPr lang="iw-IL" sz="4000" b="1" dirty="0">
                <a:latin typeface="Arial" panose="020B0604020202020204" pitchFamily="34" charset="0"/>
                <a:ea typeface="David"/>
                <a:cs typeface="Arial" panose="020B0604020202020204" pitchFamily="34" charset="0"/>
                <a:sym typeface="David"/>
              </a:rPr>
              <a:t>כללי התנהגות לתלמידים במוזיאון:</a:t>
            </a:r>
            <a:endParaRPr sz="4000" b="1" dirty="0">
              <a:latin typeface="Arial" panose="020B0604020202020204" pitchFamily="34" charset="0"/>
              <a:ea typeface="David"/>
              <a:cs typeface="Arial" panose="020B0604020202020204" pitchFamily="34" charset="0"/>
              <a:sym typeface="David"/>
            </a:endParaRPr>
          </a:p>
          <a:p>
            <a:pPr marL="0" lvl="0" indent="0" algn="r" rtl="1">
              <a:spcBef>
                <a:spcPts val="0"/>
              </a:spcBef>
              <a:spcAft>
                <a:spcPts val="0"/>
              </a:spcAft>
              <a:buNone/>
            </a:pPr>
            <a:endParaRPr sz="3500" dirty="0">
              <a:latin typeface="Arial" panose="020B0604020202020204" pitchFamily="34" charset="0"/>
              <a:ea typeface="David"/>
              <a:cs typeface="Arial" panose="020B0604020202020204" pitchFamily="34" charset="0"/>
              <a:sym typeface="David"/>
            </a:endParaRPr>
          </a:p>
          <a:p>
            <a:pPr marL="457200" lvl="0" indent="-450850" algn="r" rtl="1">
              <a:lnSpc>
                <a:spcPct val="115000"/>
              </a:lnSpc>
              <a:spcBef>
                <a:spcPts val="0"/>
              </a:spcBef>
              <a:spcAft>
                <a:spcPts val="0"/>
              </a:spcAft>
              <a:buClr>
                <a:schemeClr val="dk1"/>
              </a:buClr>
              <a:buSzPts val="3500"/>
              <a:buFont typeface="David"/>
              <a:buAutoNum type="arabicPeriod"/>
            </a:pPr>
            <a:r>
              <a:rPr lang="iw-IL" sz="3500" dirty="0">
                <a:solidFill>
                  <a:schemeClr val="dk1"/>
                </a:solidFill>
                <a:highlight>
                  <a:schemeClr val="lt1"/>
                </a:highlight>
                <a:latin typeface="Arial" panose="020B0604020202020204" pitchFamily="34" charset="0"/>
                <a:ea typeface="David"/>
                <a:cs typeface="Arial" panose="020B0604020202020204" pitchFamily="34" charset="0"/>
                <a:sym typeface="David"/>
              </a:rPr>
              <a:t>בזמן הסיור כל הכיתה מסיירת יחד</a:t>
            </a:r>
            <a:endParaRPr sz="2800" dirty="0">
              <a:solidFill>
                <a:schemeClr val="dk1"/>
              </a:solidFill>
              <a:latin typeface="Arial" panose="020B0604020202020204" pitchFamily="34" charset="0"/>
              <a:ea typeface="David"/>
              <a:cs typeface="Arial" panose="020B0604020202020204" pitchFamily="34" charset="0"/>
              <a:sym typeface="David"/>
            </a:endParaRPr>
          </a:p>
          <a:p>
            <a:pPr marL="457200" lvl="0" indent="-450850" algn="r" rtl="1">
              <a:lnSpc>
                <a:spcPct val="115000"/>
              </a:lnSpc>
              <a:spcBef>
                <a:spcPts val="0"/>
              </a:spcBef>
              <a:spcAft>
                <a:spcPts val="0"/>
              </a:spcAft>
              <a:buClr>
                <a:schemeClr val="dk1"/>
              </a:buClr>
              <a:buSzPts val="3500"/>
              <a:buFont typeface="Arial"/>
              <a:buAutoNum type="arabicPeriod"/>
            </a:pPr>
            <a:r>
              <a:rPr lang="iw-IL" sz="3500" dirty="0">
                <a:solidFill>
                  <a:schemeClr val="dk1"/>
                </a:solidFill>
                <a:highlight>
                  <a:schemeClr val="lt1"/>
                </a:highlight>
                <a:latin typeface="Arial" panose="020B0604020202020204" pitchFamily="34" charset="0"/>
                <a:ea typeface="David"/>
                <a:cs typeface="Arial" panose="020B0604020202020204" pitchFamily="34" charset="0"/>
                <a:sym typeface="David"/>
              </a:rPr>
              <a:t>יש לשמור על התנהגות שקטה ורגועה ברחבי המוזיאון, </a:t>
            </a:r>
            <a:r>
              <a:rPr lang="iw-IL" sz="3500" dirty="0">
                <a:solidFill>
                  <a:schemeClr val="dk1"/>
                </a:solidFill>
                <a:latin typeface="Arial" panose="020B0604020202020204" pitchFamily="34" charset="0"/>
                <a:ea typeface="David"/>
                <a:cs typeface="Arial" panose="020B0604020202020204" pitchFamily="34" charset="0"/>
                <a:sym typeface="David"/>
              </a:rPr>
              <a:t>הולכים בנחת ומקשיבים להוראות המדריכה.</a:t>
            </a:r>
            <a:endParaRPr sz="3500" dirty="0">
              <a:solidFill>
                <a:schemeClr val="dk1"/>
              </a:solidFill>
              <a:latin typeface="Arial" panose="020B0604020202020204" pitchFamily="34" charset="0"/>
              <a:ea typeface="David"/>
              <a:cs typeface="Arial" panose="020B0604020202020204" pitchFamily="34" charset="0"/>
              <a:sym typeface="David"/>
            </a:endParaRPr>
          </a:p>
          <a:p>
            <a:pPr marL="457200" lvl="0" indent="-450850" algn="r" rtl="1">
              <a:spcBef>
                <a:spcPts val="0"/>
              </a:spcBef>
              <a:spcAft>
                <a:spcPts val="0"/>
              </a:spcAft>
              <a:buClr>
                <a:schemeClr val="dk1"/>
              </a:buClr>
              <a:buSzPts val="3500"/>
              <a:buFont typeface="David"/>
              <a:buAutoNum type="arabicPeriod"/>
            </a:pPr>
            <a:r>
              <a:rPr lang="iw-IL" sz="3500" dirty="0">
                <a:solidFill>
                  <a:schemeClr val="dk1"/>
                </a:solidFill>
                <a:latin typeface="Arial" panose="020B0604020202020204" pitchFamily="34" charset="0"/>
                <a:ea typeface="David"/>
                <a:cs typeface="Arial" panose="020B0604020202020204" pitchFamily="34" charset="0"/>
                <a:sym typeface="David"/>
              </a:rPr>
              <a:t>אסור לאכול בתערוכות המוזיאון, רק במרחבים בהם המדריכה מאשרת.</a:t>
            </a:r>
            <a:endParaRPr sz="3500" dirty="0">
              <a:solidFill>
                <a:schemeClr val="dk1"/>
              </a:solidFill>
              <a:latin typeface="Arial" panose="020B0604020202020204" pitchFamily="34" charset="0"/>
              <a:ea typeface="David"/>
              <a:cs typeface="Arial" panose="020B0604020202020204" pitchFamily="34" charset="0"/>
              <a:sym typeface="David"/>
            </a:endParaRPr>
          </a:p>
          <a:p>
            <a:pPr marL="457200" lvl="0" indent="-450850" algn="r" rtl="1">
              <a:spcBef>
                <a:spcPts val="0"/>
              </a:spcBef>
              <a:spcAft>
                <a:spcPts val="0"/>
              </a:spcAft>
              <a:buClr>
                <a:schemeClr val="dk1"/>
              </a:buClr>
              <a:buSzPts val="3500"/>
              <a:buFont typeface="David"/>
              <a:buAutoNum type="arabicPeriod"/>
            </a:pPr>
            <a:r>
              <a:rPr lang="iw-IL" sz="3500" dirty="0">
                <a:solidFill>
                  <a:schemeClr val="dk1"/>
                </a:solidFill>
                <a:latin typeface="Arial" panose="020B0604020202020204" pitchFamily="34" charset="0"/>
                <a:ea typeface="David"/>
                <a:cs typeface="Arial" panose="020B0604020202020204" pitchFamily="34" charset="0"/>
                <a:sym typeface="David"/>
              </a:rPr>
              <a:t>התנהגות מכבדת למוצגי המוזיאון</a:t>
            </a:r>
            <a:endParaRPr sz="3500" dirty="0">
              <a:solidFill>
                <a:schemeClr val="dk1"/>
              </a:solidFill>
              <a:latin typeface="Arial" panose="020B0604020202020204" pitchFamily="34" charset="0"/>
              <a:ea typeface="David"/>
              <a:cs typeface="Arial" panose="020B0604020202020204" pitchFamily="34" charset="0"/>
              <a:sym typeface="David"/>
            </a:endParaRPr>
          </a:p>
          <a:p>
            <a:pPr marL="457200" lvl="0" indent="-450850" algn="r" rtl="1">
              <a:spcBef>
                <a:spcPts val="0"/>
              </a:spcBef>
              <a:spcAft>
                <a:spcPts val="0"/>
              </a:spcAft>
              <a:buClr>
                <a:schemeClr val="dk1"/>
              </a:buClr>
              <a:buSzPts val="3500"/>
              <a:buFont typeface="David"/>
              <a:buAutoNum type="arabicPeriod"/>
            </a:pPr>
            <a:r>
              <a:rPr lang="iw-IL" sz="3500" dirty="0">
                <a:solidFill>
                  <a:schemeClr val="dk1"/>
                </a:solidFill>
                <a:latin typeface="Arial" panose="020B0604020202020204" pitchFamily="34" charset="0"/>
                <a:ea typeface="David"/>
                <a:cs typeface="Arial" panose="020B0604020202020204" pitchFamily="34" charset="0"/>
                <a:sym typeface="David"/>
              </a:rPr>
              <a:t>שפה נאותה לכלל אנשי הצוות.</a:t>
            </a:r>
            <a:endParaRPr sz="3500" dirty="0">
              <a:solidFill>
                <a:schemeClr val="dk1"/>
              </a:solidFill>
              <a:latin typeface="Arial" panose="020B0604020202020204" pitchFamily="34" charset="0"/>
              <a:ea typeface="David"/>
              <a:cs typeface="Arial" panose="020B0604020202020204" pitchFamily="34" charset="0"/>
              <a:sym typeface="David"/>
            </a:endParaRPr>
          </a:p>
          <a:p>
            <a:pPr marL="457200" lvl="0" indent="0" algn="r" rtl="1">
              <a:lnSpc>
                <a:spcPct val="90000"/>
              </a:lnSpc>
              <a:spcBef>
                <a:spcPts val="0"/>
              </a:spcBef>
              <a:spcAft>
                <a:spcPts val="0"/>
              </a:spcAft>
              <a:buNone/>
            </a:pPr>
            <a:endParaRPr sz="4000" dirty="0">
              <a:latin typeface="Arial" panose="020B0604020202020204" pitchFamily="34" charset="0"/>
              <a:ea typeface="David"/>
              <a:cs typeface="Arial" panose="020B0604020202020204" pitchFamily="34" charset="0"/>
              <a:sym typeface="David"/>
            </a:endParaRPr>
          </a:p>
        </p:txBody>
      </p:sp>
      <p:sp>
        <p:nvSpPr>
          <p:cNvPr id="181" name="Google Shape;181;g102d0125742_0_20"/>
          <p:cNvSpPr txBox="1"/>
          <p:nvPr/>
        </p:nvSpPr>
        <p:spPr>
          <a:xfrm>
            <a:off x="4055250" y="57302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בית הספר ללימודי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אנו - מוזיאון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2814FF"/>
              </a:solidFill>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02d0125742_0_30"/>
          <p:cNvSpPr txBox="1">
            <a:spLocks noGrp="1"/>
          </p:cNvSpPr>
          <p:nvPr>
            <p:ph type="ctrTitle"/>
          </p:nvPr>
        </p:nvSpPr>
        <p:spPr>
          <a:xfrm>
            <a:off x="673175" y="733950"/>
            <a:ext cx="11107500" cy="41232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iw-IL" sz="3400" b="1" dirty="0">
                <a:solidFill>
                  <a:schemeClr val="dk1"/>
                </a:solidFill>
                <a:latin typeface="Arial" panose="020B0604020202020204" pitchFamily="34" charset="0"/>
                <a:ea typeface="David"/>
                <a:cs typeface="Arial" panose="020B0604020202020204" pitchFamily="34" charset="0"/>
                <a:sym typeface="David"/>
              </a:rPr>
              <a:t>חשוב לנו שהביקור שלכם יערך בצורה הטובה והנעימה ביותר, גם לתלמידים, גם לצוות ההוראה וגם לצוות ההדרכה שלנו.</a:t>
            </a:r>
            <a:endParaRPr sz="3400" b="1"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90000"/>
              </a:lnSpc>
              <a:spcBef>
                <a:spcPts val="0"/>
              </a:spcBef>
              <a:spcAft>
                <a:spcPts val="0"/>
              </a:spcAft>
              <a:buClr>
                <a:srgbClr val="2814FF"/>
              </a:buClr>
              <a:buSzPts val="10350"/>
              <a:buFont typeface="Calibri"/>
              <a:buNone/>
            </a:pPr>
            <a:endParaRPr sz="2900" b="1" dirty="0">
              <a:solidFill>
                <a:schemeClr val="dk1"/>
              </a:solidFill>
              <a:latin typeface="Arial" panose="020B0604020202020204" pitchFamily="34" charset="0"/>
              <a:ea typeface="David"/>
              <a:cs typeface="Arial" panose="020B0604020202020204" pitchFamily="34" charset="0"/>
              <a:sym typeface="David"/>
            </a:endParaRPr>
          </a:p>
          <a:p>
            <a:pPr marL="0" lvl="0" indent="0" algn="ctr" rtl="1">
              <a:lnSpc>
                <a:spcPct val="90000"/>
              </a:lnSpc>
              <a:spcBef>
                <a:spcPts val="0"/>
              </a:spcBef>
              <a:spcAft>
                <a:spcPts val="0"/>
              </a:spcAft>
              <a:buClr>
                <a:srgbClr val="2814FF"/>
              </a:buClr>
              <a:buSzPts val="10350"/>
              <a:buFont typeface="Calibri"/>
              <a:buNone/>
            </a:pPr>
            <a:r>
              <a:rPr lang="iw-IL" sz="2900" dirty="0">
                <a:solidFill>
                  <a:schemeClr val="dk1"/>
                </a:solidFill>
                <a:latin typeface="Arial" panose="020B0604020202020204" pitchFamily="34" charset="0"/>
                <a:ea typeface="David"/>
                <a:cs typeface="Arial" panose="020B0604020202020204" pitchFamily="34" charset="0"/>
                <a:sym typeface="David"/>
              </a:rPr>
              <a:t>לכן אנו מגדירים קווים אדומים שאם יחצו - אנו נאלץ לעצור את הביקור:</a:t>
            </a:r>
            <a:endParaRPr sz="2900" dirty="0">
              <a:solidFill>
                <a:schemeClr val="dk1"/>
              </a:solidFill>
              <a:latin typeface="Arial" panose="020B0604020202020204" pitchFamily="34" charset="0"/>
              <a:ea typeface="David"/>
              <a:cs typeface="Arial" panose="020B0604020202020204" pitchFamily="34" charset="0"/>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dirty="0">
                <a:solidFill>
                  <a:schemeClr val="dk1"/>
                </a:solidFill>
                <a:latin typeface="Arial" panose="020B0604020202020204" pitchFamily="34" charset="0"/>
                <a:ea typeface="David"/>
                <a:cs typeface="Arial" panose="020B0604020202020204" pitchFamily="34" charset="0"/>
                <a:sym typeface="David"/>
              </a:rPr>
              <a:t>קבוצה אשר פוגעת במוצגי המוזיאון.</a:t>
            </a:r>
            <a:endParaRPr sz="2900" dirty="0">
              <a:solidFill>
                <a:schemeClr val="dk1"/>
              </a:solidFill>
              <a:latin typeface="Arial" panose="020B0604020202020204" pitchFamily="34" charset="0"/>
              <a:ea typeface="David"/>
              <a:cs typeface="Arial" panose="020B0604020202020204" pitchFamily="34" charset="0"/>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dirty="0">
                <a:solidFill>
                  <a:schemeClr val="dk1"/>
                </a:solidFill>
                <a:latin typeface="Arial" panose="020B0604020202020204" pitchFamily="34" charset="0"/>
                <a:ea typeface="David"/>
                <a:cs typeface="Arial" panose="020B0604020202020204" pitchFamily="34" charset="0"/>
                <a:sym typeface="David"/>
              </a:rPr>
              <a:t>מורה/מלווה אשר יפגעו או יעליבו את מדריך המוזיאון.</a:t>
            </a:r>
            <a:endParaRPr sz="2900" dirty="0">
              <a:solidFill>
                <a:schemeClr val="dk1"/>
              </a:solidFill>
              <a:latin typeface="Arial" panose="020B0604020202020204" pitchFamily="34" charset="0"/>
              <a:ea typeface="David"/>
              <a:cs typeface="Arial" panose="020B0604020202020204" pitchFamily="34" charset="0"/>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dirty="0">
                <a:solidFill>
                  <a:schemeClr val="dk1"/>
                </a:solidFill>
                <a:latin typeface="Arial" panose="020B0604020202020204" pitchFamily="34" charset="0"/>
                <a:ea typeface="David"/>
                <a:cs typeface="Arial" panose="020B0604020202020204" pitchFamily="34" charset="0"/>
                <a:sym typeface="David"/>
              </a:rPr>
              <a:t>מורה/מלווה אשר עוזב את הקבוצה ומשאיר אותה ללא השגחה.</a:t>
            </a:r>
            <a:endParaRPr sz="2900" dirty="0">
              <a:solidFill>
                <a:schemeClr val="dk1"/>
              </a:solidFill>
              <a:latin typeface="Arial" panose="020B0604020202020204" pitchFamily="34" charset="0"/>
              <a:ea typeface="David"/>
              <a:cs typeface="Arial" panose="020B0604020202020204" pitchFamily="34" charset="0"/>
              <a:sym typeface="David"/>
            </a:endParaRPr>
          </a:p>
        </p:txBody>
      </p:sp>
      <p:sp>
        <p:nvSpPr>
          <p:cNvPr id="187" name="Google Shape;187;g102d0125742_0_30"/>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בית הספר ללימודי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i="0" u="none" strike="noStrike" cap="none">
                <a:solidFill>
                  <a:srgbClr val="2814FF"/>
                </a:solidFill>
                <a:latin typeface="David"/>
                <a:ea typeface="David"/>
                <a:cs typeface="David"/>
                <a:sym typeface="David"/>
              </a:rPr>
              <a:t>אנו - מוזיאון העם היהודי</a:t>
            </a:r>
            <a:endParaRPr sz="140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2814FF"/>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692</Words>
  <Application>Microsoft Office PowerPoint</Application>
  <PresentationFormat>Widescreen</PresentationFormat>
  <Paragraphs>65</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Calibri</vt:lpstr>
      <vt:lpstr>Mali</vt:lpstr>
      <vt:lpstr>David</vt:lpstr>
      <vt:lpstr>Arial</vt:lpstr>
      <vt:lpstr>Office Theme</vt:lpstr>
      <vt:lpstr>ערכת נושא Office</vt:lpstr>
      <vt:lpstr>ביקור ב- ''אנו - מוזיאון העם היהודי''  תכנית שורשים</vt:lpstr>
      <vt:lpstr>PowerPoint Presentation</vt:lpstr>
      <vt:lpstr>על התכנית: בתכנית ''שורשים'' אנו מציעים סיור חוויתי של שעתיים לכיתות ז-ט המעניק לתלמידות/ים הזדמנות לבחון מרכיבים שונים בזהותן/ם, לראות כיצד ההיסטוריה המשפחתית (והלאומית) משפיעה על מי שהן/ם כיום ובאופן דומה לזה של אוצרות מוזיאון "אנו", לעצב את המוזיאון הפרטי שלהן/ם, המורכב מן הזהות האישית/משפחתית, ההיסטורית והקהילתית, הכל בזיקה אל התרבות היהודית כגורם משפיע.  </vt:lpstr>
      <vt:lpstr>מבנה הביקור: קומת הפסיפס - קומת המודרנה המציגה את התרבות והזהות היהודית ב150 השנים האחרונות מי אני ומה מרכיב את "הסיפור שלי"?  קומת המסע - קומת ההיסטוריה העוברת בין קהילות וסיפורים רבים בהיסטוריה היהודית איך הגענו לכאן? החיבור בין סיפורים היסטוריים שונים על קהילות יהודיות בעולם נגלה  לסיפורים המשפחתיים שלנו  קומת היסודות – הקהילה והחברה כגורם מעצב זהות השפעת הקהילה והחברה על עיצוב הזהות שלי ועל האופן בו אני מציג/ה את עצמי</vt:lpstr>
      <vt:lpstr>דף עזר ומשימות ייחודיות במהלך התכנית:  "קטלוג המוזיאון שלי"  כל זוג תלמידים יקבל קטלוג מוזיאון אותו ייצרו במהלך הסיור, בהתאם לתחנות השונות. בקטלוג יופיעו משימות שונות של חקר, גילוי ורפלקציה אותן יבצעו התלמידים בזוגות. כמו כן, הקטלוג ישמש כמצע לשיח זוגי וכאמצעי לעיבוד קבוצתי. בסוף הפעילות יוכלו התלמידים להפריד את הקטלוג לשני קטלוגים אישיים ולהוסיף את "המוזיאון שלהם" לעבודת השורשים שלהם.  משימות חקר ודיון בכל תערוכה לצד הדרכה סיפורית אנו מאפשרים לתלמידים ''זמן משימה'' במהלכו הם חוקרים מוקד ולאחר מכן מתעדים או משוחחים כקבוצה על הגילויים.  </vt:lpstr>
      <vt:lpstr>אפשרויות להכנה לקראת הביקור: ספרו לתלמידים על הביקור המתוכנן במוזיאון 'אנו מוזיאון העם היהודי' שאלו אותם האם ביקרו פעם במוזיאון? מה זה מוזיאון?  למה או האם צריך מוזיאונים? בקשו מהתלמידים לכתוב לעצמם במהלך הסיור מושג או חפץ ששמעו ועניין אותם. לאחר הביקור, בקשו מהם לחפש מידע נוסף על אותו מושג ולשתף את הכיתה בממצאים. אופציה נוספת היא שיבחרו במהלך ההדרכה דמות שעניינה אותם, יחפשו מידע על הדמות וישתפו בממצאים.  </vt:lpstr>
      <vt:lpstr>PowerPoint Presentation</vt:lpstr>
      <vt:lpstr>כללי התנהגות לתלמידים במוזיאון:  בזמן הסיור כל הכיתה מסיירת יחד יש לשמור על התנהגות שקטה ורגועה ברחבי המוזיאון, הולכים בנחת ומקשיבים להוראות המדריכה. אסור לאכול בתערוכות המוזיאון, רק במרחבים בהם המדריכה מאשרת. התנהגות מכבדת למוצגי המוזיאון שפה נאותה לכלל אנשי הצוות. </vt:lpstr>
      <vt:lpstr>חשוב לנו שהביקור שלכם יערך בצורה הטובה והנעימה ביותר, גם לתלמידים, גם לצוות ההוראה וגם לצוות ההדרכה שלנו.  לכן אנו מגדירים קווים אדומים שאם יחצו - אנו נאלץ לעצור את הביקור: קבוצה אשר פוגעת במוצגי המוזיאון. מורה/מלווה אשר יפגעו או יעליבו את מדריך המוזיאון. מורה/מלווה אשר עוזב את הקבוצה ומשאיר אותה ללא השגחה.</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ביקור ב- ''אנו - מוזיאון העם היהודי''  תכנית שורשים</dc:title>
  <dc:creator>user</dc:creator>
  <cp:lastModifiedBy>Liron Biran</cp:lastModifiedBy>
  <cp:revision>2</cp:revision>
  <dcterms:created xsi:type="dcterms:W3CDTF">2021-01-10T22:09:36Z</dcterms:created>
  <dcterms:modified xsi:type="dcterms:W3CDTF">2022-02-24T15:36:29Z</dcterms:modified>
</cp:coreProperties>
</file>