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 id="262" r:id="rId8"/>
    <p:sldId id="263" r:id="rId9"/>
    <p:sldId id="264" r:id="rId10"/>
    <p:sldId id="265" r:id="rId11"/>
    <p:sldId id="274" r:id="rId12"/>
    <p:sldId id="277" r:id="rId13"/>
    <p:sldId id="278" r:id="rId14"/>
    <p:sldId id="276" r:id="rId15"/>
    <p:sldId id="279" r:id="rId16"/>
    <p:sldId id="280" r:id="rId17"/>
    <p:sldId id="283" r:id="rId18"/>
    <p:sldId id="281" r:id="rId19"/>
    <p:sldId id="282" r:id="rId20"/>
    <p:sldId id="266" r:id="rId21"/>
    <p:sldId id="284" r:id="rId22"/>
    <p:sldId id="268" r:id="rId23"/>
    <p:sldId id="269" r:id="rId24"/>
    <p:sldId id="270" r:id="rId25"/>
    <p:sldId id="271" r:id="rId26"/>
    <p:sldId id="272" r:id="rId27"/>
    <p:sldId id="273" r:id="rId28"/>
    <p:sldId id="285" r:id="rId29"/>
    <p:sldId id="286" r:id="rId30"/>
    <p:sldId id="287" r:id="rId3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4CE0-F3A1-4BA9-84BA-79C950616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820B41E6-1A19-4150-BD5E-8892E94F5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9C596337-EE81-4982-A319-C23C29C2D9C2}"/>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563E5858-B12D-4413-8BB7-290E00E7FF7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1E569C31-2323-4FE7-B7B2-54EF5A2E779F}"/>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92776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9B3F-28FB-41F1-848D-57BA8EF35BA3}"/>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2E3331B3-8CA0-4D8F-83B6-CB981F7D2B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E56B572D-4391-498B-A68A-B0BEB654B9C6}"/>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BAEA2E9B-0640-41AD-A7F6-F77BE9FEF7E4}"/>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5E61E4A-E19D-4E57-9AEA-EED0A064717A}"/>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78426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E01DF-DA40-420E-AB09-F2914D7194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E57C6A30-8281-4F8A-AA37-FC411AE4A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7BC79DA-313A-4703-AB36-9F3AF49EE1AA}"/>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15B783D1-35AF-4617-B615-564CA225CF6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AE372001-61A2-4BAE-B9C3-494ABB69DD76}"/>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350139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68FD-9920-49DE-935F-ECE489FCF93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013A2F6-809F-4DE0-80B4-06EA50177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10251D36-9947-4208-9EDB-379FFFF12550}"/>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ABB78FD1-804D-432D-B434-790F553A7AE7}"/>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5573E95-A76D-4591-89A8-DF9F9F06B2B1}"/>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292076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A266-EA69-4721-AE32-7EBEBAAE5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53DC1AEA-C9CF-402E-8572-5C7E3F00EF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8B1B53-DA1F-4420-BC4A-D48BF6780C66}"/>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2D6A951E-2D68-458D-90DD-CD6A25F7989F}"/>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1FC59344-4C0B-4340-9C87-4000FC6C40E7}"/>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159783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CB09-69BF-4198-BEF4-62DAB354998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C23E19AC-AFA4-4933-BF0D-174A5391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94F500EF-930F-43DA-88D4-105F6696F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6C853F63-B609-4E1F-A709-BDCF1BD43D00}"/>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6" name="Footer Placeholder 5">
            <a:extLst>
              <a:ext uri="{FF2B5EF4-FFF2-40B4-BE49-F238E27FC236}">
                <a16:creationId xmlns:a16="http://schemas.microsoft.com/office/drawing/2014/main" id="{9BDEB87B-01D3-4F6D-9A88-6ADB10ABC328}"/>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96A0E408-C0C4-4FAE-9B29-063ED0E0EC39}"/>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397285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EE6F-7E65-42F1-9B83-D3C4BA1E4113}"/>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F171FF74-7590-49EC-A176-426FF0961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2DDA4-4F3B-4E26-B671-A9783DA77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20DFAD01-ABF3-4E83-890A-45FE43343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FC948C-4326-4D67-9A9C-31FA0DE7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45FAB14C-996B-48D6-A2CF-FC38503F5870}"/>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8" name="Footer Placeholder 7">
            <a:extLst>
              <a:ext uri="{FF2B5EF4-FFF2-40B4-BE49-F238E27FC236}">
                <a16:creationId xmlns:a16="http://schemas.microsoft.com/office/drawing/2014/main" id="{4A53B3F3-99C7-4BBA-83AC-0AD5480D355A}"/>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4FEF35D5-E42E-4FEF-A29B-454BAAEE273F}"/>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171263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B427-35E7-482B-95D0-D882D976580F}"/>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D098D8D3-9D10-4576-BB29-1B9FFAFF6710}"/>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4" name="Footer Placeholder 3">
            <a:extLst>
              <a:ext uri="{FF2B5EF4-FFF2-40B4-BE49-F238E27FC236}">
                <a16:creationId xmlns:a16="http://schemas.microsoft.com/office/drawing/2014/main" id="{FFCB1C07-3DD0-47E5-A355-FE7788819F88}"/>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E4BB8111-025F-4804-BF13-FC0319A839C6}"/>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280927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1331-A0B7-4B7E-B2E9-0277861FD1AF}"/>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3" name="Footer Placeholder 2">
            <a:extLst>
              <a:ext uri="{FF2B5EF4-FFF2-40B4-BE49-F238E27FC236}">
                <a16:creationId xmlns:a16="http://schemas.microsoft.com/office/drawing/2014/main" id="{9F5A123F-8E5C-446D-973C-B98217D7F4CD}"/>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9061E020-00BA-490E-B803-BA693AB25B6C}"/>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191231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71A1-4CAA-4695-96D2-4EB1DF689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89D05947-8717-4903-BF48-2F8DAE98D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0F0E21A7-8F8F-4FBB-BD34-BEF4B4073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AEA67-B156-49FE-9D9E-5F89507BDABE}"/>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6" name="Footer Placeholder 5">
            <a:extLst>
              <a:ext uri="{FF2B5EF4-FFF2-40B4-BE49-F238E27FC236}">
                <a16:creationId xmlns:a16="http://schemas.microsoft.com/office/drawing/2014/main" id="{01A92428-A16A-4CB3-B188-BA16207FB9D6}"/>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B3C2506-6809-48F7-A06D-5FADA7184381}"/>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259660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6976-4A78-4943-8A9A-1A0C1E504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4701E63-D222-48BF-8BE8-539267978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7B373267-2EFA-43AF-8F50-B2941535D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DB00E-C2A9-4E21-BA3F-57CDB4C2729F}"/>
              </a:ext>
            </a:extLst>
          </p:cNvPr>
          <p:cNvSpPr>
            <a:spLocks noGrp="1"/>
          </p:cNvSpPr>
          <p:nvPr>
            <p:ph type="dt" sz="half" idx="10"/>
          </p:nvPr>
        </p:nvSpPr>
        <p:spPr/>
        <p:txBody>
          <a:bodyPr/>
          <a:lstStyle/>
          <a:p>
            <a:fld id="{7BC07629-6E7D-4292-8615-2CF1538A54DA}" type="datetimeFigureOut">
              <a:rPr lang="he-IL" smtClean="0"/>
              <a:t>כ"ה/שבט/תשפ"ב</a:t>
            </a:fld>
            <a:endParaRPr lang="he-IL"/>
          </a:p>
        </p:txBody>
      </p:sp>
      <p:sp>
        <p:nvSpPr>
          <p:cNvPr id="6" name="Footer Placeholder 5">
            <a:extLst>
              <a:ext uri="{FF2B5EF4-FFF2-40B4-BE49-F238E27FC236}">
                <a16:creationId xmlns:a16="http://schemas.microsoft.com/office/drawing/2014/main" id="{CAAEF6BB-EA5B-4C1A-AF8C-17EBDD2FCD7E}"/>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58AC208C-5911-42B7-B5F1-EBCEB9881BD9}"/>
              </a:ext>
            </a:extLst>
          </p:cNvPr>
          <p:cNvSpPr>
            <a:spLocks noGrp="1"/>
          </p:cNvSpPr>
          <p:nvPr>
            <p:ph type="sldNum" sz="quarter" idx="12"/>
          </p:nvPr>
        </p:nvSpPr>
        <p:spPr/>
        <p:txBody>
          <a:bodyPr/>
          <a:lstStyle/>
          <a:p>
            <a:fld id="{28E408C1-BEE3-4DA0-A73B-E3CE39453BBE}" type="slidenum">
              <a:rPr lang="he-IL" smtClean="0"/>
              <a:t>‹#›</a:t>
            </a:fld>
            <a:endParaRPr lang="he-IL"/>
          </a:p>
        </p:txBody>
      </p:sp>
    </p:spTree>
    <p:extLst>
      <p:ext uri="{BB962C8B-B14F-4D97-AF65-F5344CB8AC3E}">
        <p14:creationId xmlns:p14="http://schemas.microsoft.com/office/powerpoint/2010/main" val="418593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A8B11-B81E-40A3-A4EB-15D089E18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1CE2A9A2-4F45-46A6-A3A5-61E435DA2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8DEF98C8-13DA-4C2D-99AC-0866B39D0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07629-6E7D-4292-8615-2CF1538A54DA}" type="datetimeFigureOut">
              <a:rPr lang="he-IL" smtClean="0"/>
              <a:t>כ"ה/שבט/תשפ"ב</a:t>
            </a:fld>
            <a:endParaRPr lang="he-IL"/>
          </a:p>
        </p:txBody>
      </p:sp>
      <p:sp>
        <p:nvSpPr>
          <p:cNvPr id="5" name="Footer Placeholder 4">
            <a:extLst>
              <a:ext uri="{FF2B5EF4-FFF2-40B4-BE49-F238E27FC236}">
                <a16:creationId xmlns:a16="http://schemas.microsoft.com/office/drawing/2014/main" id="{08A97A8E-67CE-4278-AC49-D7C956D930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0416373E-90F8-47DD-8BF1-E79BCCEBB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408C1-BEE3-4DA0-A73B-E3CE39453BBE}" type="slidenum">
              <a:rPr lang="he-IL" smtClean="0"/>
              <a:t>‹#›</a:t>
            </a:fld>
            <a:endParaRPr lang="he-IL"/>
          </a:p>
        </p:txBody>
      </p:sp>
    </p:spTree>
    <p:extLst>
      <p:ext uri="{BB962C8B-B14F-4D97-AF65-F5344CB8AC3E}">
        <p14:creationId xmlns:p14="http://schemas.microsoft.com/office/powerpoint/2010/main" val="254031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c/beithatfutsotmuseu"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tml-online.com/editor/"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YEg4TrPlo6Y632Y5Ist27NeA11K3ThlYKr6C7bGAlSM/edit#gid=914164125"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ttwCGGtpYOgRcCpAfnJbI5ERB8XgvEtAW6AXOLVdzFw/edit#gid=1281663076"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SHg6eBRhb1iMM6V1D-qDcEHTiWTJ8z_oDUUFAwCON9s/edit#gid=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481B60-9005-49DB-B65C-34A7E4DA1050}"/>
              </a:ext>
            </a:extLst>
          </p:cNvPr>
          <p:cNvSpPr/>
          <p:nvPr/>
        </p:nvSpPr>
        <p:spPr>
          <a:xfrm>
            <a:off x="0" y="1087655"/>
            <a:ext cx="12192000" cy="17543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a:extLst>
              <a:ext uri="{FF2B5EF4-FFF2-40B4-BE49-F238E27FC236}">
                <a16:creationId xmlns:a16="http://schemas.microsoft.com/office/drawing/2014/main" id="{2932ECB4-202B-4574-9DE8-1FF7F7138F33}"/>
              </a:ext>
            </a:extLst>
          </p:cNvPr>
          <p:cNvSpPr txBox="1"/>
          <p:nvPr/>
        </p:nvSpPr>
        <p:spPr>
          <a:xfrm>
            <a:off x="1809551" y="1270535"/>
            <a:ext cx="8085221" cy="1446550"/>
          </a:xfrm>
          <a:prstGeom prst="rect">
            <a:avLst/>
          </a:prstGeom>
          <a:noFill/>
        </p:spPr>
        <p:txBody>
          <a:bodyPr wrap="square" rtlCol="1">
            <a:spAutoFit/>
          </a:bodyPr>
          <a:lstStyle/>
          <a:p>
            <a:pPr algn="ctr" rtl="1"/>
            <a:r>
              <a:rPr lang="he-IL" sz="4400" dirty="0">
                <a:latin typeface="BN Barak" panose="02000000000000000000" pitchFamily="2" charset="-79"/>
                <a:cs typeface="BN Barak" panose="02000000000000000000" pitchFamily="2" charset="-79"/>
              </a:rPr>
              <a:t>אינדקס המוצגים – מוזיאון אנו</a:t>
            </a:r>
          </a:p>
          <a:p>
            <a:pPr algn="ctr" rtl="1"/>
            <a:r>
              <a:rPr lang="he-IL" sz="4400" dirty="0">
                <a:latin typeface="BN Barak" panose="02000000000000000000" pitchFamily="2" charset="-79"/>
                <a:cs typeface="BN Barak" panose="02000000000000000000" pitchFamily="2" charset="-79"/>
              </a:rPr>
              <a:t>מדריך למשתמש </a:t>
            </a:r>
          </a:p>
        </p:txBody>
      </p:sp>
    </p:spTree>
    <p:extLst>
      <p:ext uri="{BB962C8B-B14F-4D97-AF65-F5344CB8AC3E}">
        <p14:creationId xmlns:p14="http://schemas.microsoft.com/office/powerpoint/2010/main" val="2871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6095999" y="2533294"/>
            <a:ext cx="5760991" cy="3785652"/>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כותרות</a:t>
            </a:r>
          </a:p>
          <a:p>
            <a:pPr algn="r" rtl="1"/>
            <a:r>
              <a:rPr lang="he-IL" b="0" dirty="0">
                <a:solidFill>
                  <a:srgbClr val="000000"/>
                </a:solidFill>
                <a:effectLst/>
                <a:latin typeface="BN Barak" panose="02000000000000000000" pitchFamily="2" charset="-79"/>
                <a:cs typeface="BN Barak" panose="02000000000000000000" pitchFamily="2" charset="-79"/>
              </a:rPr>
              <a:t>כותרת מוצג – שם המוצג בהתאם </a:t>
            </a:r>
            <a:r>
              <a:rPr lang="he-IL" b="0" dirty="0" err="1">
                <a:solidFill>
                  <a:srgbClr val="000000"/>
                </a:solidFill>
                <a:effectLst/>
                <a:latin typeface="BN Barak" panose="02000000000000000000" pitchFamily="2" charset="-79"/>
                <a:cs typeface="BN Barak" panose="02000000000000000000" pitchFamily="2" charset="-79"/>
              </a:rPr>
              <a:t>ללייבל</a:t>
            </a:r>
            <a:r>
              <a:rPr lang="he-IL" b="0" dirty="0">
                <a:solidFill>
                  <a:srgbClr val="000000"/>
                </a:solidFill>
                <a:effectLst/>
                <a:latin typeface="BN Barak" panose="02000000000000000000" pitchFamily="2" charset="-79"/>
                <a:cs typeface="BN Barak" panose="02000000000000000000" pitchFamily="2" charset="-79"/>
              </a:rPr>
              <a:t> אוצרות</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כותרת המוצג מכילה גם את סוג המוצג:</a:t>
            </a:r>
          </a:p>
          <a:p>
            <a:pPr algn="r" rtl="1"/>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מיצג וידאו </a:t>
            </a:r>
            <a:r>
              <a:rPr lang="en-US" b="0" i="0" dirty="0">
                <a:solidFill>
                  <a:srgbClr val="000000"/>
                </a:solidFill>
                <a:effectLst/>
                <a:latin typeface="Arial" panose="020B0604020202020204" pitchFamily="34" charset="0"/>
              </a:rPr>
              <a:t>Video Installation</a:t>
            </a:r>
            <a:r>
              <a:rPr lang="en-US" b="0" i="0" dirty="0">
                <a:solidFill>
                  <a:srgbClr val="000000"/>
                </a:solidFill>
                <a:effectLst/>
                <a:latin typeface="BN Barak" panose="02000000000000000000" pitchFamily="2" charset="-79"/>
                <a:cs typeface="BN Barak" panose="02000000000000000000" pitchFamily="2" charset="-79"/>
              </a:rPr>
              <a:t> /</a:t>
            </a:r>
            <a:endParaRPr lang="he-IL" dirty="0">
              <a:solidFill>
                <a:srgbClr val="000000"/>
              </a:solidFill>
              <a:latin typeface="BN Barak" panose="02000000000000000000" pitchFamily="2" charset="-79"/>
              <a:cs typeface="BN Barak" panose="02000000000000000000" pitchFamily="2" charset="-79"/>
            </a:endParaRPr>
          </a:p>
          <a:p>
            <a:pPr algn="r" rtl="1"/>
            <a:r>
              <a:rPr lang="he-IL" b="0" dirty="0" err="1">
                <a:solidFill>
                  <a:srgbClr val="000000"/>
                </a:solidFill>
                <a:effectLst/>
                <a:latin typeface="BN Barak" panose="02000000000000000000" pitchFamily="2" charset="-79"/>
                <a:cs typeface="BN Barak" panose="02000000000000000000" pitchFamily="2" charset="-79"/>
              </a:rPr>
              <a:t>אינטראקטיב</a:t>
            </a:r>
            <a:r>
              <a:rPr lang="he-IL" b="0" dirty="0">
                <a:solidFill>
                  <a:srgbClr val="000000"/>
                </a:solidFill>
                <a:effectLst/>
                <a:latin typeface="BN Barak" panose="02000000000000000000" pitchFamily="2" charset="-79"/>
                <a:cs typeface="BN Barak" panose="02000000000000000000" pitchFamily="2" charset="-79"/>
              </a:rPr>
              <a:t> </a:t>
            </a:r>
            <a:r>
              <a:rPr lang="en-US" b="0" dirty="0">
                <a:solidFill>
                  <a:srgbClr val="000000"/>
                </a:solidFill>
                <a:effectLst/>
                <a:latin typeface="BN Barak" panose="02000000000000000000" pitchFamily="2" charset="-79"/>
                <a:cs typeface="BN Barak" panose="02000000000000000000" pitchFamily="2" charset="-79"/>
              </a:rPr>
              <a:t> </a:t>
            </a:r>
            <a:r>
              <a:rPr lang="en-US" b="0" i="0" dirty="0">
                <a:solidFill>
                  <a:srgbClr val="000000"/>
                </a:solidFill>
                <a:effectLst/>
                <a:latin typeface="Arial" panose="020B0604020202020204" pitchFamily="34" charset="0"/>
              </a:rPr>
              <a:t>Interactive /</a:t>
            </a:r>
            <a:r>
              <a:rPr lang="he-IL" b="0" i="0" dirty="0">
                <a:solidFill>
                  <a:srgbClr val="000000"/>
                </a:solidFill>
                <a:effectLst/>
                <a:latin typeface="Arial" panose="020B0604020202020204" pitchFamily="34" charset="0"/>
              </a:rPr>
              <a:t> </a:t>
            </a:r>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טקסט </a:t>
            </a:r>
            <a:r>
              <a:rPr lang="en-US" dirty="0">
                <a:solidFill>
                  <a:srgbClr val="000000"/>
                </a:solidFill>
                <a:latin typeface="BN Barak" panose="02000000000000000000" pitchFamily="2" charset="-79"/>
                <a:cs typeface="BN Barak" panose="02000000000000000000" pitchFamily="2" charset="-79"/>
              </a:rPr>
              <a:t>Text /</a:t>
            </a:r>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תמונה </a:t>
            </a:r>
            <a:r>
              <a:rPr lang="en-US" b="0" dirty="0">
                <a:solidFill>
                  <a:srgbClr val="000000"/>
                </a:solidFill>
                <a:effectLst/>
                <a:latin typeface="BN Barak" panose="02000000000000000000" pitchFamily="2" charset="-79"/>
                <a:cs typeface="BN Barak" panose="02000000000000000000" pitchFamily="2" charset="-79"/>
              </a:rPr>
              <a:t>Picture /</a:t>
            </a:r>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דגם / </a:t>
            </a:r>
            <a:r>
              <a:rPr lang="en-US" b="0" dirty="0">
                <a:solidFill>
                  <a:srgbClr val="000000"/>
                </a:solidFill>
                <a:effectLst/>
                <a:latin typeface="BN Barak" panose="02000000000000000000" pitchFamily="2" charset="-79"/>
                <a:cs typeface="BN Barak" panose="02000000000000000000" pitchFamily="2" charset="-79"/>
              </a:rPr>
              <a:t>Model</a:t>
            </a:r>
          </a:p>
          <a:p>
            <a:pPr algn="r" rtl="1"/>
            <a:r>
              <a:rPr lang="he-IL" b="0" dirty="0">
                <a:solidFill>
                  <a:srgbClr val="000000"/>
                </a:solidFill>
                <a:effectLst/>
                <a:latin typeface="BN Barak" panose="02000000000000000000" pitchFamily="2" charset="-79"/>
                <a:cs typeface="BN Barak" panose="02000000000000000000" pitchFamily="2" charset="-79"/>
              </a:rPr>
              <a:t>דיורמה </a:t>
            </a:r>
            <a:r>
              <a:rPr lang="en-US" b="0" dirty="0">
                <a:solidFill>
                  <a:srgbClr val="000000"/>
                </a:solidFill>
                <a:effectLst/>
                <a:latin typeface="BN Barak" panose="02000000000000000000" pitchFamily="2" charset="-79"/>
                <a:cs typeface="BN Barak" panose="02000000000000000000" pitchFamily="2" charset="-79"/>
              </a:rPr>
              <a:t>Dio</a:t>
            </a:r>
            <a:r>
              <a:rPr lang="en-US" dirty="0">
                <a:solidFill>
                  <a:srgbClr val="000000"/>
                </a:solidFill>
                <a:latin typeface="BN Barak" panose="02000000000000000000" pitchFamily="2" charset="-79"/>
                <a:cs typeface="BN Barak" panose="02000000000000000000" pitchFamily="2" charset="-79"/>
              </a:rPr>
              <a:t>rama /</a:t>
            </a:r>
            <a:endParaRPr lang="en-US" b="0" dirty="0">
              <a:solidFill>
                <a:srgbClr val="000000"/>
              </a:solidFill>
              <a:effectLst/>
              <a:latin typeface="BN Barak" panose="02000000000000000000" pitchFamily="2" charset="-79"/>
              <a:cs typeface="BN Barak" panose="02000000000000000000" pitchFamily="2" charset="-79"/>
            </a:endParaRP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כותרת ללא סוג מתייחסת למוצגים פיזיים של המוזיאון</a:t>
            </a:r>
          </a:p>
        </p:txBody>
      </p:sp>
      <p:sp>
        <p:nvSpPr>
          <p:cNvPr id="14" name="Callout: Down Arrow 13">
            <a:extLst>
              <a:ext uri="{FF2B5EF4-FFF2-40B4-BE49-F238E27FC236}">
                <a16:creationId xmlns:a16="http://schemas.microsoft.com/office/drawing/2014/main" id="{55D43BB5-129A-4A38-9A8F-13FB2116A0AB}"/>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5" name="Callout: Down Arrow 14">
            <a:extLst>
              <a:ext uri="{FF2B5EF4-FFF2-40B4-BE49-F238E27FC236}">
                <a16:creationId xmlns:a16="http://schemas.microsoft.com/office/drawing/2014/main" id="{0E14F857-8507-4407-B780-02CB3DB6A353}"/>
              </a:ext>
            </a:extLst>
          </p:cNvPr>
          <p:cNvSpPr/>
          <p:nvPr/>
        </p:nvSpPr>
        <p:spPr>
          <a:xfrm>
            <a:off x="8295375" y="1572413"/>
            <a:ext cx="606394"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chemeClr val="bg1"/>
                </a:solidFill>
              </a:rPr>
              <a:t>כותרת מוצג</a:t>
            </a:r>
          </a:p>
        </p:txBody>
      </p:sp>
      <p:sp>
        <p:nvSpPr>
          <p:cNvPr id="17" name="Callout: Down Arrow 16">
            <a:extLst>
              <a:ext uri="{FF2B5EF4-FFF2-40B4-BE49-F238E27FC236}">
                <a16:creationId xmlns:a16="http://schemas.microsoft.com/office/drawing/2014/main" id="{821BC16B-43B2-4B77-98F2-AE7F0DB201C7}"/>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18" name="Callout: Down Arrow 17">
            <a:extLst>
              <a:ext uri="{FF2B5EF4-FFF2-40B4-BE49-F238E27FC236}">
                <a16:creationId xmlns:a16="http://schemas.microsoft.com/office/drawing/2014/main" id="{343F4D37-3E47-4743-BC31-C94D16B35DA4}"/>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9" name="Callout: Down Arrow 18">
            <a:extLst>
              <a:ext uri="{FF2B5EF4-FFF2-40B4-BE49-F238E27FC236}">
                <a16:creationId xmlns:a16="http://schemas.microsoft.com/office/drawing/2014/main" id="{7D2FC69B-15C9-4327-987A-507344CB8963}"/>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20" name="Callout: Down Arrow 19">
            <a:extLst>
              <a:ext uri="{FF2B5EF4-FFF2-40B4-BE49-F238E27FC236}">
                <a16:creationId xmlns:a16="http://schemas.microsoft.com/office/drawing/2014/main" id="{A4D8322A-F076-4505-88C4-A078CD93976D}"/>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21" name="Callout: Down Arrow 20">
            <a:extLst>
              <a:ext uri="{FF2B5EF4-FFF2-40B4-BE49-F238E27FC236}">
                <a16:creationId xmlns:a16="http://schemas.microsoft.com/office/drawing/2014/main" id="{39315034-A6A1-4D40-9188-72BA0E4D8FB5}"/>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2" name="Callout: Down Arrow 21">
            <a:extLst>
              <a:ext uri="{FF2B5EF4-FFF2-40B4-BE49-F238E27FC236}">
                <a16:creationId xmlns:a16="http://schemas.microsoft.com/office/drawing/2014/main" id="{D59A94CD-6033-4D65-A3FD-743B35029C78}"/>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3" name="Callout: Down Arrow 22">
            <a:extLst>
              <a:ext uri="{FF2B5EF4-FFF2-40B4-BE49-F238E27FC236}">
                <a16:creationId xmlns:a16="http://schemas.microsoft.com/office/drawing/2014/main" id="{54FCCF90-A8B1-4765-A776-34D5181C1397}"/>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4" name="Callout: Down Arrow 23">
            <a:extLst>
              <a:ext uri="{FF2B5EF4-FFF2-40B4-BE49-F238E27FC236}">
                <a16:creationId xmlns:a16="http://schemas.microsoft.com/office/drawing/2014/main" id="{76F402C6-5366-44F1-9FF8-675117C952B2}"/>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8F17E83B-BFE1-4893-AD0E-67F2C5296438}"/>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6" name="Callout: Down Arrow 25">
            <a:extLst>
              <a:ext uri="{FF2B5EF4-FFF2-40B4-BE49-F238E27FC236}">
                <a16:creationId xmlns:a16="http://schemas.microsoft.com/office/drawing/2014/main" id="{BBBA41D6-EDC1-4434-B080-BAFC5AD96FD5}"/>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
        <p:nvSpPr>
          <p:cNvPr id="27" name="Callout: Down Arrow 26">
            <a:extLst>
              <a:ext uri="{FF2B5EF4-FFF2-40B4-BE49-F238E27FC236}">
                <a16:creationId xmlns:a16="http://schemas.microsoft.com/office/drawing/2014/main" id="{F3418AFF-2787-4940-83B6-0A4F3EDC26F8}"/>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Tree>
    <p:extLst>
      <p:ext uri="{BB962C8B-B14F-4D97-AF65-F5344CB8AC3E}">
        <p14:creationId xmlns:p14="http://schemas.microsoft.com/office/powerpoint/2010/main" val="406694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1093273" y="2533294"/>
            <a:ext cx="10763718" cy="1292662"/>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תמונות</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תמונת מוצג – תמונה של המוצג, נמצאת במקור </a:t>
            </a:r>
            <a:r>
              <a:rPr lang="he-IL" b="0" dirty="0" err="1">
                <a:solidFill>
                  <a:srgbClr val="000000"/>
                </a:solidFill>
                <a:effectLst/>
                <a:latin typeface="BN Barak" panose="02000000000000000000" pitchFamily="2" charset="-79"/>
                <a:cs typeface="BN Barak" panose="02000000000000000000" pitchFamily="2" charset="-79"/>
              </a:rPr>
              <a:t>בדרופבוקס</a:t>
            </a:r>
            <a:r>
              <a:rPr lang="he-IL" b="0" dirty="0">
                <a:solidFill>
                  <a:srgbClr val="000000"/>
                </a:solidFill>
                <a:effectLst/>
                <a:latin typeface="BN Barak" panose="02000000000000000000" pitchFamily="2" charset="-79"/>
                <a:cs typeface="BN Barak" panose="02000000000000000000" pitchFamily="2" charset="-79"/>
              </a:rPr>
              <a:t> המוזיאון. </a:t>
            </a:r>
          </a:p>
          <a:p>
            <a:pPr algn="r" rtl="1"/>
            <a:r>
              <a:rPr lang="he-IL" b="0" dirty="0">
                <a:solidFill>
                  <a:srgbClr val="000000"/>
                </a:solidFill>
                <a:effectLst/>
                <a:latin typeface="BN Barak" panose="02000000000000000000" pitchFamily="2" charset="-79"/>
                <a:cs typeface="BN Barak" panose="02000000000000000000" pitchFamily="2" charset="-79"/>
              </a:rPr>
              <a:t>הסבר על הכנסת תמונה לטבלה בדפים הבאים.</a:t>
            </a:r>
          </a:p>
        </p:txBody>
      </p:sp>
      <p:sp>
        <p:nvSpPr>
          <p:cNvPr id="14" name="Callout: Down Arrow 13">
            <a:extLst>
              <a:ext uri="{FF2B5EF4-FFF2-40B4-BE49-F238E27FC236}">
                <a16:creationId xmlns:a16="http://schemas.microsoft.com/office/drawing/2014/main" id="{2DD36A7C-139C-4FFC-A49A-E4A077D459B3}"/>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5" name="Callout: Down Arrow 14">
            <a:extLst>
              <a:ext uri="{FF2B5EF4-FFF2-40B4-BE49-F238E27FC236}">
                <a16:creationId xmlns:a16="http://schemas.microsoft.com/office/drawing/2014/main" id="{13BA7145-D142-4949-883E-673BAECD6FB2}"/>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6" name="Callout: Down Arrow 15">
            <a:extLst>
              <a:ext uri="{FF2B5EF4-FFF2-40B4-BE49-F238E27FC236}">
                <a16:creationId xmlns:a16="http://schemas.microsoft.com/office/drawing/2014/main" id="{A929C74F-D95E-4D58-A796-E5953C8BEA9E}"/>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7" name="Callout: Down Arrow 16">
            <a:extLst>
              <a:ext uri="{FF2B5EF4-FFF2-40B4-BE49-F238E27FC236}">
                <a16:creationId xmlns:a16="http://schemas.microsoft.com/office/drawing/2014/main" id="{BD9FAD7D-F8AD-450D-95B7-53E783846BB4}"/>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18" name="Callout: Down Arrow 17">
            <a:extLst>
              <a:ext uri="{FF2B5EF4-FFF2-40B4-BE49-F238E27FC236}">
                <a16:creationId xmlns:a16="http://schemas.microsoft.com/office/drawing/2014/main" id="{D346A22F-7660-442B-A45C-6E572407BA3B}"/>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9" name="Callout: Down Arrow 18">
            <a:extLst>
              <a:ext uri="{FF2B5EF4-FFF2-40B4-BE49-F238E27FC236}">
                <a16:creationId xmlns:a16="http://schemas.microsoft.com/office/drawing/2014/main" id="{F9126B81-B245-4D36-830F-D691AD78967E}"/>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20" name="Callout: Down Arrow 19">
            <a:extLst>
              <a:ext uri="{FF2B5EF4-FFF2-40B4-BE49-F238E27FC236}">
                <a16:creationId xmlns:a16="http://schemas.microsoft.com/office/drawing/2014/main" id="{A725CC35-8808-441F-849D-846F1CFD181D}"/>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21" name="Callout: Down Arrow 20">
            <a:extLst>
              <a:ext uri="{FF2B5EF4-FFF2-40B4-BE49-F238E27FC236}">
                <a16:creationId xmlns:a16="http://schemas.microsoft.com/office/drawing/2014/main" id="{4A5D3E2C-D800-4FC8-9B47-51B4ADAD4F0C}"/>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2" name="Callout: Down Arrow 21">
            <a:extLst>
              <a:ext uri="{FF2B5EF4-FFF2-40B4-BE49-F238E27FC236}">
                <a16:creationId xmlns:a16="http://schemas.microsoft.com/office/drawing/2014/main" id="{3CD24DC8-C3E6-4334-8E9E-060B34341187}"/>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3" name="Callout: Down Arrow 22">
            <a:extLst>
              <a:ext uri="{FF2B5EF4-FFF2-40B4-BE49-F238E27FC236}">
                <a16:creationId xmlns:a16="http://schemas.microsoft.com/office/drawing/2014/main" id="{01AF56C1-DA52-4A65-ABCE-250DDB7AF9CF}"/>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4" name="Callout: Down Arrow 23">
            <a:extLst>
              <a:ext uri="{FF2B5EF4-FFF2-40B4-BE49-F238E27FC236}">
                <a16:creationId xmlns:a16="http://schemas.microsoft.com/office/drawing/2014/main" id="{73D39222-8A69-4930-A344-13F73C809093}"/>
              </a:ext>
            </a:extLst>
          </p:cNvPr>
          <p:cNvSpPr/>
          <p:nvPr/>
        </p:nvSpPr>
        <p:spPr>
          <a:xfrm>
            <a:off x="7502886" y="1569760"/>
            <a:ext cx="606394"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chemeClr val="bg1"/>
                </a:solidFill>
              </a:rPr>
              <a:t>תמונתמוצג</a:t>
            </a:r>
            <a:endParaRPr lang="he-IL" sz="1600" dirty="0">
              <a:solidFill>
                <a:schemeClr val="bg1"/>
              </a:solidFill>
            </a:endParaRPr>
          </a:p>
        </p:txBody>
      </p:sp>
      <p:sp>
        <p:nvSpPr>
          <p:cNvPr id="25" name="Callout: Down Arrow 24">
            <a:extLst>
              <a:ext uri="{FF2B5EF4-FFF2-40B4-BE49-F238E27FC236}">
                <a16:creationId xmlns:a16="http://schemas.microsoft.com/office/drawing/2014/main" id="{40504A9A-17D3-4111-93EF-D5B99BB67E0E}"/>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6" name="Callout: Down Arrow 25">
            <a:extLst>
              <a:ext uri="{FF2B5EF4-FFF2-40B4-BE49-F238E27FC236}">
                <a16:creationId xmlns:a16="http://schemas.microsoft.com/office/drawing/2014/main" id="{5FC10113-8C93-4484-AA2B-F497EE95C952}"/>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Tree>
    <p:extLst>
      <p:ext uri="{BB962C8B-B14F-4D97-AF65-F5344CB8AC3E}">
        <p14:creationId xmlns:p14="http://schemas.microsoft.com/office/powerpoint/2010/main" val="193231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9489439" y="616017"/>
            <a:ext cx="214750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תמונות</a:t>
            </a:r>
            <a:endParaRPr lang="he-IL" b="0" dirty="0">
              <a:solidFill>
                <a:srgbClr val="000000"/>
              </a:solidFill>
              <a:effectLst/>
              <a:latin typeface="BN Barak" panose="02000000000000000000" pitchFamily="2" charset="-79"/>
              <a:cs typeface="BN Barak" panose="02000000000000000000" pitchFamily="2" charset="-79"/>
            </a:endParaRPr>
          </a:p>
        </p:txBody>
      </p:sp>
      <p:pic>
        <p:nvPicPr>
          <p:cNvPr id="3" name="Picture 2">
            <a:extLst>
              <a:ext uri="{FF2B5EF4-FFF2-40B4-BE49-F238E27FC236}">
                <a16:creationId xmlns:a16="http://schemas.microsoft.com/office/drawing/2014/main" id="{C7D21148-09B3-4587-8BF9-B1F88E4E34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3280" y="3058160"/>
            <a:ext cx="4114800" cy="3586480"/>
          </a:xfrm>
          <a:prstGeom prst="rect">
            <a:avLst/>
          </a:prstGeom>
        </p:spPr>
      </p:pic>
      <p:sp>
        <p:nvSpPr>
          <p:cNvPr id="9" name="TextBox 8">
            <a:extLst>
              <a:ext uri="{FF2B5EF4-FFF2-40B4-BE49-F238E27FC236}">
                <a16:creationId xmlns:a16="http://schemas.microsoft.com/office/drawing/2014/main" id="{48E00A43-A492-43C6-A8CF-3A93CA330A92}"/>
              </a:ext>
            </a:extLst>
          </p:cNvPr>
          <p:cNvSpPr txBox="1"/>
          <p:nvPr/>
        </p:nvSpPr>
        <p:spPr>
          <a:xfrm>
            <a:off x="7731760" y="1475366"/>
            <a:ext cx="3332750" cy="1477328"/>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מוצאים את התמונה המתאימה </a:t>
            </a:r>
            <a:r>
              <a:rPr lang="he-IL" b="0" dirty="0" err="1">
                <a:solidFill>
                  <a:srgbClr val="000000"/>
                </a:solidFill>
                <a:effectLst/>
                <a:latin typeface="BN Barak" panose="02000000000000000000" pitchFamily="2" charset="-79"/>
                <a:cs typeface="BN Barak" panose="02000000000000000000" pitchFamily="2" charset="-79"/>
              </a:rPr>
              <a:t>בדרופבוקס</a:t>
            </a:r>
            <a:r>
              <a:rPr lang="he-IL" b="0" dirty="0">
                <a:solidFill>
                  <a:srgbClr val="000000"/>
                </a:solidFill>
                <a:effectLst/>
                <a:latin typeface="BN Barak" panose="02000000000000000000" pitchFamily="2" charset="-79"/>
                <a:cs typeface="BN Barak" panose="02000000000000000000" pitchFamily="2" charset="-79"/>
              </a:rPr>
              <a:t> של המוזיאון.</a:t>
            </a:r>
          </a:p>
          <a:p>
            <a:pPr algn="ctr" rtl="1"/>
            <a:r>
              <a:rPr lang="he-IL" dirty="0">
                <a:solidFill>
                  <a:srgbClr val="000000"/>
                </a:solidFill>
                <a:latin typeface="BN Barak" panose="02000000000000000000" pitchFamily="2" charset="-79"/>
                <a:cs typeface="BN Barak" panose="02000000000000000000" pitchFamily="2" charset="-79"/>
              </a:rPr>
              <a:t>עומדים עליה, לוחצים על המקש הימני של העכבר.</a:t>
            </a:r>
          </a:p>
          <a:p>
            <a:pPr algn="ctr" rtl="1"/>
            <a:r>
              <a:rPr lang="he-IL" dirty="0">
                <a:solidFill>
                  <a:srgbClr val="000000"/>
                </a:solidFill>
                <a:latin typeface="BN Barak" panose="02000000000000000000" pitchFamily="2" charset="-79"/>
                <a:cs typeface="BN Barak" panose="02000000000000000000" pitchFamily="2" charset="-79"/>
              </a:rPr>
              <a:t>בוחרים </a:t>
            </a:r>
            <a:r>
              <a:rPr lang="en-US" dirty="0">
                <a:solidFill>
                  <a:srgbClr val="000000"/>
                </a:solidFill>
                <a:latin typeface="BN Barak" panose="02000000000000000000" pitchFamily="2" charset="-79"/>
                <a:cs typeface="BN Barak" panose="02000000000000000000" pitchFamily="2" charset="-79"/>
              </a:rPr>
              <a:t>copy link address</a:t>
            </a:r>
            <a:r>
              <a:rPr lang="he-IL" dirty="0">
                <a:solidFill>
                  <a:srgbClr val="000000"/>
                </a:solidFill>
                <a:latin typeface="BN Barak" panose="02000000000000000000" pitchFamily="2" charset="-79"/>
                <a:cs typeface="BN Barak" panose="02000000000000000000" pitchFamily="2" charset="-79"/>
              </a:rPr>
              <a:t> </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4" name="Oval 3">
            <a:extLst>
              <a:ext uri="{FF2B5EF4-FFF2-40B4-BE49-F238E27FC236}">
                <a16:creationId xmlns:a16="http://schemas.microsoft.com/office/drawing/2014/main" id="{08AE1566-D856-4C9B-8926-80D977B1B4C3}"/>
              </a:ext>
            </a:extLst>
          </p:cNvPr>
          <p:cNvSpPr/>
          <p:nvPr/>
        </p:nvSpPr>
        <p:spPr>
          <a:xfrm>
            <a:off x="8402320" y="4765040"/>
            <a:ext cx="1503680" cy="447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Picture 5">
            <a:extLst>
              <a:ext uri="{FF2B5EF4-FFF2-40B4-BE49-F238E27FC236}">
                <a16:creationId xmlns:a16="http://schemas.microsoft.com/office/drawing/2014/main" id="{DB52D68D-944D-45D9-99BB-6CDEC61C74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240" y="3017520"/>
            <a:ext cx="6309360" cy="3373120"/>
          </a:xfrm>
          <a:prstGeom prst="rect">
            <a:avLst/>
          </a:prstGeom>
        </p:spPr>
      </p:pic>
      <p:sp>
        <p:nvSpPr>
          <p:cNvPr id="14" name="TextBox 13">
            <a:extLst>
              <a:ext uri="{FF2B5EF4-FFF2-40B4-BE49-F238E27FC236}">
                <a16:creationId xmlns:a16="http://schemas.microsoft.com/office/drawing/2014/main" id="{78AEA8F6-A4B6-4FD4-9391-A18A48B2724A}"/>
              </a:ext>
            </a:extLst>
          </p:cNvPr>
          <p:cNvSpPr txBox="1"/>
          <p:nvPr/>
        </p:nvSpPr>
        <p:spPr>
          <a:xfrm>
            <a:off x="1093273" y="1487692"/>
            <a:ext cx="4577215" cy="1200329"/>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חוזרים לטבלת המוצגים, למקום הנכון.</a:t>
            </a:r>
          </a:p>
          <a:p>
            <a:pPr algn="ctr" rtl="1"/>
            <a:r>
              <a:rPr lang="he-IL" dirty="0">
                <a:solidFill>
                  <a:srgbClr val="000000"/>
                </a:solidFill>
                <a:latin typeface="BN Barak" panose="02000000000000000000" pitchFamily="2" charset="-79"/>
                <a:cs typeface="BN Barak" panose="02000000000000000000" pitchFamily="2" charset="-79"/>
              </a:rPr>
              <a:t>נכנסים על ידי קליק על העכבר </a:t>
            </a:r>
            <a:r>
              <a:rPr lang="he-IL" b="1" u="sng" dirty="0">
                <a:solidFill>
                  <a:srgbClr val="000000"/>
                </a:solidFill>
                <a:latin typeface="BN Barak" panose="02000000000000000000" pitchFamily="2" charset="-79"/>
                <a:cs typeface="BN Barak" panose="02000000000000000000" pitchFamily="2" charset="-79"/>
              </a:rPr>
              <a:t>לתוך הריבוע</a:t>
            </a:r>
            <a:r>
              <a:rPr lang="he-IL" dirty="0">
                <a:solidFill>
                  <a:srgbClr val="000000"/>
                </a:solidFill>
                <a:latin typeface="BN Barak" panose="02000000000000000000" pitchFamily="2" charset="-79"/>
                <a:cs typeface="BN Barak" panose="02000000000000000000" pitchFamily="2" charset="-79"/>
              </a:rPr>
              <a:t> שמיועד למקום של התמונה.</a:t>
            </a:r>
          </a:p>
          <a:p>
            <a:pPr algn="ctr" rtl="1"/>
            <a:r>
              <a:rPr lang="he-IL" b="0" dirty="0">
                <a:solidFill>
                  <a:srgbClr val="000000"/>
                </a:solidFill>
                <a:effectLst/>
                <a:latin typeface="BN Barak" panose="02000000000000000000" pitchFamily="2" charset="-79"/>
                <a:cs typeface="BN Barak" panose="02000000000000000000" pitchFamily="2" charset="-79"/>
              </a:rPr>
              <a:t>ומדביקים </a:t>
            </a:r>
            <a:r>
              <a:rPr lang="en-US" b="0" dirty="0">
                <a:solidFill>
                  <a:srgbClr val="000000"/>
                </a:solidFill>
                <a:effectLst/>
                <a:latin typeface="BN Barak" panose="02000000000000000000" pitchFamily="2" charset="-79"/>
                <a:cs typeface="BN Barak" panose="02000000000000000000" pitchFamily="2" charset="-79"/>
              </a:rPr>
              <a:t>ctrl V</a:t>
            </a:r>
          </a:p>
        </p:txBody>
      </p:sp>
    </p:spTree>
    <p:extLst>
      <p:ext uri="{BB962C8B-B14F-4D97-AF65-F5344CB8AC3E}">
        <p14:creationId xmlns:p14="http://schemas.microsoft.com/office/powerpoint/2010/main" val="218949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60454-7C81-4886-A5B7-A10EE73698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7876" y="2854661"/>
            <a:ext cx="5610758" cy="3566160"/>
          </a:xfrm>
          <a:prstGeom prst="rect">
            <a:avLst/>
          </a:prstGeom>
        </p:spPr>
      </p:pic>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תמונות</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9" name="TextBox 8">
            <a:extLst>
              <a:ext uri="{FF2B5EF4-FFF2-40B4-BE49-F238E27FC236}">
                <a16:creationId xmlns:a16="http://schemas.microsoft.com/office/drawing/2014/main" id="{48E00A43-A492-43C6-A8CF-3A93CA330A92}"/>
              </a:ext>
            </a:extLst>
          </p:cNvPr>
          <p:cNvSpPr txBox="1"/>
          <p:nvPr/>
        </p:nvSpPr>
        <p:spPr>
          <a:xfrm>
            <a:off x="6487295" y="1810646"/>
            <a:ext cx="4577215" cy="923330"/>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התמונה מודבקת עם סיומת 0</a:t>
            </a:r>
          </a:p>
          <a:p>
            <a:pPr algn="ctr" rtl="1"/>
            <a:r>
              <a:rPr lang="he-IL" dirty="0">
                <a:solidFill>
                  <a:srgbClr val="000000"/>
                </a:solidFill>
                <a:latin typeface="BN Barak" panose="02000000000000000000" pitchFamily="2" charset="-79"/>
                <a:cs typeface="BN Barak" panose="02000000000000000000" pitchFamily="2" charset="-79"/>
              </a:rPr>
              <a:t>צריך לשנות ידנית את הסיומת לספרה 1</a:t>
            </a:r>
          </a:p>
          <a:p>
            <a:pPr algn="ctr" rtl="1"/>
            <a:r>
              <a:rPr lang="he-IL" b="0" dirty="0">
                <a:solidFill>
                  <a:srgbClr val="000000"/>
                </a:solidFill>
                <a:effectLst/>
                <a:latin typeface="BN Barak" panose="02000000000000000000" pitchFamily="2" charset="-79"/>
                <a:cs typeface="BN Barak" panose="02000000000000000000" pitchFamily="2" charset="-79"/>
              </a:rPr>
              <a:t>ולהעתיק את התמונה גם לשורה באנגלית</a:t>
            </a:r>
          </a:p>
        </p:txBody>
      </p:sp>
      <p:sp>
        <p:nvSpPr>
          <p:cNvPr id="4" name="Oval 3">
            <a:extLst>
              <a:ext uri="{FF2B5EF4-FFF2-40B4-BE49-F238E27FC236}">
                <a16:creationId xmlns:a16="http://schemas.microsoft.com/office/drawing/2014/main" id="{08AE1566-D856-4C9B-8926-80D977B1B4C3}"/>
              </a:ext>
            </a:extLst>
          </p:cNvPr>
          <p:cNvSpPr/>
          <p:nvPr/>
        </p:nvSpPr>
        <p:spPr>
          <a:xfrm>
            <a:off x="9104568" y="4071161"/>
            <a:ext cx="487680" cy="294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a:extLst>
              <a:ext uri="{FF2B5EF4-FFF2-40B4-BE49-F238E27FC236}">
                <a16:creationId xmlns:a16="http://schemas.microsoft.com/office/drawing/2014/main" id="{78AEA8F6-A4B6-4FD4-9391-A18A48B2724A}"/>
              </a:ext>
            </a:extLst>
          </p:cNvPr>
          <p:cNvSpPr txBox="1"/>
          <p:nvPr/>
        </p:nvSpPr>
        <p:spPr>
          <a:xfrm>
            <a:off x="629919" y="2876359"/>
            <a:ext cx="4156649" cy="2308324"/>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קבצים של תמונות שעובדים: </a:t>
            </a:r>
          </a:p>
          <a:p>
            <a:pPr algn="ctr" rtl="1"/>
            <a:r>
              <a:rPr lang="en-US" b="0" dirty="0">
                <a:solidFill>
                  <a:srgbClr val="000000"/>
                </a:solidFill>
                <a:effectLst/>
                <a:latin typeface="BN Barak" panose="02000000000000000000" pitchFamily="2" charset="-79"/>
                <a:cs typeface="BN Barak" panose="02000000000000000000" pitchFamily="2" charset="-79"/>
              </a:rPr>
              <a:t>JPEG / PNG</a:t>
            </a:r>
          </a:p>
          <a:p>
            <a:pPr algn="ctr" rtl="1"/>
            <a:endParaRPr lang="he-IL" dirty="0">
              <a:solidFill>
                <a:srgbClr val="000000"/>
              </a:solidFill>
              <a:latin typeface="BN Barak" panose="02000000000000000000" pitchFamily="2" charset="-79"/>
              <a:cs typeface="BN Barak" panose="02000000000000000000" pitchFamily="2" charset="-79"/>
            </a:endParaRPr>
          </a:p>
          <a:p>
            <a:pPr algn="ctr" rtl="1"/>
            <a:r>
              <a:rPr lang="he-IL" b="0" dirty="0">
                <a:solidFill>
                  <a:srgbClr val="000000"/>
                </a:solidFill>
                <a:effectLst/>
                <a:latin typeface="BN Barak" panose="02000000000000000000" pitchFamily="2" charset="-79"/>
                <a:cs typeface="BN Barak" panose="02000000000000000000" pitchFamily="2" charset="-79"/>
              </a:rPr>
              <a:t>קובץ </a:t>
            </a:r>
            <a:r>
              <a:rPr lang="en-US" b="0" dirty="0">
                <a:solidFill>
                  <a:srgbClr val="000000"/>
                </a:solidFill>
                <a:effectLst/>
                <a:latin typeface="BN Barak" panose="02000000000000000000" pitchFamily="2" charset="-79"/>
                <a:cs typeface="BN Barak" panose="02000000000000000000" pitchFamily="2" charset="-79"/>
              </a:rPr>
              <a:t>TIF</a:t>
            </a:r>
            <a:r>
              <a:rPr lang="he-IL" b="0" dirty="0">
                <a:solidFill>
                  <a:srgbClr val="000000"/>
                </a:solidFill>
                <a:effectLst/>
                <a:latin typeface="BN Barak" panose="02000000000000000000" pitchFamily="2" charset="-79"/>
                <a:cs typeface="BN Barak" panose="02000000000000000000" pitchFamily="2" charset="-79"/>
              </a:rPr>
              <a:t> לא עובד.</a:t>
            </a:r>
          </a:p>
          <a:p>
            <a:pPr algn="ctr" rtl="1"/>
            <a:r>
              <a:rPr lang="he-IL" dirty="0">
                <a:solidFill>
                  <a:srgbClr val="000000"/>
                </a:solidFill>
                <a:latin typeface="BN Barak" panose="02000000000000000000" pitchFamily="2" charset="-79"/>
                <a:cs typeface="BN Barak" panose="02000000000000000000" pitchFamily="2" charset="-79"/>
              </a:rPr>
              <a:t>תמיד מומלץ לבדוק באתר עצמו האם התמונה עלתה, אם לא צריך לשמור את הקובץ הקיים לקובץ </a:t>
            </a:r>
            <a:r>
              <a:rPr lang="en-US" dirty="0">
                <a:solidFill>
                  <a:srgbClr val="000000"/>
                </a:solidFill>
                <a:latin typeface="BN Barak" panose="02000000000000000000" pitchFamily="2" charset="-79"/>
                <a:cs typeface="BN Barak" panose="02000000000000000000" pitchFamily="2" charset="-79"/>
              </a:rPr>
              <a:t>JPEG</a:t>
            </a:r>
            <a:r>
              <a:rPr lang="he-IL" dirty="0">
                <a:solidFill>
                  <a:srgbClr val="000000"/>
                </a:solidFill>
                <a:latin typeface="BN Barak" panose="02000000000000000000" pitchFamily="2" charset="-79"/>
                <a:cs typeface="BN Barak" panose="02000000000000000000" pitchFamily="2" charset="-79"/>
              </a:rPr>
              <a:t> ואז להעלות מחדש עם הקובץ הנכון.</a:t>
            </a:r>
            <a:endParaRPr lang="en-US" b="0" dirty="0">
              <a:solidFill>
                <a:srgbClr val="000000"/>
              </a:solidFill>
              <a:effectLst/>
              <a:latin typeface="BN Barak" panose="02000000000000000000" pitchFamily="2" charset="-79"/>
              <a:cs typeface="BN Barak" panose="02000000000000000000" pitchFamily="2" charset="-79"/>
            </a:endParaRPr>
          </a:p>
        </p:txBody>
      </p:sp>
    </p:spTree>
    <p:extLst>
      <p:ext uri="{BB962C8B-B14F-4D97-AF65-F5344CB8AC3E}">
        <p14:creationId xmlns:p14="http://schemas.microsoft.com/office/powerpoint/2010/main" val="339562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1093273" y="2533294"/>
            <a:ext cx="10763718" cy="1569660"/>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סרטונים</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סרטון מוצג – סרטון הלקוח מאתר </a:t>
            </a:r>
            <a:r>
              <a:rPr lang="he-IL" b="0" dirty="0" err="1">
                <a:solidFill>
                  <a:srgbClr val="000000"/>
                </a:solidFill>
                <a:effectLst/>
                <a:latin typeface="BN Barak" panose="02000000000000000000" pitchFamily="2" charset="-79"/>
                <a:cs typeface="BN Barak" panose="02000000000000000000" pitchFamily="2" charset="-79"/>
              </a:rPr>
              <a:t>היוטיוב</a:t>
            </a:r>
            <a:r>
              <a:rPr lang="he-IL" b="0" dirty="0">
                <a:solidFill>
                  <a:srgbClr val="000000"/>
                </a:solidFill>
                <a:effectLst/>
                <a:latin typeface="BN Barak" panose="02000000000000000000" pitchFamily="2" charset="-79"/>
                <a:cs typeface="BN Barak" panose="02000000000000000000" pitchFamily="2" charset="-79"/>
              </a:rPr>
              <a:t> של המוזיאון על המוצג. </a:t>
            </a:r>
          </a:p>
          <a:p>
            <a:pPr algn="r" rtl="1"/>
            <a:r>
              <a:rPr lang="he-IL" b="0" dirty="0">
                <a:solidFill>
                  <a:srgbClr val="000000"/>
                </a:solidFill>
                <a:effectLst/>
                <a:latin typeface="BN Barak" panose="02000000000000000000" pitchFamily="2" charset="-79"/>
                <a:cs typeface="BN Barak" panose="02000000000000000000" pitchFamily="2" charset="-79"/>
              </a:rPr>
              <a:t>או סרטון הסבר של מחלקת הדרכה על </a:t>
            </a:r>
            <a:r>
              <a:rPr lang="he-IL" b="0" dirty="0" err="1">
                <a:solidFill>
                  <a:srgbClr val="000000"/>
                </a:solidFill>
                <a:effectLst/>
                <a:latin typeface="BN Barak" panose="02000000000000000000" pitchFamily="2" charset="-79"/>
                <a:cs typeface="BN Barak" panose="02000000000000000000" pitchFamily="2" charset="-79"/>
              </a:rPr>
              <a:t>האינטראקטיבים</a:t>
            </a:r>
            <a:r>
              <a:rPr lang="he-IL" b="0" dirty="0">
                <a:solidFill>
                  <a:srgbClr val="000000"/>
                </a:solidFill>
                <a:effectLst/>
                <a:latin typeface="BN Barak" panose="02000000000000000000" pitchFamily="2" charset="-79"/>
                <a:cs typeface="BN Barak" panose="02000000000000000000" pitchFamily="2" charset="-79"/>
              </a:rPr>
              <a:t> השונים. </a:t>
            </a:r>
          </a:p>
          <a:p>
            <a:pPr algn="r" rtl="1"/>
            <a:r>
              <a:rPr lang="he-IL" b="0" dirty="0">
                <a:solidFill>
                  <a:srgbClr val="000000"/>
                </a:solidFill>
                <a:effectLst/>
                <a:latin typeface="BN Barak" panose="02000000000000000000" pitchFamily="2" charset="-79"/>
                <a:cs typeface="BN Barak" panose="02000000000000000000" pitchFamily="2" charset="-79"/>
              </a:rPr>
              <a:t>הסבר על הכנסת סרטון לטבלה בדפים הבאים.</a:t>
            </a:r>
          </a:p>
        </p:txBody>
      </p:sp>
      <p:sp>
        <p:nvSpPr>
          <p:cNvPr id="7" name="Callout: Down Arrow 6">
            <a:extLst>
              <a:ext uri="{FF2B5EF4-FFF2-40B4-BE49-F238E27FC236}">
                <a16:creationId xmlns:a16="http://schemas.microsoft.com/office/drawing/2014/main" id="{F7C0F90F-A4EF-4CA6-99AE-976B652F5128}"/>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0" name="Callout: Down Arrow 9">
            <a:extLst>
              <a:ext uri="{FF2B5EF4-FFF2-40B4-BE49-F238E27FC236}">
                <a16:creationId xmlns:a16="http://schemas.microsoft.com/office/drawing/2014/main" id="{EDE82F3E-FFA2-43AF-B463-B627AEDFF211}"/>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4" name="Callout: Down Arrow 13">
            <a:extLst>
              <a:ext uri="{FF2B5EF4-FFF2-40B4-BE49-F238E27FC236}">
                <a16:creationId xmlns:a16="http://schemas.microsoft.com/office/drawing/2014/main" id="{419E756C-0B17-4628-86E2-47BE9BE101CF}"/>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5" name="Callout: Down Arrow 14">
            <a:extLst>
              <a:ext uri="{FF2B5EF4-FFF2-40B4-BE49-F238E27FC236}">
                <a16:creationId xmlns:a16="http://schemas.microsoft.com/office/drawing/2014/main" id="{09E5A773-284C-4A81-A435-960F448A1BCA}"/>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16" name="Callout: Down Arrow 15">
            <a:extLst>
              <a:ext uri="{FF2B5EF4-FFF2-40B4-BE49-F238E27FC236}">
                <a16:creationId xmlns:a16="http://schemas.microsoft.com/office/drawing/2014/main" id="{3860B562-CD9B-4854-9183-B899ED3509DD}"/>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7" name="Callout: Down Arrow 16">
            <a:extLst>
              <a:ext uri="{FF2B5EF4-FFF2-40B4-BE49-F238E27FC236}">
                <a16:creationId xmlns:a16="http://schemas.microsoft.com/office/drawing/2014/main" id="{404ECFE5-88D8-4DCC-8F5D-7A5DD4D96564}"/>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18" name="Callout: Down Arrow 17">
            <a:extLst>
              <a:ext uri="{FF2B5EF4-FFF2-40B4-BE49-F238E27FC236}">
                <a16:creationId xmlns:a16="http://schemas.microsoft.com/office/drawing/2014/main" id="{53343B80-1C40-4116-859A-9D594FB0C3B8}"/>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19" name="Callout: Down Arrow 18">
            <a:extLst>
              <a:ext uri="{FF2B5EF4-FFF2-40B4-BE49-F238E27FC236}">
                <a16:creationId xmlns:a16="http://schemas.microsoft.com/office/drawing/2014/main" id="{4661B275-2F5B-412F-AE55-41D3CBECCE2F}"/>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0" name="Callout: Down Arrow 19">
            <a:extLst>
              <a:ext uri="{FF2B5EF4-FFF2-40B4-BE49-F238E27FC236}">
                <a16:creationId xmlns:a16="http://schemas.microsoft.com/office/drawing/2014/main" id="{147737B6-712D-40C4-81D8-46B7BB6D6D97}"/>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1" name="Callout: Down Arrow 20">
            <a:extLst>
              <a:ext uri="{FF2B5EF4-FFF2-40B4-BE49-F238E27FC236}">
                <a16:creationId xmlns:a16="http://schemas.microsoft.com/office/drawing/2014/main" id="{E04D5770-81DD-4C40-A1CE-1784116663CB}"/>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2" name="Callout: Down Arrow 21">
            <a:extLst>
              <a:ext uri="{FF2B5EF4-FFF2-40B4-BE49-F238E27FC236}">
                <a16:creationId xmlns:a16="http://schemas.microsoft.com/office/drawing/2014/main" id="{E20BCEAA-BCCF-4EB9-838C-5A056C05168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3" name="Callout: Down Arrow 22">
            <a:extLst>
              <a:ext uri="{FF2B5EF4-FFF2-40B4-BE49-F238E27FC236}">
                <a16:creationId xmlns:a16="http://schemas.microsoft.com/office/drawing/2014/main" id="{F4D6BEAB-7196-4CC1-A7CE-1434903077BD}"/>
              </a:ext>
            </a:extLst>
          </p:cNvPr>
          <p:cNvSpPr/>
          <p:nvPr/>
        </p:nvSpPr>
        <p:spPr>
          <a:xfrm>
            <a:off x="6604677" y="1565357"/>
            <a:ext cx="606394"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chemeClr val="bg1"/>
                </a:solidFill>
              </a:rPr>
              <a:t>סרטון מוצג</a:t>
            </a:r>
          </a:p>
        </p:txBody>
      </p:sp>
      <p:sp>
        <p:nvSpPr>
          <p:cNvPr id="24" name="Callout: Down Arrow 23">
            <a:extLst>
              <a:ext uri="{FF2B5EF4-FFF2-40B4-BE49-F238E27FC236}">
                <a16:creationId xmlns:a16="http://schemas.microsoft.com/office/drawing/2014/main" id="{8B27A288-BF49-433C-98AD-2F0F405560A3}"/>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Tree>
    <p:extLst>
      <p:ext uri="{BB962C8B-B14F-4D97-AF65-F5344CB8AC3E}">
        <p14:creationId xmlns:p14="http://schemas.microsoft.com/office/powerpoint/2010/main" val="237282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9489439" y="616017"/>
            <a:ext cx="214750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סרטונים</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9" name="TextBox 8">
            <a:extLst>
              <a:ext uri="{FF2B5EF4-FFF2-40B4-BE49-F238E27FC236}">
                <a16:creationId xmlns:a16="http://schemas.microsoft.com/office/drawing/2014/main" id="{48E00A43-A492-43C6-A8CF-3A93CA330A92}"/>
              </a:ext>
            </a:extLst>
          </p:cNvPr>
          <p:cNvSpPr txBox="1"/>
          <p:nvPr/>
        </p:nvSpPr>
        <p:spPr>
          <a:xfrm>
            <a:off x="6766560" y="1722502"/>
            <a:ext cx="5144704" cy="923330"/>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נכנסים לערוץ המוזיאון ב</a:t>
            </a:r>
            <a:r>
              <a:rPr lang="en-US" b="0" dirty="0" err="1">
                <a:solidFill>
                  <a:srgbClr val="000000"/>
                </a:solidFill>
                <a:effectLst/>
                <a:latin typeface="BN Barak" panose="02000000000000000000" pitchFamily="2" charset="-79"/>
                <a:cs typeface="BN Barak" panose="02000000000000000000" pitchFamily="2" charset="-79"/>
              </a:rPr>
              <a:t>youtube</a:t>
            </a:r>
            <a:endParaRPr lang="en-US" b="0" dirty="0">
              <a:solidFill>
                <a:srgbClr val="000000"/>
              </a:solidFill>
              <a:effectLst/>
              <a:latin typeface="BN Barak" panose="02000000000000000000" pitchFamily="2" charset="-79"/>
              <a:cs typeface="BN Barak" panose="02000000000000000000" pitchFamily="2" charset="-79"/>
            </a:endParaRPr>
          </a:p>
          <a:p>
            <a:pPr algn="ctr" rtl="1"/>
            <a:r>
              <a:rPr lang="en-US" b="0" dirty="0">
                <a:solidFill>
                  <a:srgbClr val="000000"/>
                </a:solidFill>
                <a:effectLst/>
                <a:latin typeface="BN Barak" panose="02000000000000000000" pitchFamily="2" charset="-79"/>
                <a:cs typeface="BN Barak" panose="02000000000000000000" pitchFamily="2" charset="-79"/>
                <a:hlinkClick r:id="rId2"/>
              </a:rPr>
              <a:t>https://www.youtube.com/c/beithatfutsotmuseu</a:t>
            </a:r>
            <a:endParaRPr lang="en-US" dirty="0">
              <a:solidFill>
                <a:srgbClr val="000000"/>
              </a:solidFill>
              <a:latin typeface="BN Barak" panose="02000000000000000000" pitchFamily="2" charset="-79"/>
              <a:cs typeface="BN Barak" panose="02000000000000000000" pitchFamily="2" charset="-79"/>
            </a:endParaRPr>
          </a:p>
          <a:p>
            <a:pPr algn="ctr" rtl="1"/>
            <a:endParaRPr lang="he-IL" b="0" dirty="0">
              <a:solidFill>
                <a:srgbClr val="000000"/>
              </a:solidFill>
              <a:effectLst/>
              <a:latin typeface="BN Barak" panose="02000000000000000000" pitchFamily="2" charset="-79"/>
              <a:cs typeface="BN Barak" panose="02000000000000000000" pitchFamily="2" charset="-79"/>
            </a:endParaRPr>
          </a:p>
        </p:txBody>
      </p:sp>
      <p:pic>
        <p:nvPicPr>
          <p:cNvPr id="5" name="Picture 4">
            <a:extLst>
              <a:ext uri="{FF2B5EF4-FFF2-40B4-BE49-F238E27FC236}">
                <a16:creationId xmlns:a16="http://schemas.microsoft.com/office/drawing/2014/main" id="{3BD69F76-854A-4F93-80FA-F6D65E689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6142" y="2576774"/>
            <a:ext cx="5405122" cy="3350249"/>
          </a:xfrm>
          <a:prstGeom prst="rect">
            <a:avLst/>
          </a:prstGeom>
        </p:spPr>
      </p:pic>
      <p:pic>
        <p:nvPicPr>
          <p:cNvPr id="8" name="Picture 7">
            <a:extLst>
              <a:ext uri="{FF2B5EF4-FFF2-40B4-BE49-F238E27FC236}">
                <a16:creationId xmlns:a16="http://schemas.microsoft.com/office/drawing/2014/main" id="{FE00ABBE-324D-4B1D-8242-F5FF604F39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8944" y="2641202"/>
            <a:ext cx="4643120" cy="3864941"/>
          </a:xfrm>
          <a:prstGeom prst="rect">
            <a:avLst/>
          </a:prstGeom>
        </p:spPr>
      </p:pic>
      <p:sp>
        <p:nvSpPr>
          <p:cNvPr id="13" name="TextBox 12">
            <a:extLst>
              <a:ext uri="{FF2B5EF4-FFF2-40B4-BE49-F238E27FC236}">
                <a16:creationId xmlns:a16="http://schemas.microsoft.com/office/drawing/2014/main" id="{E1D84DC1-EFD5-4592-9E7D-FA08FFE047EE}"/>
              </a:ext>
            </a:extLst>
          </p:cNvPr>
          <p:cNvSpPr txBox="1"/>
          <p:nvPr/>
        </p:nvSpPr>
        <p:spPr>
          <a:xfrm>
            <a:off x="668688" y="1683924"/>
            <a:ext cx="5144704" cy="646331"/>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מפעילים את הסרטון שאותו רוצים לקשר למוצג.</a:t>
            </a:r>
          </a:p>
          <a:p>
            <a:pPr algn="ctr" rtl="1"/>
            <a:r>
              <a:rPr lang="he-IL" dirty="0">
                <a:solidFill>
                  <a:srgbClr val="000000"/>
                </a:solidFill>
                <a:latin typeface="BN Barak" panose="02000000000000000000" pitchFamily="2" charset="-79"/>
                <a:cs typeface="BN Barak" panose="02000000000000000000" pitchFamily="2" charset="-79"/>
              </a:rPr>
              <a:t>מעתיקים את שורת </a:t>
            </a:r>
            <a:r>
              <a:rPr lang="en-US" dirty="0">
                <a:solidFill>
                  <a:srgbClr val="000000"/>
                </a:solidFill>
                <a:latin typeface="BN Barak" panose="02000000000000000000" pitchFamily="2" charset="-79"/>
                <a:cs typeface="BN Barak" panose="02000000000000000000" pitchFamily="2" charset="-79"/>
              </a:rPr>
              <a:t>URL</a:t>
            </a:r>
            <a:r>
              <a:rPr lang="he-IL" dirty="0">
                <a:solidFill>
                  <a:srgbClr val="000000"/>
                </a:solidFill>
                <a:latin typeface="BN Barak" panose="02000000000000000000" pitchFamily="2" charset="-79"/>
                <a:cs typeface="BN Barak" panose="02000000000000000000" pitchFamily="2" charset="-79"/>
              </a:rPr>
              <a:t> בתחילת העמוד</a:t>
            </a:r>
            <a:endParaRPr lang="en-US" dirty="0">
              <a:solidFill>
                <a:srgbClr val="000000"/>
              </a:solidFill>
              <a:latin typeface="BN Barak" panose="02000000000000000000" pitchFamily="2" charset="-79"/>
              <a:cs typeface="BN Barak" panose="02000000000000000000" pitchFamily="2" charset="-79"/>
            </a:endParaRPr>
          </a:p>
        </p:txBody>
      </p:sp>
      <p:sp>
        <p:nvSpPr>
          <p:cNvPr id="15" name="Oval 14">
            <a:extLst>
              <a:ext uri="{FF2B5EF4-FFF2-40B4-BE49-F238E27FC236}">
                <a16:creationId xmlns:a16="http://schemas.microsoft.com/office/drawing/2014/main" id="{991AFE73-AE2A-432F-817C-38B02F7B3F10}"/>
              </a:ext>
            </a:extLst>
          </p:cNvPr>
          <p:cNvSpPr/>
          <p:nvPr/>
        </p:nvSpPr>
        <p:spPr>
          <a:xfrm>
            <a:off x="1320800" y="2607254"/>
            <a:ext cx="1920240" cy="5118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0075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9489439" y="616017"/>
            <a:ext cx="214750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סרטונים</a:t>
            </a:r>
            <a:endParaRPr lang="he-IL" b="0" dirty="0">
              <a:solidFill>
                <a:srgbClr val="000000"/>
              </a:solidFill>
              <a:effectLst/>
              <a:latin typeface="BN Barak" panose="02000000000000000000" pitchFamily="2" charset="-79"/>
              <a:cs typeface="BN Barak" panose="02000000000000000000" pitchFamily="2" charset="-79"/>
            </a:endParaRPr>
          </a:p>
        </p:txBody>
      </p:sp>
      <p:pic>
        <p:nvPicPr>
          <p:cNvPr id="3" name="Picture 2">
            <a:extLst>
              <a:ext uri="{FF2B5EF4-FFF2-40B4-BE49-F238E27FC236}">
                <a16:creationId xmlns:a16="http://schemas.microsoft.com/office/drawing/2014/main" id="{9B8B8837-8BD2-4E6B-8B3A-9B0412DB13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5120" y="2749746"/>
            <a:ext cx="7284720" cy="3556000"/>
          </a:xfrm>
          <a:prstGeom prst="rect">
            <a:avLst/>
          </a:prstGeom>
        </p:spPr>
      </p:pic>
      <p:sp>
        <p:nvSpPr>
          <p:cNvPr id="14" name="TextBox 13">
            <a:extLst>
              <a:ext uri="{FF2B5EF4-FFF2-40B4-BE49-F238E27FC236}">
                <a16:creationId xmlns:a16="http://schemas.microsoft.com/office/drawing/2014/main" id="{1A8FB07A-6076-4672-B022-6306CD1AFDB3}"/>
              </a:ext>
            </a:extLst>
          </p:cNvPr>
          <p:cNvSpPr txBox="1"/>
          <p:nvPr/>
        </p:nvSpPr>
        <p:spPr>
          <a:xfrm>
            <a:off x="3576320" y="1354681"/>
            <a:ext cx="5219767" cy="1200329"/>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חוזרים לטבלת המוצגים, למקום הנכון.</a:t>
            </a:r>
          </a:p>
          <a:p>
            <a:pPr algn="ctr" rtl="1"/>
            <a:r>
              <a:rPr lang="he-IL" dirty="0">
                <a:solidFill>
                  <a:srgbClr val="000000"/>
                </a:solidFill>
                <a:latin typeface="BN Barak" panose="02000000000000000000" pitchFamily="2" charset="-79"/>
                <a:cs typeface="BN Barak" panose="02000000000000000000" pitchFamily="2" charset="-79"/>
              </a:rPr>
              <a:t>נכנסים על ידי קליק על העכבר </a:t>
            </a:r>
            <a:r>
              <a:rPr lang="he-IL" b="1" u="sng" dirty="0">
                <a:solidFill>
                  <a:srgbClr val="000000"/>
                </a:solidFill>
                <a:latin typeface="BN Barak" panose="02000000000000000000" pitchFamily="2" charset="-79"/>
                <a:cs typeface="BN Barak" panose="02000000000000000000" pitchFamily="2" charset="-79"/>
              </a:rPr>
              <a:t>לתוך הריבוע</a:t>
            </a:r>
            <a:r>
              <a:rPr lang="he-IL" dirty="0">
                <a:solidFill>
                  <a:srgbClr val="000000"/>
                </a:solidFill>
                <a:latin typeface="BN Barak" panose="02000000000000000000" pitchFamily="2" charset="-79"/>
                <a:cs typeface="BN Barak" panose="02000000000000000000" pitchFamily="2" charset="-79"/>
              </a:rPr>
              <a:t> שמיועד למקום של הסרטון.</a:t>
            </a:r>
          </a:p>
          <a:p>
            <a:pPr algn="ctr" rtl="1"/>
            <a:r>
              <a:rPr lang="he-IL" b="0" dirty="0">
                <a:solidFill>
                  <a:srgbClr val="000000"/>
                </a:solidFill>
                <a:effectLst/>
                <a:latin typeface="BN Barak" panose="02000000000000000000" pitchFamily="2" charset="-79"/>
                <a:cs typeface="BN Barak" panose="02000000000000000000" pitchFamily="2" charset="-79"/>
              </a:rPr>
              <a:t>ומדביקים </a:t>
            </a:r>
            <a:r>
              <a:rPr lang="en-US" b="0" dirty="0">
                <a:solidFill>
                  <a:srgbClr val="000000"/>
                </a:solidFill>
                <a:effectLst/>
                <a:latin typeface="BN Barak" panose="02000000000000000000" pitchFamily="2" charset="-79"/>
                <a:cs typeface="BN Barak" panose="02000000000000000000" pitchFamily="2" charset="-79"/>
              </a:rPr>
              <a:t>ctrl V</a:t>
            </a:r>
          </a:p>
        </p:txBody>
      </p:sp>
    </p:spTree>
    <p:extLst>
      <p:ext uri="{BB962C8B-B14F-4D97-AF65-F5344CB8AC3E}">
        <p14:creationId xmlns:p14="http://schemas.microsoft.com/office/powerpoint/2010/main" val="132703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1093273" y="2533294"/>
            <a:ext cx="10763718" cy="1107996"/>
          </a:xfrm>
          <a:prstGeom prst="rect">
            <a:avLst/>
          </a:prstGeom>
          <a:noFill/>
        </p:spPr>
        <p:txBody>
          <a:bodyPr wrap="square" rtlCol="1">
            <a:spAutoFit/>
          </a:bodyPr>
          <a:lstStyle/>
          <a:p>
            <a:pPr algn="r" rtl="1"/>
            <a:r>
              <a:rPr lang="he-IL" sz="2400" b="0" dirty="0" err="1">
                <a:solidFill>
                  <a:srgbClr val="000000"/>
                </a:solidFill>
                <a:effectLst/>
                <a:latin typeface="BN Barak" panose="02000000000000000000" pitchFamily="2" charset="-79"/>
                <a:cs typeface="BN Barak" panose="02000000000000000000" pitchFamily="2" charset="-79"/>
              </a:rPr>
              <a:t>לייבלים</a:t>
            </a:r>
            <a:endParaRPr lang="he-IL" sz="2400" b="0" dirty="0">
              <a:solidFill>
                <a:srgbClr val="000000"/>
              </a:solidFill>
              <a:effectLst/>
              <a:latin typeface="BN Barak" panose="02000000000000000000" pitchFamily="2" charset="-79"/>
              <a:cs typeface="BN Barak" panose="02000000000000000000" pitchFamily="2" charset="-79"/>
            </a:endParaRPr>
          </a:p>
          <a:p>
            <a:pPr algn="r" rtl="1"/>
            <a:endParaRPr lang="he-IL" sz="2400" b="0" dirty="0">
              <a:solidFill>
                <a:srgbClr val="000000"/>
              </a:solidFill>
              <a:effectLst/>
              <a:latin typeface="BN Barak" panose="02000000000000000000" pitchFamily="2" charset="-79"/>
              <a:cs typeface="BN Barak" panose="02000000000000000000" pitchFamily="2" charset="-79"/>
            </a:endParaRPr>
          </a:p>
          <a:p>
            <a:pPr algn="r" rtl="1"/>
            <a:r>
              <a:rPr lang="he-IL" b="0" dirty="0" err="1">
                <a:solidFill>
                  <a:srgbClr val="000000"/>
                </a:solidFill>
                <a:effectLst/>
                <a:latin typeface="BN Barak" panose="02000000000000000000" pitchFamily="2" charset="-79"/>
                <a:cs typeface="BN Barak" panose="02000000000000000000" pitchFamily="2" charset="-79"/>
              </a:rPr>
              <a:t>לייבל</a:t>
            </a:r>
            <a:r>
              <a:rPr lang="he-IL" b="0" dirty="0">
                <a:solidFill>
                  <a:srgbClr val="000000"/>
                </a:solidFill>
                <a:effectLst/>
                <a:latin typeface="BN Barak" panose="02000000000000000000" pitchFamily="2" charset="-79"/>
                <a:cs typeface="BN Barak" panose="02000000000000000000" pitchFamily="2" charset="-79"/>
              </a:rPr>
              <a:t> אוצרות – </a:t>
            </a:r>
            <a:r>
              <a:rPr lang="he-IL" b="0" dirty="0" err="1">
                <a:solidFill>
                  <a:srgbClr val="000000"/>
                </a:solidFill>
                <a:effectLst/>
                <a:latin typeface="BN Barak" panose="02000000000000000000" pitchFamily="2" charset="-79"/>
                <a:cs typeface="BN Barak" panose="02000000000000000000" pitchFamily="2" charset="-79"/>
              </a:rPr>
              <a:t>לייבל</a:t>
            </a:r>
            <a:r>
              <a:rPr lang="he-IL" b="0" dirty="0">
                <a:solidFill>
                  <a:srgbClr val="000000"/>
                </a:solidFill>
                <a:effectLst/>
                <a:latin typeface="BN Barak" panose="02000000000000000000" pitchFamily="2" charset="-79"/>
                <a:cs typeface="BN Barak" panose="02000000000000000000" pitchFamily="2" charset="-79"/>
              </a:rPr>
              <a:t> קצר של האוצרות. </a:t>
            </a:r>
            <a:r>
              <a:rPr lang="he-IL" dirty="0">
                <a:solidFill>
                  <a:srgbClr val="000000"/>
                </a:solidFill>
                <a:latin typeface="BN Barak" panose="02000000000000000000" pitchFamily="2" charset="-79"/>
                <a:cs typeface="BN Barak" panose="02000000000000000000" pitchFamily="2" charset="-79"/>
              </a:rPr>
              <a:t>בדיוק כפי שהועבר מהאוצרות.</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4" name="Callout: Down Arrow 13">
            <a:extLst>
              <a:ext uri="{FF2B5EF4-FFF2-40B4-BE49-F238E27FC236}">
                <a16:creationId xmlns:a16="http://schemas.microsoft.com/office/drawing/2014/main" id="{55D43BB5-129A-4A38-9A8F-13FB2116A0AB}"/>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6" name="Callout: Down Arrow 15">
            <a:extLst>
              <a:ext uri="{FF2B5EF4-FFF2-40B4-BE49-F238E27FC236}">
                <a16:creationId xmlns:a16="http://schemas.microsoft.com/office/drawing/2014/main" id="{C2F8C58D-2C13-47A9-84F5-0DACF652AC0B}"/>
              </a:ext>
            </a:extLst>
          </p:cNvPr>
          <p:cNvSpPr/>
          <p:nvPr/>
        </p:nvSpPr>
        <p:spPr>
          <a:xfrm>
            <a:off x="5565807" y="1572413"/>
            <a:ext cx="757187"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chemeClr val="bg1"/>
                </a:solidFill>
              </a:rPr>
              <a:t>לייבל</a:t>
            </a:r>
            <a:r>
              <a:rPr lang="he-IL" sz="1600" dirty="0">
                <a:solidFill>
                  <a:schemeClr val="bg1"/>
                </a:solidFill>
              </a:rPr>
              <a:t> אוצרות</a:t>
            </a:r>
          </a:p>
        </p:txBody>
      </p:sp>
      <p:sp>
        <p:nvSpPr>
          <p:cNvPr id="17" name="Callout: Down Arrow 16">
            <a:extLst>
              <a:ext uri="{FF2B5EF4-FFF2-40B4-BE49-F238E27FC236}">
                <a16:creationId xmlns:a16="http://schemas.microsoft.com/office/drawing/2014/main" id="{821BC16B-43B2-4B77-98F2-AE7F0DB201C7}"/>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18" name="Callout: Down Arrow 17">
            <a:extLst>
              <a:ext uri="{FF2B5EF4-FFF2-40B4-BE49-F238E27FC236}">
                <a16:creationId xmlns:a16="http://schemas.microsoft.com/office/drawing/2014/main" id="{343F4D37-3E47-4743-BC31-C94D16B35DA4}"/>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9" name="Callout: Down Arrow 18">
            <a:extLst>
              <a:ext uri="{FF2B5EF4-FFF2-40B4-BE49-F238E27FC236}">
                <a16:creationId xmlns:a16="http://schemas.microsoft.com/office/drawing/2014/main" id="{7D2FC69B-15C9-4327-987A-507344CB8963}"/>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20" name="Callout: Down Arrow 19">
            <a:extLst>
              <a:ext uri="{FF2B5EF4-FFF2-40B4-BE49-F238E27FC236}">
                <a16:creationId xmlns:a16="http://schemas.microsoft.com/office/drawing/2014/main" id="{A4D8322A-F076-4505-88C4-A078CD93976D}"/>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21" name="Callout: Down Arrow 20">
            <a:extLst>
              <a:ext uri="{FF2B5EF4-FFF2-40B4-BE49-F238E27FC236}">
                <a16:creationId xmlns:a16="http://schemas.microsoft.com/office/drawing/2014/main" id="{39315034-A6A1-4D40-9188-72BA0E4D8FB5}"/>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2" name="Callout: Down Arrow 21">
            <a:extLst>
              <a:ext uri="{FF2B5EF4-FFF2-40B4-BE49-F238E27FC236}">
                <a16:creationId xmlns:a16="http://schemas.microsoft.com/office/drawing/2014/main" id="{D59A94CD-6033-4D65-A3FD-743B35029C78}"/>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3" name="Callout: Down Arrow 22">
            <a:extLst>
              <a:ext uri="{FF2B5EF4-FFF2-40B4-BE49-F238E27FC236}">
                <a16:creationId xmlns:a16="http://schemas.microsoft.com/office/drawing/2014/main" id="{54FCCF90-A8B1-4765-A776-34D5181C1397}"/>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4" name="Callout: Down Arrow 23">
            <a:extLst>
              <a:ext uri="{FF2B5EF4-FFF2-40B4-BE49-F238E27FC236}">
                <a16:creationId xmlns:a16="http://schemas.microsoft.com/office/drawing/2014/main" id="{76F402C6-5366-44F1-9FF8-675117C952B2}"/>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8F17E83B-BFE1-4893-AD0E-67F2C5296438}"/>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6" name="Callout: Down Arrow 25">
            <a:extLst>
              <a:ext uri="{FF2B5EF4-FFF2-40B4-BE49-F238E27FC236}">
                <a16:creationId xmlns:a16="http://schemas.microsoft.com/office/drawing/2014/main" id="{BBBA41D6-EDC1-4434-B080-BAFC5AD96FD5}"/>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
        <p:nvSpPr>
          <p:cNvPr id="27" name="Callout: Down Arrow 26">
            <a:extLst>
              <a:ext uri="{FF2B5EF4-FFF2-40B4-BE49-F238E27FC236}">
                <a16:creationId xmlns:a16="http://schemas.microsoft.com/office/drawing/2014/main" id="{FC3B5CDF-A277-4702-8280-35EAF1E32A47}"/>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Tree>
    <p:extLst>
      <p:ext uri="{BB962C8B-B14F-4D97-AF65-F5344CB8AC3E}">
        <p14:creationId xmlns:p14="http://schemas.microsoft.com/office/powerpoint/2010/main" val="31126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5565807" y="2533294"/>
            <a:ext cx="6291184" cy="2954655"/>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מידע</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חייב לדעת – טקסט קצר של 100-200 מילים. </a:t>
            </a:r>
            <a:r>
              <a:rPr lang="he-IL" dirty="0">
                <a:solidFill>
                  <a:srgbClr val="000000"/>
                </a:solidFill>
                <a:latin typeface="BN Barak" panose="02000000000000000000" pitchFamily="2" charset="-79"/>
                <a:cs typeface="BN Barak" panose="02000000000000000000" pitchFamily="2" charset="-79"/>
              </a:rPr>
              <a:t>זהו מידע שכל מדריך חייב לדעת על המוצג לפני שיוצא להדרכה</a:t>
            </a:r>
          </a:p>
          <a:p>
            <a:pPr algn="r" rtl="1"/>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כדאי לדעת – טקסט של 200-400 מילים. מידע נוסף שיכול להיות מעניין במידה ורוצים להרחיב על הנושא.</a:t>
            </a:r>
          </a:p>
          <a:p>
            <a:pPr algn="r" rtl="1"/>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המידע הקיים בטבלה מגיע הן מדפי מוצג של האוצרים והן מתחקירים עצמאיים של מתמחות ועובדות המוזיאון.</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7" name="Callout: Down Arrow 6">
            <a:extLst>
              <a:ext uri="{FF2B5EF4-FFF2-40B4-BE49-F238E27FC236}">
                <a16:creationId xmlns:a16="http://schemas.microsoft.com/office/drawing/2014/main" id="{F7C0F90F-A4EF-4CA6-99AE-976B652F5128}"/>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0" name="Callout: Down Arrow 9">
            <a:extLst>
              <a:ext uri="{FF2B5EF4-FFF2-40B4-BE49-F238E27FC236}">
                <a16:creationId xmlns:a16="http://schemas.microsoft.com/office/drawing/2014/main" id="{EDE82F3E-FFA2-43AF-B463-B627AEDFF211}"/>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4" name="Callout: Down Arrow 13">
            <a:extLst>
              <a:ext uri="{FF2B5EF4-FFF2-40B4-BE49-F238E27FC236}">
                <a16:creationId xmlns:a16="http://schemas.microsoft.com/office/drawing/2014/main" id="{419E756C-0B17-4628-86E2-47BE9BE101CF}"/>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5" name="Callout: Down Arrow 14">
            <a:extLst>
              <a:ext uri="{FF2B5EF4-FFF2-40B4-BE49-F238E27FC236}">
                <a16:creationId xmlns:a16="http://schemas.microsoft.com/office/drawing/2014/main" id="{09E5A773-284C-4A81-A435-960F448A1BCA}"/>
              </a:ext>
            </a:extLst>
          </p:cNvPr>
          <p:cNvSpPr/>
          <p:nvPr/>
        </p:nvSpPr>
        <p:spPr>
          <a:xfrm>
            <a:off x="3558673" y="1569760"/>
            <a:ext cx="757188"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rPr>
              <a:t>כדאי לדעת</a:t>
            </a:r>
          </a:p>
        </p:txBody>
      </p:sp>
      <p:sp>
        <p:nvSpPr>
          <p:cNvPr id="16" name="Callout: Down Arrow 15">
            <a:extLst>
              <a:ext uri="{FF2B5EF4-FFF2-40B4-BE49-F238E27FC236}">
                <a16:creationId xmlns:a16="http://schemas.microsoft.com/office/drawing/2014/main" id="{3860B562-CD9B-4854-9183-B899ED3509DD}"/>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7" name="Callout: Down Arrow 16">
            <a:extLst>
              <a:ext uri="{FF2B5EF4-FFF2-40B4-BE49-F238E27FC236}">
                <a16:creationId xmlns:a16="http://schemas.microsoft.com/office/drawing/2014/main" id="{404ECFE5-88D8-4DCC-8F5D-7A5DD4D96564}"/>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18" name="Callout: Down Arrow 17">
            <a:extLst>
              <a:ext uri="{FF2B5EF4-FFF2-40B4-BE49-F238E27FC236}">
                <a16:creationId xmlns:a16="http://schemas.microsoft.com/office/drawing/2014/main" id="{53343B80-1C40-4116-859A-9D594FB0C3B8}"/>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19" name="Callout: Down Arrow 18">
            <a:extLst>
              <a:ext uri="{FF2B5EF4-FFF2-40B4-BE49-F238E27FC236}">
                <a16:creationId xmlns:a16="http://schemas.microsoft.com/office/drawing/2014/main" id="{4661B275-2F5B-412F-AE55-41D3CBECCE2F}"/>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0" name="Callout: Down Arrow 19">
            <a:extLst>
              <a:ext uri="{FF2B5EF4-FFF2-40B4-BE49-F238E27FC236}">
                <a16:creationId xmlns:a16="http://schemas.microsoft.com/office/drawing/2014/main" id="{147737B6-712D-40C4-81D8-46B7BB6D6D97}"/>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1" name="Callout: Down Arrow 20">
            <a:extLst>
              <a:ext uri="{FF2B5EF4-FFF2-40B4-BE49-F238E27FC236}">
                <a16:creationId xmlns:a16="http://schemas.microsoft.com/office/drawing/2014/main" id="{E04D5770-81DD-4C40-A1CE-1784116663CB}"/>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2" name="Callout: Down Arrow 21">
            <a:extLst>
              <a:ext uri="{FF2B5EF4-FFF2-40B4-BE49-F238E27FC236}">
                <a16:creationId xmlns:a16="http://schemas.microsoft.com/office/drawing/2014/main" id="{E20BCEAA-BCCF-4EB9-838C-5A056C05168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4" name="Callout: Down Arrow 23">
            <a:extLst>
              <a:ext uri="{FF2B5EF4-FFF2-40B4-BE49-F238E27FC236}">
                <a16:creationId xmlns:a16="http://schemas.microsoft.com/office/drawing/2014/main" id="{8B27A288-BF49-433C-98AD-2F0F405560A3}"/>
              </a:ext>
            </a:extLst>
          </p:cNvPr>
          <p:cNvSpPr/>
          <p:nvPr/>
        </p:nvSpPr>
        <p:spPr>
          <a:xfrm>
            <a:off x="4581364" y="1572401"/>
            <a:ext cx="757187"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rPr>
              <a:t>חייב לדעת</a:t>
            </a:r>
          </a:p>
        </p:txBody>
      </p:sp>
      <p:sp>
        <p:nvSpPr>
          <p:cNvPr id="25" name="Callout: Down Arrow 24">
            <a:extLst>
              <a:ext uri="{FF2B5EF4-FFF2-40B4-BE49-F238E27FC236}">
                <a16:creationId xmlns:a16="http://schemas.microsoft.com/office/drawing/2014/main" id="{67D12E29-CB32-4A5C-B5AE-4BCE5A022314}"/>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Tree>
    <p:extLst>
      <p:ext uri="{BB962C8B-B14F-4D97-AF65-F5344CB8AC3E}">
        <p14:creationId xmlns:p14="http://schemas.microsoft.com/office/powerpoint/2010/main" val="104163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6797039" y="2533294"/>
            <a:ext cx="5059951" cy="3785652"/>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מידע</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מקורות נוספים – קישורים נוספים מאתרים באינטרנט המרחיבים את המידע הכתוב.</a:t>
            </a:r>
          </a:p>
          <a:p>
            <a:pPr algn="r" rtl="1"/>
            <a:r>
              <a:rPr lang="he-IL" dirty="0">
                <a:solidFill>
                  <a:srgbClr val="000000"/>
                </a:solidFill>
                <a:latin typeface="BN Barak" panose="02000000000000000000" pitchFamily="2" charset="-79"/>
                <a:cs typeface="BN Barak" panose="02000000000000000000" pitchFamily="2" charset="-79"/>
              </a:rPr>
              <a:t>לפני כל קישור כתוב מה הסוג שלו:</a:t>
            </a:r>
          </a:p>
          <a:p>
            <a:pPr algn="r" rtl="1"/>
            <a:r>
              <a:rPr lang="he-IL" b="0" dirty="0">
                <a:solidFill>
                  <a:srgbClr val="000000"/>
                </a:solidFill>
                <a:effectLst/>
                <a:latin typeface="BN Barak" panose="02000000000000000000" pitchFamily="2" charset="-79"/>
                <a:cs typeface="BN Barak" panose="02000000000000000000" pitchFamily="2" charset="-79"/>
              </a:rPr>
              <a:t>ויקיפדיה</a:t>
            </a:r>
          </a:p>
          <a:p>
            <a:pPr algn="r" rtl="1"/>
            <a:r>
              <a:rPr lang="he-IL" dirty="0">
                <a:solidFill>
                  <a:srgbClr val="000000"/>
                </a:solidFill>
                <a:latin typeface="BN Barak" panose="02000000000000000000" pitchFamily="2" charset="-79"/>
                <a:cs typeface="BN Barak" panose="02000000000000000000" pitchFamily="2" charset="-79"/>
              </a:rPr>
              <a:t>סרטון</a:t>
            </a:r>
          </a:p>
          <a:p>
            <a:pPr algn="r" rtl="1"/>
            <a:r>
              <a:rPr lang="he-IL" b="0" dirty="0" err="1">
                <a:solidFill>
                  <a:srgbClr val="000000"/>
                </a:solidFill>
                <a:effectLst/>
                <a:latin typeface="BN Barak" panose="02000000000000000000" pitchFamily="2" charset="-79"/>
                <a:cs typeface="BN Barak" panose="02000000000000000000" pitchFamily="2" charset="-79"/>
              </a:rPr>
              <a:t>פודקאסט</a:t>
            </a:r>
            <a:endParaRPr lang="he-IL" b="0" dirty="0">
              <a:solidFill>
                <a:srgbClr val="000000"/>
              </a:solidFill>
              <a:effectLst/>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כתבה</a:t>
            </a:r>
          </a:p>
          <a:p>
            <a:pPr algn="r" rtl="1"/>
            <a:r>
              <a:rPr lang="he-IL" b="0" dirty="0">
                <a:solidFill>
                  <a:srgbClr val="000000"/>
                </a:solidFill>
                <a:effectLst/>
                <a:latin typeface="BN Barak" panose="02000000000000000000" pitchFamily="2" charset="-79"/>
                <a:cs typeface="BN Barak" panose="02000000000000000000" pitchFamily="2" charset="-79"/>
              </a:rPr>
              <a:t>מאמר</a:t>
            </a:r>
          </a:p>
          <a:p>
            <a:pPr algn="r" rtl="1"/>
            <a:r>
              <a:rPr lang="he-IL" b="0" dirty="0">
                <a:solidFill>
                  <a:srgbClr val="000000"/>
                </a:solidFill>
                <a:effectLst/>
                <a:latin typeface="BN Barak" panose="02000000000000000000" pitchFamily="2" charset="-79"/>
                <a:cs typeface="BN Barak" panose="02000000000000000000" pitchFamily="2" charset="-79"/>
              </a:rPr>
              <a:t>בלוג אנו</a:t>
            </a:r>
          </a:p>
          <a:p>
            <a:pPr algn="r" rtl="1"/>
            <a:r>
              <a:rPr lang="he-IL" dirty="0">
                <a:solidFill>
                  <a:srgbClr val="000000"/>
                </a:solidFill>
                <a:latin typeface="BN Barak" panose="02000000000000000000" pitchFamily="2" charset="-79"/>
                <a:cs typeface="BN Barak" panose="02000000000000000000" pitchFamily="2" charset="-79"/>
              </a:rPr>
              <a:t>ועוד...</a:t>
            </a:r>
          </a:p>
          <a:p>
            <a:pPr algn="r" rtl="1"/>
            <a:r>
              <a:rPr lang="he-IL" b="0" dirty="0">
                <a:solidFill>
                  <a:srgbClr val="000000"/>
                </a:solidFill>
                <a:effectLst/>
                <a:latin typeface="BN Barak" panose="02000000000000000000" pitchFamily="2" charset="-79"/>
                <a:cs typeface="BN Barak" panose="02000000000000000000" pitchFamily="2" charset="-79"/>
              </a:rPr>
              <a:t>הסבר על הכנסת קישור לטבלה בדפים הבאים.</a:t>
            </a:r>
          </a:p>
        </p:txBody>
      </p:sp>
      <p:sp>
        <p:nvSpPr>
          <p:cNvPr id="7" name="Callout: Down Arrow 6">
            <a:extLst>
              <a:ext uri="{FF2B5EF4-FFF2-40B4-BE49-F238E27FC236}">
                <a16:creationId xmlns:a16="http://schemas.microsoft.com/office/drawing/2014/main" id="{F7C0F90F-A4EF-4CA6-99AE-976B652F5128}"/>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0" name="Callout: Down Arrow 9">
            <a:extLst>
              <a:ext uri="{FF2B5EF4-FFF2-40B4-BE49-F238E27FC236}">
                <a16:creationId xmlns:a16="http://schemas.microsoft.com/office/drawing/2014/main" id="{EDE82F3E-FFA2-43AF-B463-B627AEDFF211}"/>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4" name="Callout: Down Arrow 13">
            <a:extLst>
              <a:ext uri="{FF2B5EF4-FFF2-40B4-BE49-F238E27FC236}">
                <a16:creationId xmlns:a16="http://schemas.microsoft.com/office/drawing/2014/main" id="{419E756C-0B17-4628-86E2-47BE9BE101CF}"/>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6" name="Callout: Down Arrow 15">
            <a:extLst>
              <a:ext uri="{FF2B5EF4-FFF2-40B4-BE49-F238E27FC236}">
                <a16:creationId xmlns:a16="http://schemas.microsoft.com/office/drawing/2014/main" id="{3860B562-CD9B-4854-9183-B899ED3509DD}"/>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7" name="Callout: Down Arrow 16">
            <a:extLst>
              <a:ext uri="{FF2B5EF4-FFF2-40B4-BE49-F238E27FC236}">
                <a16:creationId xmlns:a16="http://schemas.microsoft.com/office/drawing/2014/main" id="{404ECFE5-88D8-4DCC-8F5D-7A5DD4D96564}"/>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18" name="Callout: Down Arrow 17">
            <a:extLst>
              <a:ext uri="{FF2B5EF4-FFF2-40B4-BE49-F238E27FC236}">
                <a16:creationId xmlns:a16="http://schemas.microsoft.com/office/drawing/2014/main" id="{53343B80-1C40-4116-859A-9D594FB0C3B8}"/>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19" name="Callout: Down Arrow 18">
            <a:extLst>
              <a:ext uri="{FF2B5EF4-FFF2-40B4-BE49-F238E27FC236}">
                <a16:creationId xmlns:a16="http://schemas.microsoft.com/office/drawing/2014/main" id="{4661B275-2F5B-412F-AE55-41D3CBECCE2F}"/>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0" name="Callout: Down Arrow 19">
            <a:extLst>
              <a:ext uri="{FF2B5EF4-FFF2-40B4-BE49-F238E27FC236}">
                <a16:creationId xmlns:a16="http://schemas.microsoft.com/office/drawing/2014/main" id="{147737B6-712D-40C4-81D8-46B7BB6D6D97}"/>
              </a:ext>
            </a:extLst>
          </p:cNvPr>
          <p:cNvSpPr/>
          <p:nvPr/>
        </p:nvSpPr>
        <p:spPr>
          <a:xfrm>
            <a:off x="2630363" y="1569760"/>
            <a:ext cx="757188"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rPr>
              <a:t>מקורות נוספים</a:t>
            </a:r>
          </a:p>
        </p:txBody>
      </p:sp>
      <p:sp>
        <p:nvSpPr>
          <p:cNvPr id="21" name="Callout: Down Arrow 20">
            <a:extLst>
              <a:ext uri="{FF2B5EF4-FFF2-40B4-BE49-F238E27FC236}">
                <a16:creationId xmlns:a16="http://schemas.microsoft.com/office/drawing/2014/main" id="{E04D5770-81DD-4C40-A1CE-1784116663CB}"/>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2" name="Callout: Down Arrow 21">
            <a:extLst>
              <a:ext uri="{FF2B5EF4-FFF2-40B4-BE49-F238E27FC236}">
                <a16:creationId xmlns:a16="http://schemas.microsoft.com/office/drawing/2014/main" id="{E20BCEAA-BCCF-4EB9-838C-5A056C05168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67D12E29-CB32-4A5C-B5AE-4BCE5A022314}"/>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3" name="Callout: Down Arrow 22">
            <a:extLst>
              <a:ext uri="{FF2B5EF4-FFF2-40B4-BE49-F238E27FC236}">
                <a16:creationId xmlns:a16="http://schemas.microsoft.com/office/drawing/2014/main" id="{6753A88E-DCAF-471D-9D4B-34F5EFEEDCAA}"/>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26" name="Callout: Down Arrow 25">
            <a:extLst>
              <a:ext uri="{FF2B5EF4-FFF2-40B4-BE49-F238E27FC236}">
                <a16:creationId xmlns:a16="http://schemas.microsoft.com/office/drawing/2014/main" id="{4C4AD003-A305-4365-BC5A-1F36D998CDEA}"/>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pic>
        <p:nvPicPr>
          <p:cNvPr id="3" name="Picture 2">
            <a:extLst>
              <a:ext uri="{FF2B5EF4-FFF2-40B4-BE49-F238E27FC236}">
                <a16:creationId xmlns:a16="http://schemas.microsoft.com/office/drawing/2014/main" id="{78787917-21C8-4852-8353-7F18F374C3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233" y="3959826"/>
            <a:ext cx="5516880" cy="2223032"/>
          </a:xfrm>
          <a:prstGeom prst="rect">
            <a:avLst/>
          </a:prstGeom>
        </p:spPr>
      </p:pic>
      <p:sp>
        <p:nvSpPr>
          <p:cNvPr id="27" name="TextBox 26">
            <a:extLst>
              <a:ext uri="{FF2B5EF4-FFF2-40B4-BE49-F238E27FC236}">
                <a16:creationId xmlns:a16="http://schemas.microsoft.com/office/drawing/2014/main" id="{0B98BBB2-3AFE-47EF-AF93-24F2E2A58885}"/>
              </a:ext>
            </a:extLst>
          </p:cNvPr>
          <p:cNvSpPr txBox="1"/>
          <p:nvPr/>
        </p:nvSpPr>
        <p:spPr>
          <a:xfrm>
            <a:off x="3330074" y="3507774"/>
            <a:ext cx="2987039"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קישורים מתוך האתר:</a:t>
            </a:r>
            <a:endParaRPr lang="he-IL" sz="1600" b="0" dirty="0">
              <a:solidFill>
                <a:srgbClr val="000000"/>
              </a:solidFill>
              <a:effectLst/>
              <a:latin typeface="BN Barak" panose="02000000000000000000" pitchFamily="2" charset="-79"/>
            </a:endParaRPr>
          </a:p>
        </p:txBody>
      </p:sp>
    </p:spTree>
    <p:extLst>
      <p:ext uri="{BB962C8B-B14F-4D97-AF65-F5344CB8AC3E}">
        <p14:creationId xmlns:p14="http://schemas.microsoft.com/office/powerpoint/2010/main" val="209069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A94A5F-A5E3-47FB-B57E-CF45BFA5E1D0}"/>
              </a:ext>
            </a:extLst>
          </p:cNvPr>
          <p:cNvSpPr/>
          <p:nvPr/>
        </p:nvSpPr>
        <p:spPr>
          <a:xfrm>
            <a:off x="9962147" y="2413337"/>
            <a:ext cx="2229853" cy="3753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a:extLst>
              <a:ext uri="{FF2B5EF4-FFF2-40B4-BE49-F238E27FC236}">
                <a16:creationId xmlns:a16="http://schemas.microsoft.com/office/drawing/2014/main" id="{0087E325-727C-413D-8CDE-9CE9C4025E4C}"/>
              </a:ext>
            </a:extLst>
          </p:cNvPr>
          <p:cNvSpPr/>
          <p:nvPr/>
        </p:nvSpPr>
        <p:spPr>
          <a:xfrm>
            <a:off x="9962147" y="635267"/>
            <a:ext cx="2229853" cy="3753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4552749" y="616017"/>
            <a:ext cx="7084195" cy="1015663"/>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מתחילים....</a:t>
            </a:r>
          </a:p>
          <a:p>
            <a:pPr algn="r" rtl="1"/>
            <a:r>
              <a:rPr lang="he-IL" b="0" dirty="0">
                <a:solidFill>
                  <a:srgbClr val="000000"/>
                </a:solidFill>
                <a:effectLst/>
                <a:latin typeface="BN Barak" panose="02000000000000000000" pitchFamily="2" charset="-79"/>
                <a:cs typeface="BN Barak" panose="02000000000000000000" pitchFamily="2" charset="-79"/>
              </a:rPr>
              <a:t>האתר שואב את המידע שבו מטבלאות אקסל המכילות את המידע על כל המוצגים, תמונות, </a:t>
            </a:r>
            <a:r>
              <a:rPr lang="he-IL" b="0" dirty="0" err="1">
                <a:solidFill>
                  <a:srgbClr val="000000"/>
                </a:solidFill>
                <a:effectLst/>
                <a:latin typeface="BN Barak" panose="02000000000000000000" pitchFamily="2" charset="-79"/>
                <a:cs typeface="BN Barak" panose="02000000000000000000" pitchFamily="2" charset="-79"/>
              </a:rPr>
              <a:t>לייבלים</a:t>
            </a:r>
            <a:r>
              <a:rPr lang="he-IL" b="0" dirty="0">
                <a:solidFill>
                  <a:srgbClr val="000000"/>
                </a:solidFill>
                <a:effectLst/>
                <a:latin typeface="BN Barak" panose="02000000000000000000" pitchFamily="2" charset="-79"/>
                <a:cs typeface="BN Barak" panose="02000000000000000000" pitchFamily="2" charset="-79"/>
              </a:rPr>
              <a:t> מהאוצרים וקישורים נוספים.</a:t>
            </a:r>
          </a:p>
        </p:txBody>
      </p:sp>
      <p:sp>
        <p:nvSpPr>
          <p:cNvPr id="3" name="TextBox 2">
            <a:extLst>
              <a:ext uri="{FF2B5EF4-FFF2-40B4-BE49-F238E27FC236}">
                <a16:creationId xmlns:a16="http://schemas.microsoft.com/office/drawing/2014/main" id="{F138843E-E4FF-486C-9F10-EA00ED0407E5}"/>
              </a:ext>
            </a:extLst>
          </p:cNvPr>
          <p:cNvSpPr txBox="1"/>
          <p:nvPr/>
        </p:nvSpPr>
        <p:spPr>
          <a:xfrm>
            <a:off x="1511166" y="2413337"/>
            <a:ext cx="10125778"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טבלאות</a:t>
            </a:r>
          </a:p>
          <a:p>
            <a:pPr algn="r" rtl="1"/>
            <a:r>
              <a:rPr lang="he-IL" b="0" dirty="0">
                <a:solidFill>
                  <a:srgbClr val="000000"/>
                </a:solidFill>
                <a:effectLst/>
                <a:latin typeface="BN Barak" panose="02000000000000000000" pitchFamily="2" charset="-79"/>
                <a:cs typeface="BN Barak" panose="02000000000000000000" pitchFamily="2" charset="-79"/>
              </a:rPr>
              <a:t>קיימות טבלאות נפרדות לקומות, למוקדים ולמוצגים</a:t>
            </a:r>
          </a:p>
        </p:txBody>
      </p:sp>
      <p:sp>
        <p:nvSpPr>
          <p:cNvPr id="6" name="Rectangle 5">
            <a:extLst>
              <a:ext uri="{FF2B5EF4-FFF2-40B4-BE49-F238E27FC236}">
                <a16:creationId xmlns:a16="http://schemas.microsoft.com/office/drawing/2014/main" id="{E0A1BE07-775F-4BEE-B050-F12C6A1C4040}"/>
              </a:ext>
            </a:extLst>
          </p:cNvPr>
          <p:cNvSpPr/>
          <p:nvPr/>
        </p:nvSpPr>
        <p:spPr>
          <a:xfrm>
            <a:off x="9962147" y="3822075"/>
            <a:ext cx="2229853" cy="3753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FAD164F2-5CB1-4B61-8195-63B1AD95B499}"/>
              </a:ext>
            </a:extLst>
          </p:cNvPr>
          <p:cNvSpPr txBox="1"/>
          <p:nvPr/>
        </p:nvSpPr>
        <p:spPr>
          <a:xfrm>
            <a:off x="1330960" y="3822075"/>
            <a:ext cx="10305984" cy="1292662"/>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שפות</a:t>
            </a:r>
          </a:p>
          <a:p>
            <a:pPr algn="r" rtl="1"/>
            <a:r>
              <a:rPr lang="he-IL" b="0" dirty="0">
                <a:solidFill>
                  <a:srgbClr val="000000"/>
                </a:solidFill>
                <a:effectLst/>
                <a:latin typeface="BN Barak" panose="02000000000000000000" pitchFamily="2" charset="-79"/>
                <a:cs typeface="BN Barak" panose="02000000000000000000" pitchFamily="2" charset="-79"/>
              </a:rPr>
              <a:t>כל טבלה מורכבת משתי שורות על כל אובייקט, שורה המכילה את המידע בעברית ושורה המכילה את המידע באנגלית. בהמשך, אם יתווספו שפות נוספות תתווסף שורה נוספת לכל אובייקט. </a:t>
            </a:r>
          </a:p>
          <a:p>
            <a:pPr algn="r" rtl="1"/>
            <a:r>
              <a:rPr lang="he-IL" dirty="0">
                <a:solidFill>
                  <a:srgbClr val="000000"/>
                </a:solidFill>
                <a:latin typeface="BN Barak" panose="02000000000000000000" pitchFamily="2" charset="-79"/>
                <a:cs typeface="BN Barak" panose="02000000000000000000" pitchFamily="2" charset="-79"/>
              </a:rPr>
              <a:t>המידע בהתאם לשפה המוגדרת מוצג באתר באותה שפה.</a:t>
            </a:r>
            <a:endParaRPr lang="he-IL" b="0" dirty="0">
              <a:solidFill>
                <a:srgbClr val="000000"/>
              </a:solidFill>
              <a:effectLst/>
              <a:latin typeface="BN Barak" panose="02000000000000000000" pitchFamily="2" charset="-79"/>
              <a:cs typeface="BN Barak" panose="02000000000000000000" pitchFamily="2" charset="-79"/>
            </a:endParaRPr>
          </a:p>
        </p:txBody>
      </p:sp>
    </p:spTree>
    <p:extLst>
      <p:ext uri="{BB962C8B-B14F-4D97-AF65-F5344CB8AC3E}">
        <p14:creationId xmlns:p14="http://schemas.microsoft.com/office/powerpoint/2010/main" val="365325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6F4F38-5A53-4E9D-BE62-1FFD041887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2720" y="2168139"/>
            <a:ext cx="6837679" cy="4252601"/>
          </a:xfrm>
          <a:prstGeom prst="rect">
            <a:avLst/>
          </a:prstGeom>
        </p:spPr>
      </p:pic>
      <p:sp>
        <p:nvSpPr>
          <p:cNvPr id="4" name="Rectangle 3">
            <a:extLst>
              <a:ext uri="{FF2B5EF4-FFF2-40B4-BE49-F238E27FC236}">
                <a16:creationId xmlns:a16="http://schemas.microsoft.com/office/drawing/2014/main" id="{D3CC0A98-2FAD-46DD-A741-D3BFFF484584}"/>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C4405AA0-7B3A-48CE-8FF8-AD1E0D963BEA}"/>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9" name="TextBox 8">
            <a:extLst>
              <a:ext uri="{FF2B5EF4-FFF2-40B4-BE49-F238E27FC236}">
                <a16:creationId xmlns:a16="http://schemas.microsoft.com/office/drawing/2014/main" id="{F54973C9-4C6D-4421-84F2-A14E3B2DA49B}"/>
              </a:ext>
            </a:extLst>
          </p:cNvPr>
          <p:cNvSpPr txBox="1"/>
          <p:nvPr/>
        </p:nvSpPr>
        <p:spPr>
          <a:xfrm>
            <a:off x="2397760" y="1001028"/>
            <a:ext cx="5144704" cy="923330"/>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נכנסים לאתר</a:t>
            </a:r>
          </a:p>
          <a:p>
            <a:pPr algn="ctr" rtl="1"/>
            <a:r>
              <a:rPr lang="en-US" dirty="0">
                <a:solidFill>
                  <a:srgbClr val="000000"/>
                </a:solidFill>
                <a:latin typeface="BN Barak" panose="02000000000000000000" pitchFamily="2" charset="-79"/>
                <a:cs typeface="BN Barak" panose="02000000000000000000" pitchFamily="2" charset="-79"/>
                <a:hlinkClick r:id="rId3"/>
              </a:rPr>
              <a:t>https://html-online.com/editor/</a:t>
            </a:r>
            <a:endParaRPr lang="en-US" dirty="0">
              <a:solidFill>
                <a:srgbClr val="000000"/>
              </a:solidFill>
              <a:latin typeface="BN Barak" panose="02000000000000000000" pitchFamily="2" charset="-79"/>
              <a:cs typeface="BN Barak" panose="02000000000000000000" pitchFamily="2" charset="-79"/>
            </a:endParaRPr>
          </a:p>
          <a:p>
            <a:pPr algn="ctr" rtl="1"/>
            <a:endParaRPr lang="en-US" dirty="0">
              <a:solidFill>
                <a:srgbClr val="000000"/>
              </a:solidFill>
              <a:latin typeface="BN Barak" panose="02000000000000000000" pitchFamily="2" charset="-79"/>
              <a:cs typeface="BN Barak" panose="02000000000000000000" pitchFamily="2" charset="-79"/>
            </a:endParaRPr>
          </a:p>
        </p:txBody>
      </p:sp>
      <p:sp>
        <p:nvSpPr>
          <p:cNvPr id="10" name="TextBox 9">
            <a:extLst>
              <a:ext uri="{FF2B5EF4-FFF2-40B4-BE49-F238E27FC236}">
                <a16:creationId xmlns:a16="http://schemas.microsoft.com/office/drawing/2014/main" id="{84E9EDBC-756F-49B0-A3C2-B4273E43253D}"/>
              </a:ext>
            </a:extLst>
          </p:cNvPr>
          <p:cNvSpPr txBox="1"/>
          <p:nvPr/>
        </p:nvSpPr>
        <p:spPr>
          <a:xfrm>
            <a:off x="8808720" y="5061535"/>
            <a:ext cx="3091016" cy="923330"/>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אתר זה ממיר טקסט וקישורי </a:t>
            </a:r>
            <a:r>
              <a:rPr lang="en-US" b="0" dirty="0">
                <a:solidFill>
                  <a:srgbClr val="000000"/>
                </a:solidFill>
                <a:effectLst/>
                <a:latin typeface="BN Barak" panose="02000000000000000000" pitchFamily="2" charset="-79"/>
                <a:cs typeface="BN Barak" panose="02000000000000000000" pitchFamily="2" charset="-79"/>
              </a:rPr>
              <a:t>URL</a:t>
            </a:r>
            <a:r>
              <a:rPr lang="he-IL" b="0" dirty="0">
                <a:solidFill>
                  <a:srgbClr val="000000"/>
                </a:solidFill>
                <a:effectLst/>
                <a:latin typeface="BN Barak" panose="02000000000000000000" pitchFamily="2" charset="-79"/>
                <a:cs typeface="BN Barak" panose="02000000000000000000" pitchFamily="2" charset="-79"/>
              </a:rPr>
              <a:t> לטקסט </a:t>
            </a:r>
            <a:r>
              <a:rPr lang="en-US" b="0" dirty="0">
                <a:solidFill>
                  <a:srgbClr val="000000"/>
                </a:solidFill>
                <a:effectLst/>
                <a:latin typeface="BN Barak" panose="02000000000000000000" pitchFamily="2" charset="-79"/>
                <a:cs typeface="BN Barak" panose="02000000000000000000" pitchFamily="2" charset="-79"/>
              </a:rPr>
              <a:t>HTML</a:t>
            </a:r>
            <a:r>
              <a:rPr lang="he-IL" b="0" dirty="0">
                <a:solidFill>
                  <a:srgbClr val="000000"/>
                </a:solidFill>
                <a:effectLst/>
                <a:latin typeface="BN Barak" panose="02000000000000000000" pitchFamily="2" charset="-79"/>
                <a:cs typeface="BN Barak" panose="02000000000000000000" pitchFamily="2" charset="-79"/>
              </a:rPr>
              <a:t> שהאינדקס יכול לקבל</a:t>
            </a:r>
          </a:p>
        </p:txBody>
      </p:sp>
    </p:spTree>
    <p:extLst>
      <p:ext uri="{BB962C8B-B14F-4D97-AF65-F5344CB8AC3E}">
        <p14:creationId xmlns:p14="http://schemas.microsoft.com/office/powerpoint/2010/main" val="346863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CC0A98-2FAD-46DD-A741-D3BFFF484584}"/>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C4405AA0-7B3A-48CE-8FF8-AD1E0D963BEA}"/>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9" name="TextBox 8">
            <a:extLst>
              <a:ext uri="{FF2B5EF4-FFF2-40B4-BE49-F238E27FC236}">
                <a16:creationId xmlns:a16="http://schemas.microsoft.com/office/drawing/2014/main" id="{F54973C9-4C6D-4421-84F2-A14E3B2DA49B}"/>
              </a:ext>
            </a:extLst>
          </p:cNvPr>
          <p:cNvSpPr txBox="1"/>
          <p:nvPr/>
        </p:nvSpPr>
        <p:spPr>
          <a:xfrm>
            <a:off x="1742770" y="970548"/>
            <a:ext cx="7122160" cy="646331"/>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כותבים בתיבת הטקסט משמאל את סוג המידע </a:t>
            </a:r>
          </a:p>
          <a:p>
            <a:pPr algn="ctr" rtl="1"/>
            <a:r>
              <a:rPr lang="he-IL" b="0" dirty="0">
                <a:solidFill>
                  <a:srgbClr val="000000"/>
                </a:solidFill>
                <a:effectLst/>
                <a:latin typeface="BN Barak" panose="02000000000000000000" pitchFamily="2" charset="-79"/>
                <a:cs typeface="BN Barak" panose="02000000000000000000" pitchFamily="2" charset="-79"/>
              </a:rPr>
              <a:t>(ויקיפדיה, מאמר, כתבה, ספר, סרטון ועוד) ואז כותרת של הנושא </a:t>
            </a:r>
            <a:endParaRPr lang="en-US" dirty="0">
              <a:solidFill>
                <a:srgbClr val="000000"/>
              </a:solidFill>
              <a:latin typeface="BN Barak" panose="02000000000000000000" pitchFamily="2" charset="-79"/>
              <a:cs typeface="BN Barak" panose="02000000000000000000" pitchFamily="2" charset="-79"/>
            </a:endParaRPr>
          </a:p>
        </p:txBody>
      </p:sp>
      <p:pic>
        <p:nvPicPr>
          <p:cNvPr id="6" name="Picture 5">
            <a:extLst>
              <a:ext uri="{FF2B5EF4-FFF2-40B4-BE49-F238E27FC236}">
                <a16:creationId xmlns:a16="http://schemas.microsoft.com/office/drawing/2014/main" id="{E05E5480-4617-41A2-948E-1FDE569C27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1251" y="1843680"/>
            <a:ext cx="7330770" cy="4413104"/>
          </a:xfrm>
          <a:prstGeom prst="rect">
            <a:avLst/>
          </a:prstGeom>
        </p:spPr>
      </p:pic>
      <p:sp>
        <p:nvSpPr>
          <p:cNvPr id="8" name="Oval 7">
            <a:extLst>
              <a:ext uri="{FF2B5EF4-FFF2-40B4-BE49-F238E27FC236}">
                <a16:creationId xmlns:a16="http://schemas.microsoft.com/office/drawing/2014/main" id="{E499CC5B-A5EE-4D29-9793-B963CDCD706B}"/>
              </a:ext>
            </a:extLst>
          </p:cNvPr>
          <p:cNvSpPr/>
          <p:nvPr/>
        </p:nvSpPr>
        <p:spPr>
          <a:xfrm>
            <a:off x="1042803" y="3538366"/>
            <a:ext cx="1920240" cy="5118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625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9B3D6-5BA1-430C-BACE-29F59C1315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601" y="1605280"/>
            <a:ext cx="8486239" cy="4795023"/>
          </a:xfrm>
          <a:prstGeom prst="rect">
            <a:avLst/>
          </a:prstGeom>
        </p:spPr>
      </p:pic>
      <p:sp>
        <p:nvSpPr>
          <p:cNvPr id="6" name="Rectangle 5">
            <a:extLst>
              <a:ext uri="{FF2B5EF4-FFF2-40B4-BE49-F238E27FC236}">
                <a16:creationId xmlns:a16="http://schemas.microsoft.com/office/drawing/2014/main" id="{A0C47A24-E707-438C-9156-0AF9DE2F6B2D}"/>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2B9586F2-2607-4FEB-B2AE-FE48FDBE86D4}"/>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8" name="TextBox 7">
            <a:extLst>
              <a:ext uri="{FF2B5EF4-FFF2-40B4-BE49-F238E27FC236}">
                <a16:creationId xmlns:a16="http://schemas.microsoft.com/office/drawing/2014/main" id="{DCDEE083-0137-4070-8EC9-7BE123CD3D67}"/>
              </a:ext>
            </a:extLst>
          </p:cNvPr>
          <p:cNvSpPr txBox="1"/>
          <p:nvPr/>
        </p:nvSpPr>
        <p:spPr>
          <a:xfrm>
            <a:off x="1873184" y="970548"/>
            <a:ext cx="7122160" cy="369332"/>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מסמנים/ בוחרים את הטקסט שכתבתם</a:t>
            </a:r>
          </a:p>
        </p:txBody>
      </p:sp>
    </p:spTree>
    <p:extLst>
      <p:ext uri="{BB962C8B-B14F-4D97-AF65-F5344CB8AC3E}">
        <p14:creationId xmlns:p14="http://schemas.microsoft.com/office/powerpoint/2010/main" val="30900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9B3D6-5BA1-430C-BACE-29F59C1315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680" y="1530901"/>
            <a:ext cx="8818880" cy="4996556"/>
          </a:xfrm>
          <a:prstGeom prst="rect">
            <a:avLst/>
          </a:prstGeom>
        </p:spPr>
      </p:pic>
      <p:sp>
        <p:nvSpPr>
          <p:cNvPr id="2" name="Oval 1">
            <a:extLst>
              <a:ext uri="{FF2B5EF4-FFF2-40B4-BE49-F238E27FC236}">
                <a16:creationId xmlns:a16="http://schemas.microsoft.com/office/drawing/2014/main" id="{1AF97450-F9EF-4CF5-A1CD-5D2E3DAA8200}"/>
              </a:ext>
            </a:extLst>
          </p:cNvPr>
          <p:cNvSpPr/>
          <p:nvPr/>
        </p:nvSpPr>
        <p:spPr>
          <a:xfrm>
            <a:off x="821501" y="3354070"/>
            <a:ext cx="371475" cy="409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a:extLst>
              <a:ext uri="{FF2B5EF4-FFF2-40B4-BE49-F238E27FC236}">
                <a16:creationId xmlns:a16="http://schemas.microsoft.com/office/drawing/2014/main" id="{9FB5C406-E478-49E1-8D73-054EEFE8DB13}"/>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940E4126-095E-4810-8E85-D0324E1A9415}"/>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8" name="TextBox 7">
            <a:extLst>
              <a:ext uri="{FF2B5EF4-FFF2-40B4-BE49-F238E27FC236}">
                <a16:creationId xmlns:a16="http://schemas.microsoft.com/office/drawing/2014/main" id="{ABE4D0B1-A559-42AD-A3FA-001DA4878E2A}"/>
              </a:ext>
            </a:extLst>
          </p:cNvPr>
          <p:cNvSpPr txBox="1"/>
          <p:nvPr/>
        </p:nvSpPr>
        <p:spPr>
          <a:xfrm>
            <a:off x="1839183" y="970510"/>
            <a:ext cx="7122160" cy="369332"/>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לוחצים על לחצן הוספת קישור ( מסומן בעיגול אדום)</a:t>
            </a:r>
          </a:p>
        </p:txBody>
      </p:sp>
    </p:spTree>
    <p:extLst>
      <p:ext uri="{BB962C8B-B14F-4D97-AF65-F5344CB8AC3E}">
        <p14:creationId xmlns:p14="http://schemas.microsoft.com/office/powerpoint/2010/main" val="251395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A41741-B184-41A7-B083-16C73CAD07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1600" y="2170877"/>
            <a:ext cx="7294880" cy="4275585"/>
          </a:xfrm>
          <a:prstGeom prst="rect">
            <a:avLst/>
          </a:prstGeom>
        </p:spPr>
      </p:pic>
      <p:sp>
        <p:nvSpPr>
          <p:cNvPr id="7" name="Rectangle 6">
            <a:extLst>
              <a:ext uri="{FF2B5EF4-FFF2-40B4-BE49-F238E27FC236}">
                <a16:creationId xmlns:a16="http://schemas.microsoft.com/office/drawing/2014/main" id="{19E83789-D6AB-4AF4-B15F-027D838171E9}"/>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E8EFD418-9C6E-413A-89D0-2B5034384A67}"/>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13" name="TextBox 12">
            <a:extLst>
              <a:ext uri="{FF2B5EF4-FFF2-40B4-BE49-F238E27FC236}">
                <a16:creationId xmlns:a16="http://schemas.microsoft.com/office/drawing/2014/main" id="{25A57174-55E1-439A-BB40-5548F8AE8755}"/>
              </a:ext>
            </a:extLst>
          </p:cNvPr>
          <p:cNvSpPr txBox="1"/>
          <p:nvPr/>
        </p:nvSpPr>
        <p:spPr>
          <a:xfrm>
            <a:off x="1791369" y="970548"/>
            <a:ext cx="7122160" cy="1200329"/>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נפתח חלון חדש</a:t>
            </a:r>
          </a:p>
          <a:p>
            <a:pPr algn="ctr" rtl="1"/>
            <a:r>
              <a:rPr lang="he-IL" b="0" dirty="0">
                <a:solidFill>
                  <a:srgbClr val="000000"/>
                </a:solidFill>
                <a:effectLst/>
                <a:latin typeface="BN Barak" panose="02000000000000000000" pitchFamily="2" charset="-79"/>
                <a:cs typeface="BN Barak" panose="02000000000000000000" pitchFamily="2" charset="-79"/>
              </a:rPr>
              <a:t>בשורה העליונה מעתיקים את שורת הכתובת של האינטרנט </a:t>
            </a:r>
            <a:r>
              <a:rPr lang="en-US" b="0" dirty="0">
                <a:solidFill>
                  <a:srgbClr val="000000"/>
                </a:solidFill>
                <a:effectLst/>
                <a:latin typeface="BN Barak" panose="02000000000000000000" pitchFamily="2" charset="-79"/>
                <a:cs typeface="BN Barak" panose="02000000000000000000" pitchFamily="2" charset="-79"/>
              </a:rPr>
              <a:t>URL</a:t>
            </a:r>
            <a:endParaRPr lang="he-IL" b="0" dirty="0">
              <a:solidFill>
                <a:srgbClr val="000000"/>
              </a:solidFill>
              <a:effectLst/>
              <a:latin typeface="BN Barak" panose="02000000000000000000" pitchFamily="2" charset="-79"/>
              <a:cs typeface="BN Barak" panose="02000000000000000000" pitchFamily="2" charset="-79"/>
            </a:endParaRPr>
          </a:p>
          <a:p>
            <a:pPr algn="ctr" rtl="1"/>
            <a:r>
              <a:rPr lang="he-IL" b="0" dirty="0">
                <a:solidFill>
                  <a:srgbClr val="000000"/>
                </a:solidFill>
                <a:effectLst/>
                <a:latin typeface="BN Barak" panose="02000000000000000000" pitchFamily="2" charset="-79"/>
                <a:cs typeface="BN Barak" panose="02000000000000000000" pitchFamily="2" charset="-79"/>
              </a:rPr>
              <a:t>בשורה התחתונה בוחרים חלון חדש </a:t>
            </a:r>
            <a:r>
              <a:rPr lang="en-US" b="0" dirty="0">
                <a:solidFill>
                  <a:srgbClr val="000000"/>
                </a:solidFill>
                <a:effectLst/>
                <a:latin typeface="BN Barak" panose="02000000000000000000" pitchFamily="2" charset="-79"/>
                <a:cs typeface="BN Barak" panose="02000000000000000000" pitchFamily="2" charset="-79"/>
              </a:rPr>
              <a:t>New Window</a:t>
            </a:r>
            <a:endParaRPr lang="he-IL" b="0" dirty="0">
              <a:solidFill>
                <a:srgbClr val="000000"/>
              </a:solidFill>
              <a:effectLst/>
              <a:latin typeface="BN Barak" panose="02000000000000000000" pitchFamily="2" charset="-79"/>
              <a:cs typeface="BN Barak" panose="02000000000000000000" pitchFamily="2" charset="-79"/>
            </a:endParaRPr>
          </a:p>
          <a:p>
            <a:pPr algn="ctr" rtl="1"/>
            <a:r>
              <a:rPr lang="he-IL" b="0" dirty="0">
                <a:solidFill>
                  <a:srgbClr val="000000"/>
                </a:solidFill>
                <a:effectLst/>
                <a:latin typeface="BN Barak" panose="02000000000000000000" pitchFamily="2" charset="-79"/>
                <a:cs typeface="BN Barak" panose="02000000000000000000" pitchFamily="2" charset="-79"/>
              </a:rPr>
              <a:t>לוחצים על </a:t>
            </a:r>
            <a:r>
              <a:rPr lang="en-US" b="0" dirty="0">
                <a:solidFill>
                  <a:srgbClr val="000000"/>
                </a:solidFill>
                <a:effectLst/>
                <a:latin typeface="BN Barak" panose="02000000000000000000" pitchFamily="2" charset="-79"/>
                <a:cs typeface="BN Barak" panose="02000000000000000000" pitchFamily="2" charset="-79"/>
              </a:rPr>
              <a:t>OK</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4" name="TextBox 13">
            <a:extLst>
              <a:ext uri="{FF2B5EF4-FFF2-40B4-BE49-F238E27FC236}">
                <a16:creationId xmlns:a16="http://schemas.microsoft.com/office/drawing/2014/main" id="{73608409-13A9-488C-982F-31799ECC253E}"/>
              </a:ext>
            </a:extLst>
          </p:cNvPr>
          <p:cNvSpPr txBox="1"/>
          <p:nvPr/>
        </p:nvSpPr>
        <p:spPr>
          <a:xfrm>
            <a:off x="9354984" y="5061535"/>
            <a:ext cx="2544752" cy="1200329"/>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חלון חדש – על מנת שהקישור ייפתח בחלון חדש ולא יחליף את אתר האינדקס</a:t>
            </a:r>
          </a:p>
        </p:txBody>
      </p:sp>
    </p:spTree>
    <p:extLst>
      <p:ext uri="{BB962C8B-B14F-4D97-AF65-F5344CB8AC3E}">
        <p14:creationId xmlns:p14="http://schemas.microsoft.com/office/powerpoint/2010/main" val="418740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2A5724-7C25-4F94-A979-CDBF3B4D7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0799" y="1707270"/>
            <a:ext cx="8369433" cy="4835770"/>
          </a:xfrm>
          <a:prstGeom prst="rect">
            <a:avLst/>
          </a:prstGeom>
        </p:spPr>
      </p:pic>
      <p:sp>
        <p:nvSpPr>
          <p:cNvPr id="4" name="Rectangle 3">
            <a:extLst>
              <a:ext uri="{FF2B5EF4-FFF2-40B4-BE49-F238E27FC236}">
                <a16:creationId xmlns:a16="http://schemas.microsoft.com/office/drawing/2014/main" id="{6667D8F4-F973-4D87-AA43-BCCF7C085D51}"/>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0CD5E26E-EEC6-4E24-AE42-3E1B75AB0F47}"/>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7" name="TextBox 6">
            <a:extLst>
              <a:ext uri="{FF2B5EF4-FFF2-40B4-BE49-F238E27FC236}">
                <a16:creationId xmlns:a16="http://schemas.microsoft.com/office/drawing/2014/main" id="{FE910CA9-A50B-4AC3-9495-82A294A4AAAE}"/>
              </a:ext>
            </a:extLst>
          </p:cNvPr>
          <p:cNvSpPr txBox="1"/>
          <p:nvPr/>
        </p:nvSpPr>
        <p:spPr>
          <a:xfrm>
            <a:off x="1944435" y="1001028"/>
            <a:ext cx="7122160" cy="369332"/>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אם יש קישור נוסף ממשיכים באותם שלבים...</a:t>
            </a:r>
          </a:p>
        </p:txBody>
      </p:sp>
    </p:spTree>
    <p:extLst>
      <p:ext uri="{BB962C8B-B14F-4D97-AF65-F5344CB8AC3E}">
        <p14:creationId xmlns:p14="http://schemas.microsoft.com/office/powerpoint/2010/main" val="57119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46CC8-42D2-4A3C-ACE3-95BC77FDDC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8231" y="1945571"/>
            <a:ext cx="7894321" cy="4491148"/>
          </a:xfrm>
          <a:prstGeom prst="rect">
            <a:avLst/>
          </a:prstGeom>
        </p:spPr>
      </p:pic>
      <p:sp>
        <p:nvSpPr>
          <p:cNvPr id="7" name="Rectangle 6">
            <a:extLst>
              <a:ext uri="{FF2B5EF4-FFF2-40B4-BE49-F238E27FC236}">
                <a16:creationId xmlns:a16="http://schemas.microsoft.com/office/drawing/2014/main" id="{2350B295-BAEB-4C02-808A-66CF816AEEB8}"/>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a:extLst>
              <a:ext uri="{FF2B5EF4-FFF2-40B4-BE49-F238E27FC236}">
                <a16:creationId xmlns:a16="http://schemas.microsoft.com/office/drawing/2014/main" id="{6C6B07AB-2CE5-4C05-B94B-5FD1822E1372}"/>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9" name="TextBox 8">
            <a:extLst>
              <a:ext uri="{FF2B5EF4-FFF2-40B4-BE49-F238E27FC236}">
                <a16:creationId xmlns:a16="http://schemas.microsoft.com/office/drawing/2014/main" id="{4B074AE0-059E-4B84-A427-98FBE52B6CAB}"/>
              </a:ext>
            </a:extLst>
          </p:cNvPr>
          <p:cNvSpPr txBox="1"/>
          <p:nvPr/>
        </p:nvSpPr>
        <p:spPr>
          <a:xfrm>
            <a:off x="1791369" y="1001028"/>
            <a:ext cx="7122160" cy="646331"/>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אחרי שסיימתם לסדר את כל הקישורים, מעתיקים את כל המידע שנמצא בחלון הימני (מסומן בעיגול אדום)</a:t>
            </a:r>
          </a:p>
        </p:txBody>
      </p:sp>
      <p:sp>
        <p:nvSpPr>
          <p:cNvPr id="10" name="Oval 9">
            <a:extLst>
              <a:ext uri="{FF2B5EF4-FFF2-40B4-BE49-F238E27FC236}">
                <a16:creationId xmlns:a16="http://schemas.microsoft.com/office/drawing/2014/main" id="{8FABE308-0FEA-4900-90DA-866DF0F593EB}"/>
              </a:ext>
            </a:extLst>
          </p:cNvPr>
          <p:cNvSpPr/>
          <p:nvPr/>
        </p:nvSpPr>
        <p:spPr>
          <a:xfrm>
            <a:off x="4327559" y="2666365"/>
            <a:ext cx="4210050" cy="2428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0116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F5FBB-6647-4E64-9FD9-AE6B4E9FAA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0012" y="2225060"/>
            <a:ext cx="7459663" cy="4196060"/>
          </a:xfrm>
          <a:prstGeom prst="rect">
            <a:avLst/>
          </a:prstGeom>
        </p:spPr>
      </p:pic>
      <p:sp>
        <p:nvSpPr>
          <p:cNvPr id="6" name="Oval 5">
            <a:extLst>
              <a:ext uri="{FF2B5EF4-FFF2-40B4-BE49-F238E27FC236}">
                <a16:creationId xmlns:a16="http://schemas.microsoft.com/office/drawing/2014/main" id="{BF4199EF-C888-46A8-923F-D400C69800F2}"/>
              </a:ext>
            </a:extLst>
          </p:cNvPr>
          <p:cNvSpPr/>
          <p:nvPr/>
        </p:nvSpPr>
        <p:spPr>
          <a:xfrm>
            <a:off x="810900" y="3119120"/>
            <a:ext cx="3609975" cy="1739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a:extLst>
              <a:ext uri="{FF2B5EF4-FFF2-40B4-BE49-F238E27FC236}">
                <a16:creationId xmlns:a16="http://schemas.microsoft.com/office/drawing/2014/main" id="{87359A68-5A94-4416-80F7-3E959272C4E5}"/>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92E02D13-14C6-4E16-944D-71CCF006DC1E}"/>
              </a:ext>
            </a:extLst>
          </p:cNvPr>
          <p:cNvSpPr txBox="1"/>
          <p:nvPr/>
        </p:nvSpPr>
        <p:spPr>
          <a:xfrm>
            <a:off x="1083113" y="601216"/>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b="0" dirty="0">
                <a:solidFill>
                  <a:srgbClr val="000000"/>
                </a:solidFill>
                <a:effectLst/>
                <a:latin typeface="BN Barak" panose="02000000000000000000" pitchFamily="2" charset="-79"/>
                <a:cs typeface="BN Barak" panose="02000000000000000000" pitchFamily="2" charset="-79"/>
              </a:rPr>
              <a:t>מידע - קישורים</a:t>
            </a:r>
          </a:p>
        </p:txBody>
      </p:sp>
      <p:sp>
        <p:nvSpPr>
          <p:cNvPr id="10" name="TextBox 9">
            <a:extLst>
              <a:ext uri="{FF2B5EF4-FFF2-40B4-BE49-F238E27FC236}">
                <a16:creationId xmlns:a16="http://schemas.microsoft.com/office/drawing/2014/main" id="{CA706439-1680-4FBA-8416-9662D1904008}"/>
              </a:ext>
            </a:extLst>
          </p:cNvPr>
          <p:cNvSpPr txBox="1"/>
          <p:nvPr/>
        </p:nvSpPr>
        <p:spPr>
          <a:xfrm>
            <a:off x="874088" y="1001028"/>
            <a:ext cx="8371512" cy="923330"/>
          </a:xfrm>
          <a:prstGeom prst="rect">
            <a:avLst/>
          </a:prstGeom>
          <a:noFill/>
        </p:spPr>
        <p:txBody>
          <a:bodyPr wrap="square" rtlCol="1">
            <a:spAutoFit/>
          </a:bodyPr>
          <a:lstStyle/>
          <a:p>
            <a:pPr algn="ctr" rtl="1"/>
            <a:r>
              <a:rPr lang="he-IL" b="0" dirty="0">
                <a:solidFill>
                  <a:srgbClr val="000000"/>
                </a:solidFill>
                <a:effectLst/>
                <a:latin typeface="BN Barak" panose="02000000000000000000" pitchFamily="2" charset="-79"/>
                <a:cs typeface="BN Barak" panose="02000000000000000000" pitchFamily="2" charset="-79"/>
              </a:rPr>
              <a:t>את המידע מעתיקים לטבלת המוצגים בשורת העברית לטור </a:t>
            </a:r>
            <a:r>
              <a:rPr lang="en-US" b="0" dirty="0">
                <a:solidFill>
                  <a:srgbClr val="000000"/>
                </a:solidFill>
                <a:effectLst/>
                <a:latin typeface="BN Barak" panose="02000000000000000000" pitchFamily="2" charset="-79"/>
                <a:cs typeface="BN Barak" panose="02000000000000000000" pitchFamily="2" charset="-79"/>
              </a:rPr>
              <a:t>More sources</a:t>
            </a:r>
            <a:endParaRPr lang="he-IL" b="0" dirty="0">
              <a:solidFill>
                <a:srgbClr val="000000"/>
              </a:solidFill>
              <a:effectLst/>
              <a:latin typeface="BN Barak" panose="02000000000000000000" pitchFamily="2" charset="-79"/>
              <a:cs typeface="BN Barak" panose="02000000000000000000" pitchFamily="2" charset="-79"/>
            </a:endParaRPr>
          </a:p>
          <a:p>
            <a:pPr algn="ctr" rtl="1"/>
            <a:r>
              <a:rPr lang="he-IL" b="0" dirty="0">
                <a:solidFill>
                  <a:srgbClr val="000000"/>
                </a:solidFill>
                <a:effectLst/>
                <a:latin typeface="BN Barak" panose="02000000000000000000" pitchFamily="2" charset="-79"/>
                <a:cs typeface="BN Barak" panose="02000000000000000000" pitchFamily="2" charset="-79"/>
              </a:rPr>
              <a:t>בשורת האנגלית כותבים רק אתרים בשפה האנגלית</a:t>
            </a:r>
          </a:p>
          <a:p>
            <a:pPr algn="ctr" rtl="1"/>
            <a:r>
              <a:rPr lang="he-IL" b="0" dirty="0">
                <a:solidFill>
                  <a:srgbClr val="000000"/>
                </a:solidFill>
                <a:effectLst/>
                <a:latin typeface="BN Barak" panose="02000000000000000000" pitchFamily="2" charset="-79"/>
                <a:cs typeface="BN Barak" panose="02000000000000000000" pitchFamily="2" charset="-79"/>
              </a:rPr>
              <a:t>בשורת העברית כותבים גם אתרים בשפה העברית וגם אתרים בשפה האנגלית</a:t>
            </a:r>
          </a:p>
        </p:txBody>
      </p:sp>
    </p:spTree>
    <p:extLst>
      <p:ext uri="{BB962C8B-B14F-4D97-AF65-F5344CB8AC3E}">
        <p14:creationId xmlns:p14="http://schemas.microsoft.com/office/powerpoint/2010/main" val="198144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277586" y="2379752"/>
            <a:ext cx="11609885" cy="4216539"/>
          </a:xfrm>
          <a:prstGeom prst="rect">
            <a:avLst/>
          </a:prstGeom>
          <a:noFill/>
        </p:spPr>
        <p:txBody>
          <a:bodyPr wrap="square" rtlCol="1">
            <a:spAutoFit/>
          </a:bodyPr>
          <a:lstStyle/>
          <a:p>
            <a:pPr algn="r" rtl="1"/>
            <a:r>
              <a:rPr lang="he-IL" sz="2400" b="0" dirty="0" err="1">
                <a:solidFill>
                  <a:srgbClr val="000000"/>
                </a:solidFill>
                <a:effectLst/>
                <a:latin typeface="BN Barak" panose="02000000000000000000" pitchFamily="2" charset="-79"/>
                <a:cs typeface="BN Barak" panose="02000000000000000000" pitchFamily="2" charset="-79"/>
              </a:rPr>
              <a:t>האשטג</a:t>
            </a:r>
            <a:r>
              <a:rPr lang="he-IL" sz="2400" b="0" dirty="0">
                <a:solidFill>
                  <a:srgbClr val="000000"/>
                </a:solidFill>
                <a:effectLst/>
                <a:latin typeface="BN Barak" panose="02000000000000000000" pitchFamily="2" charset="-79"/>
                <a:cs typeface="BN Barak" panose="02000000000000000000" pitchFamily="2" charset="-79"/>
              </a:rPr>
              <a:t> / מילות חיפוש</a:t>
            </a:r>
          </a:p>
          <a:p>
            <a:pPr algn="r" rtl="1"/>
            <a:endParaRPr lang="he-IL" sz="800" b="0" dirty="0">
              <a:solidFill>
                <a:srgbClr val="000000"/>
              </a:solidFill>
              <a:effectLst/>
              <a:latin typeface="BN Barak" panose="02000000000000000000" pitchFamily="2" charset="-79"/>
              <a:cs typeface="BN Barak" panose="02000000000000000000" pitchFamily="2" charset="-79"/>
            </a:endParaRPr>
          </a:p>
          <a:p>
            <a:pPr marL="285750" indent="-285750" algn="r" rtl="1">
              <a:buFont typeface="Arial" panose="020B0604020202020204" pitchFamily="34" charset="0"/>
              <a:buChar char="•"/>
            </a:pPr>
            <a:r>
              <a:rPr lang="he-IL" b="0" dirty="0">
                <a:solidFill>
                  <a:srgbClr val="000000"/>
                </a:solidFill>
                <a:effectLst/>
                <a:latin typeface="BN Barak" panose="02000000000000000000" pitchFamily="2" charset="-79"/>
                <a:cs typeface="BN Barak" panose="02000000000000000000" pitchFamily="2" charset="-79"/>
              </a:rPr>
              <a:t>מילות החיפוש נועדו לייצר מסלולי הדרכה וקישורים בין מוצגים שונים ולכן אינן ייחודיות אלא כלליות. </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יש לכתוב את המילה בכל הצורות שלה (דוגמא: טורקיה, תורכיה)</a:t>
            </a:r>
          </a:p>
          <a:p>
            <a:pPr marL="342900" indent="-342900" algn="r" rtl="1">
              <a:buFont typeface="Arial" panose="020B0604020202020204" pitchFamily="34" charset="0"/>
              <a:buChar char="•"/>
            </a:pPr>
            <a:r>
              <a:rPr lang="he-IL" sz="2000" b="1" dirty="0">
                <a:solidFill>
                  <a:srgbClr val="000000"/>
                </a:solidFill>
                <a:latin typeface="BN Barak" panose="02000000000000000000" pitchFamily="2" charset="-79"/>
                <a:cs typeface="BN Barak" panose="02000000000000000000" pitchFamily="2" charset="-79"/>
              </a:rPr>
              <a:t>המילים כתובות ללא רווחים עם פסיק ביניהן</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לא לכתוב שופטת יהודייה אמריקאית – אלא לכתוב: </a:t>
            </a:r>
            <a:r>
              <a:rPr lang="he-IL" dirty="0" err="1">
                <a:solidFill>
                  <a:srgbClr val="000000"/>
                </a:solidFill>
                <a:latin typeface="BN Barak" panose="02000000000000000000" pitchFamily="2" charset="-79"/>
                <a:cs typeface="BN Barak" panose="02000000000000000000" pitchFamily="2" charset="-79"/>
              </a:rPr>
              <a:t>שופט,ארה"ב,ארצות</a:t>
            </a:r>
            <a:r>
              <a:rPr lang="he-IL" dirty="0">
                <a:solidFill>
                  <a:srgbClr val="000000"/>
                </a:solidFill>
                <a:latin typeface="BN Barak" panose="02000000000000000000" pitchFamily="2" charset="-79"/>
                <a:cs typeface="BN Barak" panose="02000000000000000000" pitchFamily="2" charset="-79"/>
              </a:rPr>
              <a:t> </a:t>
            </a:r>
            <a:r>
              <a:rPr lang="he-IL" dirty="0" err="1">
                <a:solidFill>
                  <a:srgbClr val="000000"/>
                </a:solidFill>
                <a:latin typeface="BN Barak" panose="02000000000000000000" pitchFamily="2" charset="-79"/>
                <a:cs typeface="BN Barak" panose="02000000000000000000" pitchFamily="2" charset="-79"/>
              </a:rPr>
              <a:t>הברית,נשים</a:t>
            </a:r>
            <a:endParaRPr lang="he-IL" dirty="0">
              <a:solidFill>
                <a:srgbClr val="000000"/>
              </a:solidFill>
              <a:latin typeface="BN Barak" panose="02000000000000000000" pitchFamily="2" charset="-79"/>
              <a:cs typeface="BN Barak" panose="02000000000000000000" pitchFamily="2" charset="-79"/>
            </a:endParaRPr>
          </a:p>
          <a:p>
            <a:pPr algn="r" rtl="1"/>
            <a:endParaRPr lang="he-IL" b="1" dirty="0">
              <a:solidFill>
                <a:srgbClr val="000000"/>
              </a:solidFill>
              <a:effectLst/>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מילות החיפוש חייבות להכיל:</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שם המוצג </a:t>
            </a:r>
          </a:p>
          <a:p>
            <a:pPr marL="285750" indent="-285750" algn="r" rtl="1">
              <a:buFont typeface="Arial" panose="020B0604020202020204" pitchFamily="34" charset="0"/>
              <a:buChar char="•"/>
            </a:pPr>
            <a:r>
              <a:rPr lang="he-IL" b="0" dirty="0">
                <a:solidFill>
                  <a:srgbClr val="000000"/>
                </a:solidFill>
                <a:effectLst/>
                <a:latin typeface="BN Barak" panose="02000000000000000000" pitchFamily="2" charset="-79"/>
                <a:cs typeface="BN Barak" panose="02000000000000000000" pitchFamily="2" charset="-79"/>
              </a:rPr>
              <a:t>שם המחבר / סופר / צלם / מעצב אם יש</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מדינה / עיר אם יש. </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תקופה – מאה ה20 / שנה מדויקת אם יש</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נושא המוקד – </a:t>
            </a:r>
            <a:r>
              <a:rPr lang="he-IL" dirty="0" err="1">
                <a:solidFill>
                  <a:srgbClr val="000000"/>
                </a:solidFill>
                <a:latin typeface="BN Barak" panose="02000000000000000000" pitchFamily="2" charset="-79"/>
                <a:cs typeface="BN Barak" panose="02000000000000000000" pitchFamily="2" charset="-79"/>
              </a:rPr>
              <a:t>תאטרון</a:t>
            </a:r>
            <a:r>
              <a:rPr lang="he-IL" dirty="0">
                <a:solidFill>
                  <a:srgbClr val="000000"/>
                </a:solidFill>
                <a:latin typeface="BN Barak" panose="02000000000000000000" pitchFamily="2" charset="-79"/>
                <a:cs typeface="BN Barak" panose="02000000000000000000" pitchFamily="2" charset="-79"/>
              </a:rPr>
              <a:t>, זרמים וכו'</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נשים – במידה ומדובר על אישה</a:t>
            </a:r>
          </a:p>
          <a:p>
            <a:pPr marL="285750" indent="-285750" algn="r" rtl="1">
              <a:buFont typeface="Arial" panose="020B0604020202020204" pitchFamily="34" charset="0"/>
              <a:buChar char="•"/>
            </a:pPr>
            <a:r>
              <a:rPr lang="he-IL" dirty="0">
                <a:solidFill>
                  <a:srgbClr val="000000"/>
                </a:solidFill>
                <a:latin typeface="BN Barak" panose="02000000000000000000" pitchFamily="2" charset="-79"/>
                <a:cs typeface="BN Barak" panose="02000000000000000000" pitchFamily="2" charset="-79"/>
              </a:rPr>
              <a:t>מילים נוספות קשורות</a:t>
            </a:r>
          </a:p>
        </p:txBody>
      </p:sp>
      <p:sp>
        <p:nvSpPr>
          <p:cNvPr id="7" name="Callout: Down Arrow 6">
            <a:extLst>
              <a:ext uri="{FF2B5EF4-FFF2-40B4-BE49-F238E27FC236}">
                <a16:creationId xmlns:a16="http://schemas.microsoft.com/office/drawing/2014/main" id="{F7C0F90F-A4EF-4CA6-99AE-976B652F5128}"/>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0" name="Callout: Down Arrow 9">
            <a:extLst>
              <a:ext uri="{FF2B5EF4-FFF2-40B4-BE49-F238E27FC236}">
                <a16:creationId xmlns:a16="http://schemas.microsoft.com/office/drawing/2014/main" id="{EDE82F3E-FFA2-43AF-B463-B627AEDFF211}"/>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4" name="Callout: Down Arrow 13">
            <a:extLst>
              <a:ext uri="{FF2B5EF4-FFF2-40B4-BE49-F238E27FC236}">
                <a16:creationId xmlns:a16="http://schemas.microsoft.com/office/drawing/2014/main" id="{419E756C-0B17-4628-86E2-47BE9BE101CF}"/>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6" name="Callout: Down Arrow 15">
            <a:extLst>
              <a:ext uri="{FF2B5EF4-FFF2-40B4-BE49-F238E27FC236}">
                <a16:creationId xmlns:a16="http://schemas.microsoft.com/office/drawing/2014/main" id="{3860B562-CD9B-4854-9183-B899ED3509DD}"/>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17" name="Callout: Down Arrow 16">
            <a:extLst>
              <a:ext uri="{FF2B5EF4-FFF2-40B4-BE49-F238E27FC236}">
                <a16:creationId xmlns:a16="http://schemas.microsoft.com/office/drawing/2014/main" id="{404ECFE5-88D8-4DCC-8F5D-7A5DD4D96564}"/>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18" name="Callout: Down Arrow 17">
            <a:extLst>
              <a:ext uri="{FF2B5EF4-FFF2-40B4-BE49-F238E27FC236}">
                <a16:creationId xmlns:a16="http://schemas.microsoft.com/office/drawing/2014/main" id="{53343B80-1C40-4116-859A-9D594FB0C3B8}"/>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19" name="Callout: Down Arrow 18">
            <a:extLst>
              <a:ext uri="{FF2B5EF4-FFF2-40B4-BE49-F238E27FC236}">
                <a16:creationId xmlns:a16="http://schemas.microsoft.com/office/drawing/2014/main" id="{4661B275-2F5B-412F-AE55-41D3CBECCE2F}"/>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1" name="Callout: Down Arrow 20">
            <a:extLst>
              <a:ext uri="{FF2B5EF4-FFF2-40B4-BE49-F238E27FC236}">
                <a16:creationId xmlns:a16="http://schemas.microsoft.com/office/drawing/2014/main" id="{E04D5770-81DD-4C40-A1CE-1784116663CB}"/>
              </a:ext>
            </a:extLst>
          </p:cNvPr>
          <p:cNvSpPr/>
          <p:nvPr/>
        </p:nvSpPr>
        <p:spPr>
          <a:xfrm>
            <a:off x="1787614" y="1569760"/>
            <a:ext cx="757188" cy="746316"/>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chemeClr val="bg1"/>
                </a:solidFill>
              </a:rPr>
              <a:t> מילות חיפוש</a:t>
            </a:r>
          </a:p>
        </p:txBody>
      </p:sp>
      <p:sp>
        <p:nvSpPr>
          <p:cNvPr id="22" name="Callout: Down Arrow 21">
            <a:extLst>
              <a:ext uri="{FF2B5EF4-FFF2-40B4-BE49-F238E27FC236}">
                <a16:creationId xmlns:a16="http://schemas.microsoft.com/office/drawing/2014/main" id="{E20BCEAA-BCCF-4EB9-838C-5A056C05168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67D12E29-CB32-4A5C-B5AE-4BCE5A022314}"/>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3" name="Callout: Down Arrow 22">
            <a:extLst>
              <a:ext uri="{FF2B5EF4-FFF2-40B4-BE49-F238E27FC236}">
                <a16:creationId xmlns:a16="http://schemas.microsoft.com/office/drawing/2014/main" id="{6753A88E-DCAF-471D-9D4B-34F5EFEEDCAA}"/>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26" name="Callout: Down Arrow 25">
            <a:extLst>
              <a:ext uri="{FF2B5EF4-FFF2-40B4-BE49-F238E27FC236}">
                <a16:creationId xmlns:a16="http://schemas.microsoft.com/office/drawing/2014/main" id="{4C4AD003-A305-4365-BC5A-1F36D998CDEA}"/>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
        <p:nvSpPr>
          <p:cNvPr id="27" name="TextBox 26">
            <a:extLst>
              <a:ext uri="{FF2B5EF4-FFF2-40B4-BE49-F238E27FC236}">
                <a16:creationId xmlns:a16="http://schemas.microsoft.com/office/drawing/2014/main" id="{0B98BBB2-3AFE-47EF-AF93-24F2E2A58885}"/>
              </a:ext>
            </a:extLst>
          </p:cNvPr>
          <p:cNvSpPr txBox="1"/>
          <p:nvPr/>
        </p:nvSpPr>
        <p:spPr>
          <a:xfrm>
            <a:off x="2443747" y="4870365"/>
            <a:ext cx="2987039"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לקישורים מתוך האתר:</a:t>
            </a:r>
            <a:endParaRPr lang="he-IL" sz="1600" b="0" dirty="0">
              <a:solidFill>
                <a:srgbClr val="000000"/>
              </a:solidFill>
              <a:effectLst/>
              <a:latin typeface="BN Barak" panose="02000000000000000000" pitchFamily="2" charset="-79"/>
            </a:endParaRPr>
          </a:p>
        </p:txBody>
      </p:sp>
      <p:sp>
        <p:nvSpPr>
          <p:cNvPr id="24" name="Callout: Down Arrow 23">
            <a:extLst>
              <a:ext uri="{FF2B5EF4-FFF2-40B4-BE49-F238E27FC236}">
                <a16:creationId xmlns:a16="http://schemas.microsoft.com/office/drawing/2014/main" id="{CEFF61AC-ECC0-403C-A60F-BE36E164342B}"/>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pic>
        <p:nvPicPr>
          <p:cNvPr id="6" name="Picture 5">
            <a:extLst>
              <a:ext uri="{FF2B5EF4-FFF2-40B4-BE49-F238E27FC236}">
                <a16:creationId xmlns:a16="http://schemas.microsoft.com/office/drawing/2014/main" id="{F2E79E88-C008-446C-87A3-1C97C4957E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03" r="1"/>
          <a:stretch/>
        </p:blipFill>
        <p:spPr>
          <a:xfrm>
            <a:off x="211391" y="5285587"/>
            <a:ext cx="5161280" cy="1264594"/>
          </a:xfrm>
          <a:prstGeom prst="rect">
            <a:avLst/>
          </a:prstGeom>
        </p:spPr>
      </p:pic>
    </p:spTree>
    <p:extLst>
      <p:ext uri="{BB962C8B-B14F-4D97-AF65-F5344CB8AC3E}">
        <p14:creationId xmlns:p14="http://schemas.microsoft.com/office/powerpoint/2010/main" val="409808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17EF13-7EB1-4C48-8204-3C5DEA1CD9EA}"/>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21BED12E-F3E5-49ED-A4E2-AF52E2C7C39A}"/>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13" name="TextBox 12">
            <a:extLst>
              <a:ext uri="{FF2B5EF4-FFF2-40B4-BE49-F238E27FC236}">
                <a16:creationId xmlns:a16="http://schemas.microsoft.com/office/drawing/2014/main" id="{F4C530E2-3C16-4488-BF9E-DD2F678A7B1A}"/>
              </a:ext>
            </a:extLst>
          </p:cNvPr>
          <p:cNvSpPr txBox="1"/>
          <p:nvPr/>
        </p:nvSpPr>
        <p:spPr>
          <a:xfrm>
            <a:off x="6726192" y="2379752"/>
            <a:ext cx="5161279" cy="2215991"/>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שפה</a:t>
            </a:r>
          </a:p>
          <a:p>
            <a:pPr algn="r" rtl="1"/>
            <a:endParaRPr lang="he-IL" sz="2400" dirty="0">
              <a:solidFill>
                <a:srgbClr val="000000"/>
              </a:solidFill>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יש לסמן בכל שורה האם היא צריכה להופיע באתר בעברית  </a:t>
            </a:r>
            <a:r>
              <a:rPr lang="en-US" dirty="0">
                <a:solidFill>
                  <a:srgbClr val="000000"/>
                </a:solidFill>
                <a:latin typeface="BN Barak" panose="02000000000000000000" pitchFamily="2" charset="-79"/>
                <a:cs typeface="BN Barak" panose="02000000000000000000" pitchFamily="2" charset="-79"/>
              </a:rPr>
              <a:t>HE</a:t>
            </a:r>
            <a:endParaRPr lang="he-IL" dirty="0">
              <a:solidFill>
                <a:srgbClr val="000000"/>
              </a:solidFill>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או באתר באנגלית </a:t>
            </a:r>
            <a:r>
              <a:rPr lang="en-US" dirty="0">
                <a:solidFill>
                  <a:srgbClr val="000000"/>
                </a:solidFill>
                <a:latin typeface="BN Barak" panose="02000000000000000000" pitchFamily="2" charset="-79"/>
                <a:cs typeface="BN Barak" panose="02000000000000000000" pitchFamily="2" charset="-79"/>
              </a:rPr>
              <a:t>EN</a:t>
            </a:r>
            <a:endParaRPr lang="he-IL" dirty="0">
              <a:solidFill>
                <a:srgbClr val="000000"/>
              </a:solidFill>
              <a:latin typeface="BN Barak" panose="02000000000000000000" pitchFamily="2" charset="-79"/>
              <a:cs typeface="BN Barak" panose="02000000000000000000" pitchFamily="2" charset="-79"/>
            </a:endParaRP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dirty="0">
                <a:solidFill>
                  <a:srgbClr val="000000"/>
                </a:solidFill>
                <a:latin typeface="BN Barak" panose="02000000000000000000" pitchFamily="2" charset="-79"/>
                <a:cs typeface="BN Barak" panose="02000000000000000000" pitchFamily="2" charset="-79"/>
              </a:rPr>
              <a:t>ללא סימון זה המידע לא יופיע בשום מקום.</a:t>
            </a:r>
          </a:p>
        </p:txBody>
      </p:sp>
      <p:sp>
        <p:nvSpPr>
          <p:cNvPr id="7" name="Callout: Down Arrow 6">
            <a:extLst>
              <a:ext uri="{FF2B5EF4-FFF2-40B4-BE49-F238E27FC236}">
                <a16:creationId xmlns:a16="http://schemas.microsoft.com/office/drawing/2014/main" id="{F7C0F90F-A4EF-4CA6-99AE-976B652F5128}"/>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10" name="Callout: Down Arrow 9">
            <a:extLst>
              <a:ext uri="{FF2B5EF4-FFF2-40B4-BE49-F238E27FC236}">
                <a16:creationId xmlns:a16="http://schemas.microsoft.com/office/drawing/2014/main" id="{EDE82F3E-FFA2-43AF-B463-B627AEDFF211}"/>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14" name="Callout: Down Arrow 13">
            <a:extLst>
              <a:ext uri="{FF2B5EF4-FFF2-40B4-BE49-F238E27FC236}">
                <a16:creationId xmlns:a16="http://schemas.microsoft.com/office/drawing/2014/main" id="{419E756C-0B17-4628-86E2-47BE9BE101CF}"/>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6" name="Callout: Down Arrow 15">
            <a:extLst>
              <a:ext uri="{FF2B5EF4-FFF2-40B4-BE49-F238E27FC236}">
                <a16:creationId xmlns:a16="http://schemas.microsoft.com/office/drawing/2014/main" id="{3860B562-CD9B-4854-9183-B899ED3509DD}"/>
              </a:ext>
            </a:extLst>
          </p:cNvPr>
          <p:cNvSpPr/>
          <p:nvPr/>
        </p:nvSpPr>
        <p:spPr>
          <a:xfrm>
            <a:off x="1093272" y="1572413"/>
            <a:ext cx="606393"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rPr>
              <a:t>שפה</a:t>
            </a:r>
          </a:p>
        </p:txBody>
      </p:sp>
      <p:sp>
        <p:nvSpPr>
          <p:cNvPr id="17" name="Callout: Down Arrow 16">
            <a:extLst>
              <a:ext uri="{FF2B5EF4-FFF2-40B4-BE49-F238E27FC236}">
                <a16:creationId xmlns:a16="http://schemas.microsoft.com/office/drawing/2014/main" id="{404ECFE5-88D8-4DCC-8F5D-7A5DD4D96564}"/>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18" name="Callout: Down Arrow 17">
            <a:extLst>
              <a:ext uri="{FF2B5EF4-FFF2-40B4-BE49-F238E27FC236}">
                <a16:creationId xmlns:a16="http://schemas.microsoft.com/office/drawing/2014/main" id="{53343B80-1C40-4116-859A-9D594FB0C3B8}"/>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19" name="Callout: Down Arrow 18">
            <a:extLst>
              <a:ext uri="{FF2B5EF4-FFF2-40B4-BE49-F238E27FC236}">
                <a16:creationId xmlns:a16="http://schemas.microsoft.com/office/drawing/2014/main" id="{4661B275-2F5B-412F-AE55-41D3CBECCE2F}"/>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2" name="Callout: Down Arrow 21">
            <a:extLst>
              <a:ext uri="{FF2B5EF4-FFF2-40B4-BE49-F238E27FC236}">
                <a16:creationId xmlns:a16="http://schemas.microsoft.com/office/drawing/2014/main" id="{E20BCEAA-BCCF-4EB9-838C-5A056C05168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67D12E29-CB32-4A5C-B5AE-4BCE5A022314}"/>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3" name="Callout: Down Arrow 22">
            <a:extLst>
              <a:ext uri="{FF2B5EF4-FFF2-40B4-BE49-F238E27FC236}">
                <a16:creationId xmlns:a16="http://schemas.microsoft.com/office/drawing/2014/main" id="{6753A88E-DCAF-471D-9D4B-34F5EFEEDCAA}"/>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26" name="Callout: Down Arrow 25">
            <a:extLst>
              <a:ext uri="{FF2B5EF4-FFF2-40B4-BE49-F238E27FC236}">
                <a16:creationId xmlns:a16="http://schemas.microsoft.com/office/drawing/2014/main" id="{4C4AD003-A305-4365-BC5A-1F36D998CDEA}"/>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
        <p:nvSpPr>
          <p:cNvPr id="27" name="TextBox 26">
            <a:extLst>
              <a:ext uri="{FF2B5EF4-FFF2-40B4-BE49-F238E27FC236}">
                <a16:creationId xmlns:a16="http://schemas.microsoft.com/office/drawing/2014/main" id="{0B98BBB2-3AFE-47EF-AF93-24F2E2A58885}"/>
              </a:ext>
            </a:extLst>
          </p:cNvPr>
          <p:cNvSpPr txBox="1"/>
          <p:nvPr/>
        </p:nvSpPr>
        <p:spPr>
          <a:xfrm>
            <a:off x="1699665" y="2458868"/>
            <a:ext cx="2987039"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שפה מתוך הטבלה:</a:t>
            </a:r>
            <a:endParaRPr lang="he-IL" sz="1600" b="0" dirty="0">
              <a:solidFill>
                <a:srgbClr val="000000"/>
              </a:solidFill>
              <a:effectLst/>
              <a:latin typeface="BN Barak" panose="02000000000000000000" pitchFamily="2" charset="-79"/>
            </a:endParaRPr>
          </a:p>
        </p:txBody>
      </p:sp>
      <p:sp>
        <p:nvSpPr>
          <p:cNvPr id="24" name="Callout: Down Arrow 23">
            <a:extLst>
              <a:ext uri="{FF2B5EF4-FFF2-40B4-BE49-F238E27FC236}">
                <a16:creationId xmlns:a16="http://schemas.microsoft.com/office/drawing/2014/main" id="{CEFF61AC-ECC0-403C-A60F-BE36E164342B}"/>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9" name="Callout: Down Arrow 28">
            <a:extLst>
              <a:ext uri="{FF2B5EF4-FFF2-40B4-BE49-F238E27FC236}">
                <a16:creationId xmlns:a16="http://schemas.microsoft.com/office/drawing/2014/main" id="{379BAA9A-A9DE-46B8-A640-07F7CEBFB97E}"/>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pic>
        <p:nvPicPr>
          <p:cNvPr id="3" name="Picture 2">
            <a:extLst>
              <a:ext uri="{FF2B5EF4-FFF2-40B4-BE49-F238E27FC236}">
                <a16:creationId xmlns:a16="http://schemas.microsoft.com/office/drawing/2014/main" id="{3A50E821-E580-424D-AFE2-4A6F268EDE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557" y="2805683"/>
            <a:ext cx="2621807" cy="3471238"/>
          </a:xfrm>
          <a:prstGeom prst="rect">
            <a:avLst/>
          </a:prstGeom>
        </p:spPr>
      </p:pic>
      <p:sp>
        <p:nvSpPr>
          <p:cNvPr id="30" name="Arrow: Right 29">
            <a:extLst>
              <a:ext uri="{FF2B5EF4-FFF2-40B4-BE49-F238E27FC236}">
                <a16:creationId xmlns:a16="http://schemas.microsoft.com/office/drawing/2014/main" id="{AECB836D-E23A-428A-8263-093E04B275BC}"/>
              </a:ext>
            </a:extLst>
          </p:cNvPr>
          <p:cNvSpPr/>
          <p:nvPr/>
        </p:nvSpPr>
        <p:spPr>
          <a:xfrm>
            <a:off x="1496729" y="4877474"/>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TextBox 30">
            <a:extLst>
              <a:ext uri="{FF2B5EF4-FFF2-40B4-BE49-F238E27FC236}">
                <a16:creationId xmlns:a16="http://schemas.microsoft.com/office/drawing/2014/main" id="{63DAF80F-E2D1-495D-A8FE-A031FF185C94}"/>
              </a:ext>
            </a:extLst>
          </p:cNvPr>
          <p:cNvSpPr txBox="1"/>
          <p:nvPr/>
        </p:nvSpPr>
        <p:spPr>
          <a:xfrm>
            <a:off x="1424540" y="4508143"/>
            <a:ext cx="1357162" cy="369332"/>
          </a:xfrm>
          <a:prstGeom prst="rect">
            <a:avLst/>
          </a:prstGeom>
          <a:noFill/>
        </p:spPr>
        <p:txBody>
          <a:bodyPr wrap="square" rtlCol="1">
            <a:spAutoFit/>
          </a:bodyPr>
          <a:lstStyle/>
          <a:p>
            <a:r>
              <a:rPr lang="en-US" dirty="0"/>
              <a:t>He = </a:t>
            </a:r>
            <a:r>
              <a:rPr lang="he-IL" dirty="0"/>
              <a:t>עברית</a:t>
            </a:r>
          </a:p>
        </p:txBody>
      </p:sp>
      <p:sp>
        <p:nvSpPr>
          <p:cNvPr id="32" name="Arrow: Right 31">
            <a:extLst>
              <a:ext uri="{FF2B5EF4-FFF2-40B4-BE49-F238E27FC236}">
                <a16:creationId xmlns:a16="http://schemas.microsoft.com/office/drawing/2014/main" id="{DC79784C-E819-4638-9CB8-B869C816E8E5}"/>
              </a:ext>
            </a:extLst>
          </p:cNvPr>
          <p:cNvSpPr/>
          <p:nvPr/>
        </p:nvSpPr>
        <p:spPr>
          <a:xfrm>
            <a:off x="1501541" y="5835152"/>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TextBox 32">
            <a:extLst>
              <a:ext uri="{FF2B5EF4-FFF2-40B4-BE49-F238E27FC236}">
                <a16:creationId xmlns:a16="http://schemas.microsoft.com/office/drawing/2014/main" id="{443763D1-E60F-46A6-92C4-2D55F114960B}"/>
              </a:ext>
            </a:extLst>
          </p:cNvPr>
          <p:cNvSpPr txBox="1"/>
          <p:nvPr/>
        </p:nvSpPr>
        <p:spPr>
          <a:xfrm>
            <a:off x="1429352" y="5465821"/>
            <a:ext cx="1357162" cy="369332"/>
          </a:xfrm>
          <a:prstGeom prst="rect">
            <a:avLst/>
          </a:prstGeom>
          <a:noFill/>
        </p:spPr>
        <p:txBody>
          <a:bodyPr wrap="square" rtlCol="1">
            <a:spAutoFit/>
          </a:bodyPr>
          <a:lstStyle/>
          <a:p>
            <a:r>
              <a:rPr lang="en-US" dirty="0" err="1"/>
              <a:t>En</a:t>
            </a:r>
            <a:r>
              <a:rPr lang="en-US" dirty="0"/>
              <a:t> = </a:t>
            </a:r>
            <a:r>
              <a:rPr lang="he-IL" dirty="0"/>
              <a:t>אנגלית</a:t>
            </a:r>
          </a:p>
        </p:txBody>
      </p:sp>
    </p:spTree>
    <p:extLst>
      <p:ext uri="{BB962C8B-B14F-4D97-AF65-F5344CB8AC3E}">
        <p14:creationId xmlns:p14="http://schemas.microsoft.com/office/powerpoint/2010/main" val="8298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89D6F9-0AA5-4F11-A5C0-51997450F9CF}"/>
              </a:ext>
            </a:extLst>
          </p:cNvPr>
          <p:cNvPicPr>
            <a:picLocks noChangeAspect="1"/>
          </p:cNvPicPr>
          <p:nvPr/>
        </p:nvPicPr>
        <p:blipFill rotWithShape="1">
          <a:blip r:embed="rId2"/>
          <a:srcRect l="28393" t="26904" r="2835" b="12381"/>
          <a:stretch/>
        </p:blipFill>
        <p:spPr>
          <a:xfrm>
            <a:off x="1688675" y="2493412"/>
            <a:ext cx="8384722" cy="4163786"/>
          </a:xfrm>
          <a:prstGeom prst="rect">
            <a:avLst/>
          </a:prstGeom>
        </p:spPr>
      </p:pic>
      <p:sp>
        <p:nvSpPr>
          <p:cNvPr id="4" name="Rectangle 3">
            <a:extLst>
              <a:ext uri="{FF2B5EF4-FFF2-40B4-BE49-F238E27FC236}">
                <a16:creationId xmlns:a16="http://schemas.microsoft.com/office/drawing/2014/main" id="{0087E325-727C-413D-8CDE-9CE9C4025E4C}"/>
              </a:ext>
            </a:extLst>
          </p:cNvPr>
          <p:cNvSpPr/>
          <p:nvPr/>
        </p:nvSpPr>
        <p:spPr>
          <a:xfrm>
            <a:off x="9692641" y="635268"/>
            <a:ext cx="2499360" cy="365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4552749" y="616017"/>
            <a:ext cx="708419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קומות</a:t>
            </a:r>
          </a:p>
          <a:p>
            <a:pPr algn="r" rtl="1"/>
            <a:r>
              <a:rPr lang="he-IL" dirty="0">
                <a:solidFill>
                  <a:srgbClr val="000000"/>
                </a:solidFill>
                <a:latin typeface="BN Barak" panose="02000000000000000000" pitchFamily="2" charset="-79"/>
                <a:cs typeface="BN Barak" panose="02000000000000000000" pitchFamily="2" charset="-79"/>
              </a:rPr>
              <a:t>מוכנה ואין צורך לשנות אותה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3" name="Callout: Down Arrow 2">
            <a:extLst>
              <a:ext uri="{FF2B5EF4-FFF2-40B4-BE49-F238E27FC236}">
                <a16:creationId xmlns:a16="http://schemas.microsoft.com/office/drawing/2014/main" id="{6970726E-87BC-45A3-8C08-B18CFC9F508E}"/>
              </a:ext>
            </a:extLst>
          </p:cNvPr>
          <p:cNvSpPr/>
          <p:nvPr/>
        </p:nvSpPr>
        <p:spPr>
          <a:xfrm>
            <a:off x="9464208" y="1754748"/>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8" name="Callout: Down Arrow 7">
            <a:extLst>
              <a:ext uri="{FF2B5EF4-FFF2-40B4-BE49-F238E27FC236}">
                <a16:creationId xmlns:a16="http://schemas.microsoft.com/office/drawing/2014/main" id="{66083D12-DFA0-44EA-88FA-8C7B89DE416B}"/>
              </a:ext>
            </a:extLst>
          </p:cNvPr>
          <p:cNvSpPr/>
          <p:nvPr/>
        </p:nvSpPr>
        <p:spPr>
          <a:xfrm>
            <a:off x="8757040" y="1754748"/>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תאור</a:t>
            </a:r>
            <a:r>
              <a:rPr lang="he-IL" sz="1600" dirty="0">
                <a:solidFill>
                  <a:sysClr val="windowText" lastClr="000000"/>
                </a:solidFill>
              </a:rPr>
              <a:t> כללי</a:t>
            </a:r>
          </a:p>
        </p:txBody>
      </p:sp>
      <p:sp>
        <p:nvSpPr>
          <p:cNvPr id="9" name="Callout: Down Arrow 8">
            <a:extLst>
              <a:ext uri="{FF2B5EF4-FFF2-40B4-BE49-F238E27FC236}">
                <a16:creationId xmlns:a16="http://schemas.microsoft.com/office/drawing/2014/main" id="{2074156D-B6AB-4248-9A04-D2A45FFE75DB}"/>
              </a:ext>
            </a:extLst>
          </p:cNvPr>
          <p:cNvSpPr/>
          <p:nvPr/>
        </p:nvSpPr>
        <p:spPr>
          <a:xfrm>
            <a:off x="7472040" y="1754748"/>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טקסט אוצרים</a:t>
            </a:r>
          </a:p>
        </p:txBody>
      </p:sp>
      <p:sp>
        <p:nvSpPr>
          <p:cNvPr id="12" name="TextBox 11">
            <a:extLst>
              <a:ext uri="{FF2B5EF4-FFF2-40B4-BE49-F238E27FC236}">
                <a16:creationId xmlns:a16="http://schemas.microsoft.com/office/drawing/2014/main" id="{F8C1D222-B70E-4041-8219-A87911A06128}"/>
              </a:ext>
            </a:extLst>
          </p:cNvPr>
          <p:cNvSpPr txBox="1"/>
          <p:nvPr/>
        </p:nvSpPr>
        <p:spPr>
          <a:xfrm>
            <a:off x="7218947" y="690538"/>
            <a:ext cx="2473694" cy="646331"/>
          </a:xfrm>
          <a:prstGeom prst="rect">
            <a:avLst/>
          </a:prstGeom>
          <a:noFill/>
        </p:spPr>
        <p:txBody>
          <a:bodyPr wrap="square">
            <a:spAutoFit/>
          </a:bodyPr>
          <a:lstStyle/>
          <a:p>
            <a:pPr algn="r"/>
            <a:r>
              <a:rPr lang="he-IL" dirty="0">
                <a:latin typeface="BN Barak" panose="02000000000000000000" pitchFamily="2" charset="-79"/>
                <a:cs typeface="BN Barak" panose="02000000000000000000" pitchFamily="2" charset="-79"/>
                <a:hlinkClick r:id="rId3"/>
              </a:rPr>
              <a:t>קישור לטבלת אקסל</a:t>
            </a:r>
            <a:endParaRPr lang="en-US" dirty="0">
              <a:latin typeface="BN Barak" panose="02000000000000000000" pitchFamily="2" charset="-79"/>
              <a:cs typeface="BN Barak" panose="02000000000000000000" pitchFamily="2" charset="-79"/>
            </a:endParaRPr>
          </a:p>
          <a:p>
            <a:endParaRPr lang="en-US" dirty="0"/>
          </a:p>
        </p:txBody>
      </p:sp>
      <p:sp>
        <p:nvSpPr>
          <p:cNvPr id="14" name="Callout: Down Arrow 13">
            <a:extLst>
              <a:ext uri="{FF2B5EF4-FFF2-40B4-BE49-F238E27FC236}">
                <a16:creationId xmlns:a16="http://schemas.microsoft.com/office/drawing/2014/main" id="{B87C56F8-5A45-4C7C-A2A8-60126429210A}"/>
              </a:ext>
            </a:extLst>
          </p:cNvPr>
          <p:cNvSpPr/>
          <p:nvPr/>
        </p:nvSpPr>
        <p:spPr>
          <a:xfrm>
            <a:off x="5265534" y="1754748"/>
            <a:ext cx="82777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שאלות מרכזיות</a:t>
            </a:r>
          </a:p>
        </p:txBody>
      </p:sp>
      <p:sp>
        <p:nvSpPr>
          <p:cNvPr id="15" name="Callout: Down Arrow 14">
            <a:extLst>
              <a:ext uri="{FF2B5EF4-FFF2-40B4-BE49-F238E27FC236}">
                <a16:creationId xmlns:a16="http://schemas.microsoft.com/office/drawing/2014/main" id="{BEDB8228-16E5-4581-9F36-0C040FA0C14C}"/>
              </a:ext>
            </a:extLst>
          </p:cNvPr>
          <p:cNvSpPr/>
          <p:nvPr/>
        </p:nvSpPr>
        <p:spPr>
          <a:xfrm>
            <a:off x="2880093" y="1754748"/>
            <a:ext cx="1443789"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נושאים וקישורים / מילות חיפוש</a:t>
            </a:r>
          </a:p>
        </p:txBody>
      </p:sp>
      <p:sp>
        <p:nvSpPr>
          <p:cNvPr id="16" name="Callout: Down Arrow 15">
            <a:extLst>
              <a:ext uri="{FF2B5EF4-FFF2-40B4-BE49-F238E27FC236}">
                <a16:creationId xmlns:a16="http://schemas.microsoft.com/office/drawing/2014/main" id="{BAD375C8-0493-43B4-9847-EAF848BAB47B}"/>
              </a:ext>
            </a:extLst>
          </p:cNvPr>
          <p:cNvSpPr/>
          <p:nvPr/>
        </p:nvSpPr>
        <p:spPr>
          <a:xfrm>
            <a:off x="1706944" y="1754748"/>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6" name="Arrow: Right 5">
            <a:extLst>
              <a:ext uri="{FF2B5EF4-FFF2-40B4-BE49-F238E27FC236}">
                <a16:creationId xmlns:a16="http://schemas.microsoft.com/office/drawing/2014/main" id="{0D7118AF-AA36-405A-88F6-8264A201C1C5}"/>
              </a:ext>
            </a:extLst>
          </p:cNvPr>
          <p:cNvSpPr/>
          <p:nvPr/>
        </p:nvSpPr>
        <p:spPr>
          <a:xfrm>
            <a:off x="770021" y="3278642"/>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81997CCD-15C8-471D-98C8-48C53FB364EC}"/>
              </a:ext>
            </a:extLst>
          </p:cNvPr>
          <p:cNvSpPr txBox="1"/>
          <p:nvPr/>
        </p:nvSpPr>
        <p:spPr>
          <a:xfrm>
            <a:off x="697832" y="2909311"/>
            <a:ext cx="1357162" cy="369332"/>
          </a:xfrm>
          <a:prstGeom prst="rect">
            <a:avLst/>
          </a:prstGeom>
          <a:noFill/>
        </p:spPr>
        <p:txBody>
          <a:bodyPr wrap="square" rtlCol="1">
            <a:spAutoFit/>
          </a:bodyPr>
          <a:lstStyle/>
          <a:p>
            <a:r>
              <a:rPr lang="en-US" dirty="0"/>
              <a:t>He = </a:t>
            </a:r>
            <a:r>
              <a:rPr lang="he-IL" dirty="0"/>
              <a:t>עברית</a:t>
            </a:r>
          </a:p>
        </p:txBody>
      </p:sp>
      <p:sp>
        <p:nvSpPr>
          <p:cNvPr id="17" name="Arrow: Right 16">
            <a:extLst>
              <a:ext uri="{FF2B5EF4-FFF2-40B4-BE49-F238E27FC236}">
                <a16:creationId xmlns:a16="http://schemas.microsoft.com/office/drawing/2014/main" id="{C4F777B6-7FAD-4C4E-951A-33D5B663E94A}"/>
              </a:ext>
            </a:extLst>
          </p:cNvPr>
          <p:cNvSpPr/>
          <p:nvPr/>
        </p:nvSpPr>
        <p:spPr>
          <a:xfrm>
            <a:off x="770021" y="4683884"/>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TextBox 17">
            <a:extLst>
              <a:ext uri="{FF2B5EF4-FFF2-40B4-BE49-F238E27FC236}">
                <a16:creationId xmlns:a16="http://schemas.microsoft.com/office/drawing/2014/main" id="{121D7B6C-A83E-4341-94AA-0B3BF2C0C125}"/>
              </a:ext>
            </a:extLst>
          </p:cNvPr>
          <p:cNvSpPr txBox="1"/>
          <p:nvPr/>
        </p:nvSpPr>
        <p:spPr>
          <a:xfrm>
            <a:off x="697832" y="4314553"/>
            <a:ext cx="1357162" cy="369332"/>
          </a:xfrm>
          <a:prstGeom prst="rect">
            <a:avLst/>
          </a:prstGeom>
          <a:noFill/>
        </p:spPr>
        <p:txBody>
          <a:bodyPr wrap="square" rtlCol="1">
            <a:spAutoFit/>
          </a:bodyPr>
          <a:lstStyle/>
          <a:p>
            <a:r>
              <a:rPr lang="en-US" dirty="0" err="1"/>
              <a:t>En</a:t>
            </a:r>
            <a:r>
              <a:rPr lang="en-US" dirty="0"/>
              <a:t> = </a:t>
            </a:r>
            <a:r>
              <a:rPr lang="he-IL" dirty="0"/>
              <a:t>אנגלית</a:t>
            </a:r>
          </a:p>
        </p:txBody>
      </p:sp>
    </p:spTree>
    <p:extLst>
      <p:ext uri="{BB962C8B-B14F-4D97-AF65-F5344CB8AC3E}">
        <p14:creationId xmlns:p14="http://schemas.microsoft.com/office/powerpoint/2010/main" val="165592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481B60-9005-49DB-B65C-34A7E4DA1050}"/>
              </a:ext>
            </a:extLst>
          </p:cNvPr>
          <p:cNvSpPr/>
          <p:nvPr/>
        </p:nvSpPr>
        <p:spPr>
          <a:xfrm>
            <a:off x="0" y="1087655"/>
            <a:ext cx="12192000" cy="17543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a:extLst>
              <a:ext uri="{FF2B5EF4-FFF2-40B4-BE49-F238E27FC236}">
                <a16:creationId xmlns:a16="http://schemas.microsoft.com/office/drawing/2014/main" id="{2932ECB4-202B-4574-9DE8-1FF7F7138F33}"/>
              </a:ext>
            </a:extLst>
          </p:cNvPr>
          <p:cNvSpPr txBox="1"/>
          <p:nvPr/>
        </p:nvSpPr>
        <p:spPr>
          <a:xfrm>
            <a:off x="1838427" y="1580097"/>
            <a:ext cx="8085221" cy="769441"/>
          </a:xfrm>
          <a:prstGeom prst="rect">
            <a:avLst/>
          </a:prstGeom>
          <a:noFill/>
        </p:spPr>
        <p:txBody>
          <a:bodyPr wrap="square" rtlCol="1">
            <a:spAutoFit/>
          </a:bodyPr>
          <a:lstStyle/>
          <a:p>
            <a:pPr algn="ctr" rtl="1"/>
            <a:r>
              <a:rPr lang="he-IL" sz="4400" dirty="0">
                <a:latin typeface="BN Barak" panose="02000000000000000000" pitchFamily="2" charset="-79"/>
                <a:cs typeface="BN Barak" panose="02000000000000000000" pitchFamily="2" charset="-79"/>
              </a:rPr>
              <a:t>בהצלחה</a:t>
            </a:r>
          </a:p>
        </p:txBody>
      </p:sp>
      <p:sp>
        <p:nvSpPr>
          <p:cNvPr id="5" name="TextBox 4">
            <a:extLst>
              <a:ext uri="{FF2B5EF4-FFF2-40B4-BE49-F238E27FC236}">
                <a16:creationId xmlns:a16="http://schemas.microsoft.com/office/drawing/2014/main" id="{E9DABAC8-B7D9-406A-9AA8-80AF5DFEC266}"/>
              </a:ext>
            </a:extLst>
          </p:cNvPr>
          <p:cNvSpPr txBox="1"/>
          <p:nvPr/>
        </p:nvSpPr>
        <p:spPr>
          <a:xfrm>
            <a:off x="1540042" y="4649002"/>
            <a:ext cx="10125778" cy="1754326"/>
          </a:xfrm>
          <a:prstGeom prst="rect">
            <a:avLst/>
          </a:prstGeom>
          <a:noFill/>
        </p:spPr>
        <p:txBody>
          <a:bodyPr wrap="square" rtlCol="1">
            <a:spAutoFit/>
          </a:bodyPr>
          <a:lstStyle/>
          <a:p>
            <a:pPr algn="r" rtl="1"/>
            <a:r>
              <a:rPr lang="he-IL" b="0" dirty="0">
                <a:solidFill>
                  <a:srgbClr val="000000"/>
                </a:solidFill>
                <a:effectLst/>
                <a:latin typeface="BN Barak" panose="02000000000000000000" pitchFamily="2" charset="-79"/>
                <a:cs typeface="BN Barak" panose="02000000000000000000" pitchFamily="2" charset="-79"/>
              </a:rPr>
              <a:t>האתר נהגה ואופיין על ידי אסף גמזו, מנהל מחלקת החינוך המוזיאוני.</a:t>
            </a:r>
            <a:br>
              <a:rPr lang="he-IL" b="0" dirty="0">
                <a:solidFill>
                  <a:srgbClr val="000000"/>
                </a:solidFill>
                <a:effectLst/>
                <a:latin typeface="BN Barak" panose="02000000000000000000" pitchFamily="2" charset="-79"/>
                <a:cs typeface="BN Barak" panose="02000000000000000000" pitchFamily="2" charset="-79"/>
              </a:rPr>
            </a:br>
            <a:r>
              <a:rPr lang="he-IL" b="0" dirty="0">
                <a:solidFill>
                  <a:srgbClr val="000000"/>
                </a:solidFill>
                <a:effectLst/>
                <a:latin typeface="BN Barak" panose="02000000000000000000" pitchFamily="2" charset="-79"/>
                <a:cs typeface="BN Barak" panose="02000000000000000000" pitchFamily="2" charset="-79"/>
              </a:rPr>
              <a:t>הובלת פיתוח האתר: עינת שרון, מנהלת מחלקת </a:t>
            </a:r>
            <a:r>
              <a:rPr lang="he-IL" b="0" dirty="0" err="1">
                <a:solidFill>
                  <a:srgbClr val="000000"/>
                </a:solidFill>
                <a:effectLst/>
                <a:latin typeface="BN Barak" panose="02000000000000000000" pitchFamily="2" charset="-79"/>
                <a:cs typeface="BN Barak" panose="02000000000000000000" pitchFamily="2" charset="-79"/>
              </a:rPr>
              <a:t>דיגיטל</a:t>
            </a:r>
            <a:r>
              <a:rPr lang="he-IL" b="0" dirty="0">
                <a:solidFill>
                  <a:srgbClr val="000000"/>
                </a:solidFill>
                <a:effectLst/>
                <a:latin typeface="BN Barak" panose="02000000000000000000" pitchFamily="2" charset="-79"/>
                <a:cs typeface="BN Barak" panose="02000000000000000000" pitchFamily="2" charset="-79"/>
              </a:rPr>
              <a:t>, ואסף גמזו.</a:t>
            </a:r>
            <a:br>
              <a:rPr lang="he-IL" b="0" dirty="0">
                <a:solidFill>
                  <a:srgbClr val="000000"/>
                </a:solidFill>
                <a:effectLst/>
                <a:latin typeface="BN Barak" panose="02000000000000000000" pitchFamily="2" charset="-79"/>
                <a:cs typeface="BN Barak" panose="02000000000000000000" pitchFamily="2" charset="-79"/>
              </a:rPr>
            </a:br>
            <a:r>
              <a:rPr lang="he-IL" dirty="0">
                <a:solidFill>
                  <a:srgbClr val="000000"/>
                </a:solidFill>
                <a:latin typeface="BN Barak" panose="02000000000000000000" pitchFamily="2" charset="-79"/>
                <a:cs typeface="BN Barak" panose="02000000000000000000" pitchFamily="2" charset="-79"/>
              </a:rPr>
              <a:t>ניהול </a:t>
            </a:r>
            <a:r>
              <a:rPr lang="he-IL" dirty="0" err="1">
                <a:solidFill>
                  <a:srgbClr val="000000"/>
                </a:solidFill>
                <a:latin typeface="BN Barak" panose="02000000000000000000" pitchFamily="2" charset="-79"/>
                <a:cs typeface="BN Barak" panose="02000000000000000000" pitchFamily="2" charset="-79"/>
              </a:rPr>
              <a:t>הפרוייקט</a:t>
            </a:r>
            <a:r>
              <a:rPr lang="he-IL" dirty="0">
                <a:solidFill>
                  <a:srgbClr val="000000"/>
                </a:solidFill>
                <a:latin typeface="BN Barak" panose="02000000000000000000" pitchFamily="2" charset="-79"/>
                <a:cs typeface="BN Barak" panose="02000000000000000000" pitchFamily="2" charset="-79"/>
              </a:rPr>
              <a:t>: </a:t>
            </a:r>
            <a:r>
              <a:rPr lang="he-IL" b="0" dirty="0">
                <a:solidFill>
                  <a:srgbClr val="000000"/>
                </a:solidFill>
                <a:effectLst/>
                <a:latin typeface="BN Barak" panose="02000000000000000000" pitchFamily="2" charset="-79"/>
                <a:cs typeface="BN Barak" panose="02000000000000000000" pitchFamily="2" charset="-79"/>
              </a:rPr>
              <a:t>מיכל תאומי סלע.</a:t>
            </a:r>
            <a:br>
              <a:rPr lang="he-IL" b="0" dirty="0">
                <a:solidFill>
                  <a:srgbClr val="000000"/>
                </a:solidFill>
                <a:effectLst/>
                <a:latin typeface="BN Barak" panose="02000000000000000000" pitchFamily="2" charset="-79"/>
                <a:cs typeface="BN Barak" panose="02000000000000000000" pitchFamily="2" charset="-79"/>
              </a:rPr>
            </a:br>
            <a:r>
              <a:rPr lang="he-IL" b="0" dirty="0">
                <a:solidFill>
                  <a:srgbClr val="000000"/>
                </a:solidFill>
                <a:effectLst/>
                <a:latin typeface="BN Barak" panose="02000000000000000000" pitchFamily="2" charset="-79"/>
                <a:cs typeface="BN Barak" panose="02000000000000000000" pitchFamily="2" charset="-79"/>
              </a:rPr>
              <a:t>תכנות: ניר גולדברג.</a:t>
            </a:r>
          </a:p>
          <a:p>
            <a:pPr algn="r" rtl="1"/>
            <a:r>
              <a:rPr lang="he-IL" b="0" dirty="0">
                <a:solidFill>
                  <a:srgbClr val="000000"/>
                </a:solidFill>
                <a:effectLst/>
                <a:latin typeface="BN Barak" panose="02000000000000000000" pitchFamily="2" charset="-79"/>
                <a:cs typeface="BN Barak" panose="02000000000000000000" pitchFamily="2" charset="-79"/>
              </a:rPr>
              <a:t>צוות פיתוח והעלאת תכנים: תמר עמיחי, נוי ארד, אפרת אביעזר, שרית גמליאל פולק ונינה </a:t>
            </a:r>
            <a:r>
              <a:rPr lang="he-IL" b="0" dirty="0" err="1">
                <a:solidFill>
                  <a:srgbClr val="000000"/>
                </a:solidFill>
                <a:effectLst/>
                <a:latin typeface="BN Barak" panose="02000000000000000000" pitchFamily="2" charset="-79"/>
                <a:cs typeface="BN Barak" panose="02000000000000000000" pitchFamily="2" charset="-79"/>
              </a:rPr>
              <a:t>חנינא</a:t>
            </a:r>
            <a:r>
              <a:rPr lang="he-IL" b="0" dirty="0">
                <a:solidFill>
                  <a:srgbClr val="000000"/>
                </a:solidFill>
                <a:effectLst/>
                <a:latin typeface="BN Barak" panose="02000000000000000000" pitchFamily="2" charset="-79"/>
                <a:cs typeface="BN Barak" panose="02000000000000000000" pitchFamily="2" charset="-79"/>
              </a:rPr>
              <a:t>.</a:t>
            </a:r>
          </a:p>
          <a:p>
            <a:pPr algn="r" rtl="1"/>
            <a:r>
              <a:rPr lang="he-IL" dirty="0">
                <a:solidFill>
                  <a:srgbClr val="000000"/>
                </a:solidFill>
                <a:latin typeface="BN Barak" panose="02000000000000000000" pitchFamily="2" charset="-79"/>
                <a:cs typeface="BN Barak" panose="02000000000000000000" pitchFamily="2" charset="-79"/>
              </a:rPr>
              <a:t>תרגום: לילי </a:t>
            </a:r>
            <a:r>
              <a:rPr lang="he-IL" dirty="0" err="1">
                <a:solidFill>
                  <a:srgbClr val="000000"/>
                </a:solidFill>
                <a:latin typeface="BN Barak" panose="02000000000000000000" pitchFamily="2" charset="-79"/>
                <a:cs typeface="BN Barak" panose="02000000000000000000" pitchFamily="2" charset="-79"/>
              </a:rPr>
              <a:t>שמידט</a:t>
            </a:r>
            <a:endParaRPr lang="he-IL" dirty="0">
              <a:latin typeface="BN Barak" panose="02000000000000000000" pitchFamily="2" charset="-79"/>
              <a:cs typeface="BN Barak" panose="02000000000000000000" pitchFamily="2" charset="-79"/>
            </a:endParaRPr>
          </a:p>
        </p:txBody>
      </p:sp>
    </p:spTree>
    <p:extLst>
      <p:ext uri="{BB962C8B-B14F-4D97-AF65-F5344CB8AC3E}">
        <p14:creationId xmlns:p14="http://schemas.microsoft.com/office/powerpoint/2010/main" val="38328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7E325-727C-413D-8CDE-9CE9C4025E4C}"/>
              </a:ext>
            </a:extLst>
          </p:cNvPr>
          <p:cNvSpPr/>
          <p:nvPr/>
        </p:nvSpPr>
        <p:spPr>
          <a:xfrm>
            <a:off x="9692641" y="635268"/>
            <a:ext cx="2499360" cy="365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4552749" y="616017"/>
            <a:ext cx="708419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קומות</a:t>
            </a:r>
          </a:p>
          <a:p>
            <a:pPr algn="r" rtl="1"/>
            <a:r>
              <a:rPr lang="he-IL" dirty="0">
                <a:solidFill>
                  <a:srgbClr val="000000"/>
                </a:solidFill>
                <a:latin typeface="BN Barak" panose="02000000000000000000" pitchFamily="2" charset="-79"/>
                <a:cs typeface="BN Barak" panose="02000000000000000000" pitchFamily="2" charset="-79"/>
              </a:rPr>
              <a:t>ככה זה נראה באתר שלנו....</a:t>
            </a:r>
            <a:endParaRPr lang="he-IL" b="0" dirty="0">
              <a:solidFill>
                <a:srgbClr val="000000"/>
              </a:solidFill>
              <a:effectLst/>
              <a:latin typeface="BN Barak" panose="02000000000000000000" pitchFamily="2" charset="-79"/>
              <a:cs typeface="BN Barak" panose="02000000000000000000" pitchFamily="2" charset="-79"/>
            </a:endParaRPr>
          </a:p>
        </p:txBody>
      </p:sp>
      <p:pic>
        <p:nvPicPr>
          <p:cNvPr id="11" name="Picture 10">
            <a:extLst>
              <a:ext uri="{FF2B5EF4-FFF2-40B4-BE49-F238E27FC236}">
                <a16:creationId xmlns:a16="http://schemas.microsoft.com/office/drawing/2014/main" id="{37E5C9D3-AB70-4374-850F-BCA5B75145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380" y="1608930"/>
            <a:ext cx="6054290" cy="4517549"/>
          </a:xfrm>
          <a:prstGeom prst="rect">
            <a:avLst/>
          </a:prstGeom>
        </p:spPr>
      </p:pic>
      <p:sp>
        <p:nvSpPr>
          <p:cNvPr id="13" name="TextBox 12">
            <a:extLst>
              <a:ext uri="{FF2B5EF4-FFF2-40B4-BE49-F238E27FC236}">
                <a16:creationId xmlns:a16="http://schemas.microsoft.com/office/drawing/2014/main" id="{139187E8-74A3-45A0-A0EE-DC4851EE611B}"/>
              </a:ext>
            </a:extLst>
          </p:cNvPr>
          <p:cNvSpPr txBox="1"/>
          <p:nvPr/>
        </p:nvSpPr>
        <p:spPr>
          <a:xfrm>
            <a:off x="4390724" y="1016127"/>
            <a:ext cx="2569946"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לקומה שלישית:</a:t>
            </a:r>
            <a:endParaRPr lang="he-IL" sz="1600" b="0" dirty="0">
              <a:solidFill>
                <a:srgbClr val="000000"/>
              </a:solidFill>
              <a:effectLst/>
              <a:latin typeface="BN Barak" panose="02000000000000000000" pitchFamily="2" charset="-79"/>
            </a:endParaRPr>
          </a:p>
        </p:txBody>
      </p:sp>
      <p:sp>
        <p:nvSpPr>
          <p:cNvPr id="15" name="Callout: Left Arrow 14">
            <a:extLst>
              <a:ext uri="{FF2B5EF4-FFF2-40B4-BE49-F238E27FC236}">
                <a16:creationId xmlns:a16="http://schemas.microsoft.com/office/drawing/2014/main" id="{8DB72DD1-FA44-4F36-9B26-9BB98EAA2E67}"/>
              </a:ext>
            </a:extLst>
          </p:cNvPr>
          <p:cNvSpPr/>
          <p:nvPr/>
        </p:nvSpPr>
        <p:spPr>
          <a:xfrm>
            <a:off x="7055317" y="2021305"/>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טקסט אוצרים</a:t>
            </a:r>
          </a:p>
        </p:txBody>
      </p:sp>
      <p:sp>
        <p:nvSpPr>
          <p:cNvPr id="16" name="Callout: Left Arrow 15">
            <a:extLst>
              <a:ext uri="{FF2B5EF4-FFF2-40B4-BE49-F238E27FC236}">
                <a16:creationId xmlns:a16="http://schemas.microsoft.com/office/drawing/2014/main" id="{8FC00C67-1905-46E6-AE3E-0406530B6DB5}"/>
              </a:ext>
            </a:extLst>
          </p:cNvPr>
          <p:cNvSpPr/>
          <p:nvPr/>
        </p:nvSpPr>
        <p:spPr>
          <a:xfrm>
            <a:off x="7055316" y="3728700"/>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שאלות מרכזיות</a:t>
            </a:r>
          </a:p>
        </p:txBody>
      </p:sp>
      <p:sp>
        <p:nvSpPr>
          <p:cNvPr id="17" name="Callout: Left Arrow 16">
            <a:extLst>
              <a:ext uri="{FF2B5EF4-FFF2-40B4-BE49-F238E27FC236}">
                <a16:creationId xmlns:a16="http://schemas.microsoft.com/office/drawing/2014/main" id="{0D29ADEA-F8AE-454E-B476-04C35D608E0D}"/>
              </a:ext>
            </a:extLst>
          </p:cNvPr>
          <p:cNvSpPr/>
          <p:nvPr/>
        </p:nvSpPr>
        <p:spPr>
          <a:xfrm>
            <a:off x="7055315" y="4965032"/>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sz="1600" dirty="0">
                <a:solidFill>
                  <a:sysClr val="windowText" lastClr="000000"/>
                </a:solidFill>
              </a:rPr>
              <a:t>נושאים וקישורים</a:t>
            </a:r>
          </a:p>
        </p:txBody>
      </p:sp>
      <p:sp>
        <p:nvSpPr>
          <p:cNvPr id="18" name="Callout: Down Arrow 17">
            <a:extLst>
              <a:ext uri="{FF2B5EF4-FFF2-40B4-BE49-F238E27FC236}">
                <a16:creationId xmlns:a16="http://schemas.microsoft.com/office/drawing/2014/main" id="{909A3105-D005-4E4E-9EE2-B9B4A8A967CA}"/>
              </a:ext>
            </a:extLst>
          </p:cNvPr>
          <p:cNvSpPr/>
          <p:nvPr/>
        </p:nvSpPr>
        <p:spPr>
          <a:xfrm>
            <a:off x="784460" y="772162"/>
            <a:ext cx="1605280"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רשימת המוקדים מטבלת המוקדים</a:t>
            </a:r>
          </a:p>
        </p:txBody>
      </p:sp>
    </p:spTree>
    <p:extLst>
      <p:ext uri="{BB962C8B-B14F-4D97-AF65-F5344CB8AC3E}">
        <p14:creationId xmlns:p14="http://schemas.microsoft.com/office/powerpoint/2010/main" val="26602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58686F-9BE5-45A1-A9A3-62CD5B42CD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5525" y="3098737"/>
            <a:ext cx="10919322" cy="3279621"/>
          </a:xfrm>
          <a:prstGeom prst="rect">
            <a:avLst/>
          </a:prstGeom>
        </p:spPr>
      </p:pic>
      <p:sp>
        <p:nvSpPr>
          <p:cNvPr id="4" name="Rectangle 3">
            <a:extLst>
              <a:ext uri="{FF2B5EF4-FFF2-40B4-BE49-F238E27FC236}">
                <a16:creationId xmlns:a16="http://schemas.microsoft.com/office/drawing/2014/main" id="{0087E325-727C-413D-8CDE-9CE9C4025E4C}"/>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1093273" y="616017"/>
            <a:ext cx="10543672" cy="1015663"/>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מוקדים</a:t>
            </a:r>
          </a:p>
          <a:p>
            <a:pPr algn="r" rtl="1"/>
            <a:r>
              <a:rPr lang="he-IL" dirty="0">
                <a:solidFill>
                  <a:srgbClr val="000000"/>
                </a:solidFill>
                <a:latin typeface="BN Barak" panose="02000000000000000000" pitchFamily="2" charset="-79"/>
                <a:cs typeface="BN Barak" panose="02000000000000000000" pitchFamily="2" charset="-79"/>
              </a:rPr>
              <a:t>מוכנה ואין צורך לשנות אותה</a:t>
            </a:r>
          </a:p>
          <a:p>
            <a:pPr algn="r" rtl="1"/>
            <a:r>
              <a:rPr lang="he-IL" b="0" dirty="0">
                <a:solidFill>
                  <a:srgbClr val="000000"/>
                </a:solidFill>
                <a:effectLst/>
                <a:latin typeface="BN Barak" panose="02000000000000000000" pitchFamily="2" charset="-79"/>
                <a:cs typeface="BN Barak" panose="02000000000000000000" pitchFamily="2" charset="-79"/>
              </a:rPr>
              <a:t>במידה </a:t>
            </a:r>
            <a:r>
              <a:rPr lang="he-IL" dirty="0">
                <a:solidFill>
                  <a:srgbClr val="000000"/>
                </a:solidFill>
                <a:latin typeface="BN Barak" panose="02000000000000000000" pitchFamily="2" charset="-79"/>
                <a:cs typeface="BN Barak" panose="02000000000000000000" pitchFamily="2" charset="-79"/>
              </a:rPr>
              <a:t>ויהיו מוצגים מתערוכות מתחלפות – צריך להכניס מוקד חדש עבור התערוכה המתחלפת.</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3" name="Callout: Down Arrow 2">
            <a:extLst>
              <a:ext uri="{FF2B5EF4-FFF2-40B4-BE49-F238E27FC236}">
                <a16:creationId xmlns:a16="http://schemas.microsoft.com/office/drawing/2014/main" id="{6970726E-87BC-45A3-8C08-B18CFC9F508E}"/>
              </a:ext>
            </a:extLst>
          </p:cNvPr>
          <p:cNvSpPr/>
          <p:nvPr/>
        </p:nvSpPr>
        <p:spPr>
          <a:xfrm>
            <a:off x="11281078" y="229877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8" name="Callout: Down Arrow 7">
            <a:extLst>
              <a:ext uri="{FF2B5EF4-FFF2-40B4-BE49-F238E27FC236}">
                <a16:creationId xmlns:a16="http://schemas.microsoft.com/office/drawing/2014/main" id="{66083D12-DFA0-44EA-88FA-8C7B89DE416B}"/>
              </a:ext>
            </a:extLst>
          </p:cNvPr>
          <p:cNvSpPr/>
          <p:nvPr/>
        </p:nvSpPr>
        <p:spPr>
          <a:xfrm>
            <a:off x="8295375" y="229377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תאור</a:t>
            </a:r>
            <a:r>
              <a:rPr lang="he-IL" sz="1600" dirty="0">
                <a:solidFill>
                  <a:sysClr val="windowText" lastClr="000000"/>
                </a:solidFill>
              </a:rPr>
              <a:t> כללי</a:t>
            </a:r>
          </a:p>
        </p:txBody>
      </p:sp>
      <p:sp>
        <p:nvSpPr>
          <p:cNvPr id="9" name="Callout: Down Arrow 8">
            <a:extLst>
              <a:ext uri="{FF2B5EF4-FFF2-40B4-BE49-F238E27FC236}">
                <a16:creationId xmlns:a16="http://schemas.microsoft.com/office/drawing/2014/main" id="{2074156D-B6AB-4248-9A04-D2A45FFE75DB}"/>
              </a:ext>
            </a:extLst>
          </p:cNvPr>
          <p:cNvSpPr/>
          <p:nvPr/>
        </p:nvSpPr>
        <p:spPr>
          <a:xfrm>
            <a:off x="5565807" y="229377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טקסט אוצרים</a:t>
            </a:r>
          </a:p>
        </p:txBody>
      </p:sp>
      <p:sp>
        <p:nvSpPr>
          <p:cNvPr id="12" name="TextBox 11">
            <a:extLst>
              <a:ext uri="{FF2B5EF4-FFF2-40B4-BE49-F238E27FC236}">
                <a16:creationId xmlns:a16="http://schemas.microsoft.com/office/drawing/2014/main" id="{F8C1D222-B70E-4041-8219-A87911A06128}"/>
              </a:ext>
            </a:extLst>
          </p:cNvPr>
          <p:cNvSpPr txBox="1"/>
          <p:nvPr/>
        </p:nvSpPr>
        <p:spPr>
          <a:xfrm>
            <a:off x="7056387" y="690538"/>
            <a:ext cx="2473694" cy="646331"/>
          </a:xfrm>
          <a:prstGeom prst="rect">
            <a:avLst/>
          </a:prstGeom>
          <a:noFill/>
        </p:spPr>
        <p:txBody>
          <a:bodyPr wrap="square">
            <a:spAutoFit/>
          </a:bodyPr>
          <a:lstStyle/>
          <a:p>
            <a:pPr algn="r"/>
            <a:r>
              <a:rPr lang="he-IL" dirty="0">
                <a:latin typeface="BN Barak" panose="02000000000000000000" pitchFamily="2" charset="-79"/>
                <a:cs typeface="BN Barak" panose="02000000000000000000" pitchFamily="2" charset="-79"/>
                <a:hlinkClick r:id="rId3"/>
              </a:rPr>
              <a:t>קישור לטבלת אקסל</a:t>
            </a:r>
            <a:endParaRPr lang="en-US" dirty="0">
              <a:latin typeface="BN Barak" panose="02000000000000000000" pitchFamily="2" charset="-79"/>
              <a:cs typeface="BN Barak" panose="02000000000000000000" pitchFamily="2" charset="-79"/>
            </a:endParaRPr>
          </a:p>
          <a:p>
            <a:endParaRPr lang="en-US" dirty="0"/>
          </a:p>
        </p:txBody>
      </p:sp>
      <p:sp>
        <p:nvSpPr>
          <p:cNvPr id="15" name="Callout: Down Arrow 14">
            <a:extLst>
              <a:ext uri="{FF2B5EF4-FFF2-40B4-BE49-F238E27FC236}">
                <a16:creationId xmlns:a16="http://schemas.microsoft.com/office/drawing/2014/main" id="{BEDB8228-16E5-4581-9F36-0C040FA0C14C}"/>
              </a:ext>
            </a:extLst>
          </p:cNvPr>
          <p:cNvSpPr/>
          <p:nvPr/>
        </p:nvSpPr>
        <p:spPr>
          <a:xfrm>
            <a:off x="3558673" y="229112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לא רלוונטי</a:t>
            </a:r>
          </a:p>
        </p:txBody>
      </p:sp>
      <p:sp>
        <p:nvSpPr>
          <p:cNvPr id="16" name="Callout: Down Arrow 15">
            <a:extLst>
              <a:ext uri="{FF2B5EF4-FFF2-40B4-BE49-F238E27FC236}">
                <a16:creationId xmlns:a16="http://schemas.microsoft.com/office/drawing/2014/main" id="{BAD375C8-0493-43B4-9847-EAF848BAB47B}"/>
              </a:ext>
            </a:extLst>
          </p:cNvPr>
          <p:cNvSpPr/>
          <p:nvPr/>
        </p:nvSpPr>
        <p:spPr>
          <a:xfrm>
            <a:off x="1093272" y="229377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6" name="Arrow: Right 5">
            <a:extLst>
              <a:ext uri="{FF2B5EF4-FFF2-40B4-BE49-F238E27FC236}">
                <a16:creationId xmlns:a16="http://schemas.microsoft.com/office/drawing/2014/main" id="{0D7118AF-AA36-405A-88F6-8264A201C1C5}"/>
              </a:ext>
            </a:extLst>
          </p:cNvPr>
          <p:cNvSpPr/>
          <p:nvPr/>
        </p:nvSpPr>
        <p:spPr>
          <a:xfrm>
            <a:off x="83689" y="4098375"/>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81997CCD-15C8-471D-98C8-48C53FB364EC}"/>
              </a:ext>
            </a:extLst>
          </p:cNvPr>
          <p:cNvSpPr txBox="1"/>
          <p:nvPr/>
        </p:nvSpPr>
        <p:spPr>
          <a:xfrm>
            <a:off x="11500" y="3729044"/>
            <a:ext cx="1357162" cy="369332"/>
          </a:xfrm>
          <a:prstGeom prst="rect">
            <a:avLst/>
          </a:prstGeom>
          <a:noFill/>
        </p:spPr>
        <p:txBody>
          <a:bodyPr wrap="square" rtlCol="1">
            <a:spAutoFit/>
          </a:bodyPr>
          <a:lstStyle/>
          <a:p>
            <a:r>
              <a:rPr lang="en-US" dirty="0"/>
              <a:t>He = </a:t>
            </a:r>
            <a:r>
              <a:rPr lang="he-IL" dirty="0"/>
              <a:t>עברית</a:t>
            </a:r>
          </a:p>
        </p:txBody>
      </p:sp>
      <p:sp>
        <p:nvSpPr>
          <p:cNvPr id="17" name="Arrow: Right 16">
            <a:extLst>
              <a:ext uri="{FF2B5EF4-FFF2-40B4-BE49-F238E27FC236}">
                <a16:creationId xmlns:a16="http://schemas.microsoft.com/office/drawing/2014/main" id="{C4F777B6-7FAD-4C4E-951A-33D5B663E94A}"/>
              </a:ext>
            </a:extLst>
          </p:cNvPr>
          <p:cNvSpPr/>
          <p:nvPr/>
        </p:nvSpPr>
        <p:spPr>
          <a:xfrm>
            <a:off x="83689" y="5009539"/>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TextBox 17">
            <a:extLst>
              <a:ext uri="{FF2B5EF4-FFF2-40B4-BE49-F238E27FC236}">
                <a16:creationId xmlns:a16="http://schemas.microsoft.com/office/drawing/2014/main" id="{121D7B6C-A83E-4341-94AA-0B3BF2C0C125}"/>
              </a:ext>
            </a:extLst>
          </p:cNvPr>
          <p:cNvSpPr txBox="1"/>
          <p:nvPr/>
        </p:nvSpPr>
        <p:spPr>
          <a:xfrm>
            <a:off x="11500" y="4640208"/>
            <a:ext cx="1357162" cy="369332"/>
          </a:xfrm>
          <a:prstGeom prst="rect">
            <a:avLst/>
          </a:prstGeom>
          <a:noFill/>
        </p:spPr>
        <p:txBody>
          <a:bodyPr wrap="square" rtlCol="1">
            <a:spAutoFit/>
          </a:bodyPr>
          <a:lstStyle/>
          <a:p>
            <a:r>
              <a:rPr lang="en-US" dirty="0" err="1"/>
              <a:t>En</a:t>
            </a:r>
            <a:r>
              <a:rPr lang="en-US" dirty="0"/>
              <a:t> = </a:t>
            </a:r>
            <a:r>
              <a:rPr lang="he-IL" dirty="0"/>
              <a:t>אנגלית</a:t>
            </a:r>
          </a:p>
        </p:txBody>
      </p:sp>
      <p:sp>
        <p:nvSpPr>
          <p:cNvPr id="19" name="Callout: Down Arrow 18">
            <a:extLst>
              <a:ext uri="{FF2B5EF4-FFF2-40B4-BE49-F238E27FC236}">
                <a16:creationId xmlns:a16="http://schemas.microsoft.com/office/drawing/2014/main" id="{7140C2BE-AF6D-4209-88A6-1399C86F3E5D}"/>
              </a:ext>
            </a:extLst>
          </p:cNvPr>
          <p:cNvSpPr/>
          <p:nvPr/>
        </p:nvSpPr>
        <p:spPr>
          <a:xfrm>
            <a:off x="10492335" y="229377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20" name="Callout: Down Arrow 19">
            <a:extLst>
              <a:ext uri="{FF2B5EF4-FFF2-40B4-BE49-F238E27FC236}">
                <a16:creationId xmlns:a16="http://schemas.microsoft.com/office/drawing/2014/main" id="{9B0FDC34-420F-4A6C-A010-EE969E062CC4}"/>
              </a:ext>
            </a:extLst>
          </p:cNvPr>
          <p:cNvSpPr/>
          <p:nvPr/>
        </p:nvSpPr>
        <p:spPr>
          <a:xfrm>
            <a:off x="9703592" y="229376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תאור</a:t>
            </a:r>
            <a:r>
              <a:rPr lang="he-IL" sz="1600" dirty="0">
                <a:solidFill>
                  <a:sysClr val="windowText" lastClr="000000"/>
                </a:solidFill>
              </a:rPr>
              <a:t> מוקד</a:t>
            </a:r>
          </a:p>
        </p:txBody>
      </p:sp>
      <p:sp>
        <p:nvSpPr>
          <p:cNvPr id="21" name="Callout: Down Arrow 20">
            <a:extLst>
              <a:ext uri="{FF2B5EF4-FFF2-40B4-BE49-F238E27FC236}">
                <a16:creationId xmlns:a16="http://schemas.microsoft.com/office/drawing/2014/main" id="{71294CA1-35A0-40E7-B671-322D256531C3}"/>
              </a:ext>
            </a:extLst>
          </p:cNvPr>
          <p:cNvSpPr/>
          <p:nvPr/>
        </p:nvSpPr>
        <p:spPr>
          <a:xfrm>
            <a:off x="9006024" y="229112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תמונה</a:t>
            </a:r>
          </a:p>
        </p:txBody>
      </p:sp>
      <p:sp>
        <p:nvSpPr>
          <p:cNvPr id="22" name="Callout: Down Arrow 21">
            <a:extLst>
              <a:ext uri="{FF2B5EF4-FFF2-40B4-BE49-F238E27FC236}">
                <a16:creationId xmlns:a16="http://schemas.microsoft.com/office/drawing/2014/main" id="{E3875857-5587-486A-AC40-8F77E85469E9}"/>
              </a:ext>
            </a:extLst>
          </p:cNvPr>
          <p:cNvSpPr/>
          <p:nvPr/>
        </p:nvSpPr>
        <p:spPr>
          <a:xfrm>
            <a:off x="2630363" y="229112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לא רלוונטי</a:t>
            </a:r>
          </a:p>
        </p:txBody>
      </p:sp>
      <p:sp>
        <p:nvSpPr>
          <p:cNvPr id="23" name="Callout: Down Arrow 22">
            <a:extLst>
              <a:ext uri="{FF2B5EF4-FFF2-40B4-BE49-F238E27FC236}">
                <a16:creationId xmlns:a16="http://schemas.microsoft.com/office/drawing/2014/main" id="{8AF138DE-3B0B-4912-8C5D-864B1CFE5437}"/>
              </a:ext>
            </a:extLst>
          </p:cNvPr>
          <p:cNvSpPr/>
          <p:nvPr/>
        </p:nvSpPr>
        <p:spPr>
          <a:xfrm>
            <a:off x="1787614" y="229112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Tree>
    <p:extLst>
      <p:ext uri="{BB962C8B-B14F-4D97-AF65-F5344CB8AC3E}">
        <p14:creationId xmlns:p14="http://schemas.microsoft.com/office/powerpoint/2010/main" val="169475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91361-6F77-4EE4-8057-4D4F8FBAC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000" y="1876711"/>
            <a:ext cx="7264400" cy="4598486"/>
          </a:xfrm>
          <a:prstGeom prst="rect">
            <a:avLst/>
          </a:prstGeom>
        </p:spPr>
      </p:pic>
      <p:sp>
        <p:nvSpPr>
          <p:cNvPr id="4" name="Rectangle 3">
            <a:extLst>
              <a:ext uri="{FF2B5EF4-FFF2-40B4-BE49-F238E27FC236}">
                <a16:creationId xmlns:a16="http://schemas.microsoft.com/office/drawing/2014/main" id="{1FFA7291-12A6-4427-ABC9-EB634239B02B}"/>
              </a:ext>
            </a:extLst>
          </p:cNvPr>
          <p:cNvSpPr/>
          <p:nvPr/>
        </p:nvSpPr>
        <p:spPr>
          <a:xfrm>
            <a:off x="9570720" y="616017"/>
            <a:ext cx="2621281" cy="3850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5AE389DF-9B6D-428C-B71B-98B84863FAFE}"/>
              </a:ext>
            </a:extLst>
          </p:cNvPr>
          <p:cNvSpPr txBox="1"/>
          <p:nvPr/>
        </p:nvSpPr>
        <p:spPr>
          <a:xfrm>
            <a:off x="4552749" y="616017"/>
            <a:ext cx="708419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מוקדים</a:t>
            </a:r>
          </a:p>
          <a:p>
            <a:pPr algn="r" rtl="1"/>
            <a:r>
              <a:rPr lang="he-IL" dirty="0">
                <a:solidFill>
                  <a:srgbClr val="000000"/>
                </a:solidFill>
                <a:latin typeface="BN Barak" panose="02000000000000000000" pitchFamily="2" charset="-79"/>
                <a:cs typeface="BN Barak" panose="02000000000000000000" pitchFamily="2" charset="-79"/>
              </a:rPr>
              <a:t>ככה זה נראה באתר שלנו....</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6" name="TextBox 5">
            <a:extLst>
              <a:ext uri="{FF2B5EF4-FFF2-40B4-BE49-F238E27FC236}">
                <a16:creationId xmlns:a16="http://schemas.microsoft.com/office/drawing/2014/main" id="{BA153748-44F6-467C-A8B8-96F2046784AE}"/>
              </a:ext>
            </a:extLst>
          </p:cNvPr>
          <p:cNvSpPr txBox="1"/>
          <p:nvPr/>
        </p:nvSpPr>
        <p:spPr>
          <a:xfrm>
            <a:off x="4948454" y="990870"/>
            <a:ext cx="2569946"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מוקד זהות יהודית:</a:t>
            </a:r>
            <a:endParaRPr lang="he-IL" sz="1600" b="0" dirty="0">
              <a:solidFill>
                <a:srgbClr val="000000"/>
              </a:solidFill>
              <a:effectLst/>
              <a:latin typeface="BN Barak" panose="02000000000000000000" pitchFamily="2" charset="-79"/>
            </a:endParaRPr>
          </a:p>
        </p:txBody>
      </p:sp>
      <p:sp>
        <p:nvSpPr>
          <p:cNvPr id="7" name="Callout: Left Arrow 6">
            <a:extLst>
              <a:ext uri="{FF2B5EF4-FFF2-40B4-BE49-F238E27FC236}">
                <a16:creationId xmlns:a16="http://schemas.microsoft.com/office/drawing/2014/main" id="{B4C47AEE-9C1F-48D0-B7D4-614A4C433E21}"/>
              </a:ext>
            </a:extLst>
          </p:cNvPr>
          <p:cNvSpPr/>
          <p:nvPr/>
        </p:nvSpPr>
        <p:spPr>
          <a:xfrm>
            <a:off x="7624274" y="3796172"/>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טקסט אוצרים</a:t>
            </a:r>
          </a:p>
        </p:txBody>
      </p:sp>
      <p:sp>
        <p:nvSpPr>
          <p:cNvPr id="8" name="Callout: Left Arrow 7">
            <a:extLst>
              <a:ext uri="{FF2B5EF4-FFF2-40B4-BE49-F238E27FC236}">
                <a16:creationId xmlns:a16="http://schemas.microsoft.com/office/drawing/2014/main" id="{D2027B73-3E55-496A-BE81-E2DDB5BA3054}"/>
              </a:ext>
            </a:extLst>
          </p:cNvPr>
          <p:cNvSpPr/>
          <p:nvPr/>
        </p:nvSpPr>
        <p:spPr>
          <a:xfrm>
            <a:off x="7624275" y="2499895"/>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תאור</a:t>
            </a:r>
            <a:r>
              <a:rPr lang="he-IL" sz="1600" dirty="0">
                <a:solidFill>
                  <a:sysClr val="windowText" lastClr="000000"/>
                </a:solidFill>
              </a:rPr>
              <a:t> כללי</a:t>
            </a:r>
          </a:p>
        </p:txBody>
      </p:sp>
      <p:sp>
        <p:nvSpPr>
          <p:cNvPr id="9" name="Callout: Left Arrow 8">
            <a:extLst>
              <a:ext uri="{FF2B5EF4-FFF2-40B4-BE49-F238E27FC236}">
                <a16:creationId xmlns:a16="http://schemas.microsoft.com/office/drawing/2014/main" id="{C37AA984-CD50-4153-A8A3-8F2CF141C735}"/>
              </a:ext>
            </a:extLst>
          </p:cNvPr>
          <p:cNvSpPr/>
          <p:nvPr/>
        </p:nvSpPr>
        <p:spPr>
          <a:xfrm>
            <a:off x="7624275" y="5198712"/>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sz="1600" dirty="0">
                <a:solidFill>
                  <a:sysClr val="windowText" lastClr="000000"/>
                </a:solidFill>
              </a:rPr>
              <a:t>מילות חיפוש</a:t>
            </a:r>
          </a:p>
        </p:txBody>
      </p:sp>
      <p:sp>
        <p:nvSpPr>
          <p:cNvPr id="10" name="Callout: Down Arrow 9">
            <a:extLst>
              <a:ext uri="{FF2B5EF4-FFF2-40B4-BE49-F238E27FC236}">
                <a16:creationId xmlns:a16="http://schemas.microsoft.com/office/drawing/2014/main" id="{44BA55CE-4866-4C1F-9826-A32CBC28A52F}"/>
              </a:ext>
            </a:extLst>
          </p:cNvPr>
          <p:cNvSpPr/>
          <p:nvPr/>
        </p:nvSpPr>
        <p:spPr>
          <a:xfrm>
            <a:off x="1353420" y="1005842"/>
            <a:ext cx="1605280"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רשימת המוצגים מטבלת המוצגים</a:t>
            </a:r>
          </a:p>
        </p:txBody>
      </p:sp>
    </p:spTree>
    <p:extLst>
      <p:ext uri="{BB962C8B-B14F-4D97-AF65-F5344CB8AC3E}">
        <p14:creationId xmlns:p14="http://schemas.microsoft.com/office/powerpoint/2010/main" val="96222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8D33A9-0528-4B72-9BB9-70EF4E727B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6544" y="2395713"/>
            <a:ext cx="10970927" cy="4089344"/>
          </a:xfrm>
          <a:prstGeom prst="rect">
            <a:avLst/>
          </a:prstGeom>
        </p:spPr>
      </p:pic>
      <p:sp>
        <p:nvSpPr>
          <p:cNvPr id="4" name="Rectangle 3">
            <a:extLst>
              <a:ext uri="{FF2B5EF4-FFF2-40B4-BE49-F238E27FC236}">
                <a16:creationId xmlns:a16="http://schemas.microsoft.com/office/drawing/2014/main" id="{0087E325-727C-413D-8CDE-9CE9C4025E4C}"/>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משתנה בהתאם לתצוגה המתעדכנת</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3" name="Callout: Down Arrow 2">
            <a:extLst>
              <a:ext uri="{FF2B5EF4-FFF2-40B4-BE49-F238E27FC236}">
                <a16:creationId xmlns:a16="http://schemas.microsoft.com/office/drawing/2014/main" id="{6970726E-87BC-45A3-8C08-B18CFC9F508E}"/>
              </a:ext>
            </a:extLst>
          </p:cNvPr>
          <p:cNvSpPr/>
          <p:nvPr/>
        </p:nvSpPr>
        <p:spPr>
          <a:xfrm>
            <a:off x="11281078" y="1577412"/>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קומה</a:t>
            </a:r>
          </a:p>
        </p:txBody>
      </p:sp>
      <p:sp>
        <p:nvSpPr>
          <p:cNvPr id="8" name="Callout: Down Arrow 7">
            <a:extLst>
              <a:ext uri="{FF2B5EF4-FFF2-40B4-BE49-F238E27FC236}">
                <a16:creationId xmlns:a16="http://schemas.microsoft.com/office/drawing/2014/main" id="{66083D12-DFA0-44EA-88FA-8C7B89DE416B}"/>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9" name="Callout: Down Arrow 8">
            <a:extLst>
              <a:ext uri="{FF2B5EF4-FFF2-40B4-BE49-F238E27FC236}">
                <a16:creationId xmlns:a16="http://schemas.microsoft.com/office/drawing/2014/main" id="{2074156D-B6AB-4248-9A04-D2A45FFE75DB}"/>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12" name="TextBox 11">
            <a:extLst>
              <a:ext uri="{FF2B5EF4-FFF2-40B4-BE49-F238E27FC236}">
                <a16:creationId xmlns:a16="http://schemas.microsoft.com/office/drawing/2014/main" id="{F8C1D222-B70E-4041-8219-A87911A06128}"/>
              </a:ext>
            </a:extLst>
          </p:cNvPr>
          <p:cNvSpPr txBox="1"/>
          <p:nvPr/>
        </p:nvSpPr>
        <p:spPr>
          <a:xfrm>
            <a:off x="7056387" y="690538"/>
            <a:ext cx="2473694" cy="646331"/>
          </a:xfrm>
          <a:prstGeom prst="rect">
            <a:avLst/>
          </a:prstGeom>
          <a:noFill/>
        </p:spPr>
        <p:txBody>
          <a:bodyPr wrap="square">
            <a:spAutoFit/>
          </a:bodyPr>
          <a:lstStyle/>
          <a:p>
            <a:pPr algn="r"/>
            <a:r>
              <a:rPr lang="he-IL" dirty="0">
                <a:latin typeface="BN Barak" panose="02000000000000000000" pitchFamily="2" charset="-79"/>
                <a:cs typeface="BN Barak" panose="02000000000000000000" pitchFamily="2" charset="-79"/>
                <a:hlinkClick r:id="rId3"/>
              </a:rPr>
              <a:t>קישור לטבלת אקסל</a:t>
            </a:r>
            <a:endParaRPr lang="en-US" dirty="0">
              <a:latin typeface="BN Barak" panose="02000000000000000000" pitchFamily="2" charset="-79"/>
              <a:cs typeface="BN Barak" panose="02000000000000000000" pitchFamily="2" charset="-79"/>
            </a:endParaRPr>
          </a:p>
          <a:p>
            <a:endParaRPr lang="en-US" dirty="0"/>
          </a:p>
        </p:txBody>
      </p:sp>
      <p:sp>
        <p:nvSpPr>
          <p:cNvPr id="15" name="Callout: Down Arrow 14">
            <a:extLst>
              <a:ext uri="{FF2B5EF4-FFF2-40B4-BE49-F238E27FC236}">
                <a16:creationId xmlns:a16="http://schemas.microsoft.com/office/drawing/2014/main" id="{BEDB8228-16E5-4581-9F36-0C040FA0C14C}"/>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16" name="Callout: Down Arrow 15">
            <a:extLst>
              <a:ext uri="{FF2B5EF4-FFF2-40B4-BE49-F238E27FC236}">
                <a16:creationId xmlns:a16="http://schemas.microsoft.com/office/drawing/2014/main" id="{BAD375C8-0493-43B4-9847-EAF848BAB47B}"/>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6" name="Arrow: Right 5">
            <a:extLst>
              <a:ext uri="{FF2B5EF4-FFF2-40B4-BE49-F238E27FC236}">
                <a16:creationId xmlns:a16="http://schemas.microsoft.com/office/drawing/2014/main" id="{0D7118AF-AA36-405A-88F6-8264A201C1C5}"/>
              </a:ext>
            </a:extLst>
          </p:cNvPr>
          <p:cNvSpPr/>
          <p:nvPr/>
        </p:nvSpPr>
        <p:spPr>
          <a:xfrm>
            <a:off x="106683" y="5763589"/>
            <a:ext cx="1289785" cy="811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81997CCD-15C8-471D-98C8-48C53FB364EC}"/>
              </a:ext>
            </a:extLst>
          </p:cNvPr>
          <p:cNvSpPr txBox="1"/>
          <p:nvPr/>
        </p:nvSpPr>
        <p:spPr>
          <a:xfrm>
            <a:off x="106683" y="5058407"/>
            <a:ext cx="1357162" cy="369332"/>
          </a:xfrm>
          <a:prstGeom prst="rect">
            <a:avLst/>
          </a:prstGeom>
          <a:noFill/>
        </p:spPr>
        <p:txBody>
          <a:bodyPr wrap="square" rtlCol="1">
            <a:spAutoFit/>
          </a:bodyPr>
          <a:lstStyle/>
          <a:p>
            <a:r>
              <a:rPr lang="en-US" dirty="0"/>
              <a:t>He = </a:t>
            </a:r>
            <a:r>
              <a:rPr lang="he-IL" dirty="0"/>
              <a:t>עברית</a:t>
            </a:r>
          </a:p>
        </p:txBody>
      </p:sp>
      <p:sp>
        <p:nvSpPr>
          <p:cNvPr id="19" name="Callout: Down Arrow 18">
            <a:extLst>
              <a:ext uri="{FF2B5EF4-FFF2-40B4-BE49-F238E27FC236}">
                <a16:creationId xmlns:a16="http://schemas.microsoft.com/office/drawing/2014/main" id="{7140C2BE-AF6D-4209-88A6-1399C86F3E5D}"/>
              </a:ext>
            </a:extLst>
          </p:cNvPr>
          <p:cNvSpPr/>
          <p:nvPr/>
        </p:nvSpPr>
        <p:spPr>
          <a:xfrm>
            <a:off x="10492335"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מוקד</a:t>
            </a:r>
          </a:p>
        </p:txBody>
      </p:sp>
      <p:sp>
        <p:nvSpPr>
          <p:cNvPr id="20" name="Callout: Down Arrow 19">
            <a:extLst>
              <a:ext uri="{FF2B5EF4-FFF2-40B4-BE49-F238E27FC236}">
                <a16:creationId xmlns:a16="http://schemas.microsoft.com/office/drawing/2014/main" id="{9B0FDC34-420F-4A6C-A010-EE969E062CC4}"/>
              </a:ext>
            </a:extLst>
          </p:cNvPr>
          <p:cNvSpPr/>
          <p:nvPr/>
        </p:nvSpPr>
        <p:spPr>
          <a:xfrm>
            <a:off x="9703592" y="1572401"/>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אוצרות</a:t>
            </a:r>
          </a:p>
        </p:txBody>
      </p:sp>
      <p:sp>
        <p:nvSpPr>
          <p:cNvPr id="21" name="Callout: Down Arrow 20">
            <a:extLst>
              <a:ext uri="{FF2B5EF4-FFF2-40B4-BE49-F238E27FC236}">
                <a16:creationId xmlns:a16="http://schemas.microsoft.com/office/drawing/2014/main" id="{71294CA1-35A0-40E7-B671-322D256531C3}"/>
              </a:ext>
            </a:extLst>
          </p:cNvPr>
          <p:cNvSpPr/>
          <p:nvPr/>
        </p:nvSpPr>
        <p:spPr>
          <a:xfrm>
            <a:off x="9006024" y="1569760"/>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מספר סידורי</a:t>
            </a:r>
          </a:p>
        </p:txBody>
      </p:sp>
      <p:sp>
        <p:nvSpPr>
          <p:cNvPr id="22" name="Callout: Down Arrow 21">
            <a:extLst>
              <a:ext uri="{FF2B5EF4-FFF2-40B4-BE49-F238E27FC236}">
                <a16:creationId xmlns:a16="http://schemas.microsoft.com/office/drawing/2014/main" id="{E3875857-5587-486A-AC40-8F77E85469E9}"/>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23" name="Callout: Down Arrow 22">
            <a:extLst>
              <a:ext uri="{FF2B5EF4-FFF2-40B4-BE49-F238E27FC236}">
                <a16:creationId xmlns:a16="http://schemas.microsoft.com/office/drawing/2014/main" id="{8AF138DE-3B0B-4912-8C5D-864B1CFE5437}"/>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24" name="Callout: Down Arrow 23">
            <a:extLst>
              <a:ext uri="{FF2B5EF4-FFF2-40B4-BE49-F238E27FC236}">
                <a16:creationId xmlns:a16="http://schemas.microsoft.com/office/drawing/2014/main" id="{C107BEED-11AE-4EC3-89E3-959B2262A557}"/>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25" name="Callout: Down Arrow 24">
            <a:extLst>
              <a:ext uri="{FF2B5EF4-FFF2-40B4-BE49-F238E27FC236}">
                <a16:creationId xmlns:a16="http://schemas.microsoft.com/office/drawing/2014/main" id="{3294ADF1-1A23-47DB-A168-6BF58A4F9B61}"/>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26" name="Callout: Down Arrow 25">
            <a:extLst>
              <a:ext uri="{FF2B5EF4-FFF2-40B4-BE49-F238E27FC236}">
                <a16:creationId xmlns:a16="http://schemas.microsoft.com/office/drawing/2014/main" id="{F39C4D3D-7145-4E73-AEF1-D37DC776D3F8}"/>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Tree>
    <p:extLst>
      <p:ext uri="{BB962C8B-B14F-4D97-AF65-F5344CB8AC3E}">
        <p14:creationId xmlns:p14="http://schemas.microsoft.com/office/powerpoint/2010/main" val="429314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FA7291-12A6-4427-ABC9-EB634239B02B}"/>
              </a:ext>
            </a:extLst>
          </p:cNvPr>
          <p:cNvSpPr/>
          <p:nvPr/>
        </p:nvSpPr>
        <p:spPr>
          <a:xfrm>
            <a:off x="9570720" y="616017"/>
            <a:ext cx="2621281" cy="3850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5AE389DF-9B6D-428C-B71B-98B84863FAFE}"/>
              </a:ext>
            </a:extLst>
          </p:cNvPr>
          <p:cNvSpPr txBox="1"/>
          <p:nvPr/>
        </p:nvSpPr>
        <p:spPr>
          <a:xfrm>
            <a:off x="4552749" y="616017"/>
            <a:ext cx="7084195"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ככה זה נראה באתר שלנו....</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6" name="TextBox 5">
            <a:extLst>
              <a:ext uri="{FF2B5EF4-FFF2-40B4-BE49-F238E27FC236}">
                <a16:creationId xmlns:a16="http://schemas.microsoft.com/office/drawing/2014/main" id="{BA153748-44F6-467C-A8B8-96F2046784AE}"/>
              </a:ext>
            </a:extLst>
          </p:cNvPr>
          <p:cNvSpPr txBox="1"/>
          <p:nvPr/>
        </p:nvSpPr>
        <p:spPr>
          <a:xfrm>
            <a:off x="2296160" y="178070"/>
            <a:ext cx="2987039" cy="338554"/>
          </a:xfrm>
          <a:prstGeom prst="rect">
            <a:avLst/>
          </a:prstGeom>
          <a:noFill/>
        </p:spPr>
        <p:txBody>
          <a:bodyPr wrap="square">
            <a:spAutoFit/>
          </a:bodyPr>
          <a:lstStyle/>
          <a:p>
            <a:pPr algn="r" rtl="1"/>
            <a:r>
              <a:rPr lang="he-IL" sz="1600" dirty="0">
                <a:solidFill>
                  <a:srgbClr val="000000"/>
                </a:solidFill>
                <a:latin typeface="BN Barak" panose="02000000000000000000" pitchFamily="2" charset="-79"/>
              </a:rPr>
              <a:t>דוגמא מוצג </a:t>
            </a:r>
            <a:r>
              <a:rPr lang="he-IL" sz="1600" dirty="0" err="1">
                <a:solidFill>
                  <a:srgbClr val="000000"/>
                </a:solidFill>
                <a:latin typeface="BN Barak" panose="02000000000000000000" pitchFamily="2" charset="-79"/>
              </a:rPr>
              <a:t>תכניית</a:t>
            </a:r>
            <a:r>
              <a:rPr lang="he-IL" sz="1600" dirty="0">
                <a:solidFill>
                  <a:srgbClr val="000000"/>
                </a:solidFill>
                <a:latin typeface="BN Barak" panose="02000000000000000000" pitchFamily="2" charset="-79"/>
              </a:rPr>
              <a:t> כנר על הגג:</a:t>
            </a:r>
            <a:endParaRPr lang="he-IL" sz="1600" b="0" dirty="0">
              <a:solidFill>
                <a:srgbClr val="000000"/>
              </a:solidFill>
              <a:effectLst/>
              <a:latin typeface="BN Barak" panose="02000000000000000000" pitchFamily="2" charset="-79"/>
            </a:endParaRPr>
          </a:p>
        </p:txBody>
      </p:sp>
      <p:sp>
        <p:nvSpPr>
          <p:cNvPr id="7" name="Callout: Left Arrow 6">
            <a:extLst>
              <a:ext uri="{FF2B5EF4-FFF2-40B4-BE49-F238E27FC236}">
                <a16:creationId xmlns:a16="http://schemas.microsoft.com/office/drawing/2014/main" id="{B4C47AEE-9C1F-48D0-B7D4-614A4C433E21}"/>
              </a:ext>
            </a:extLst>
          </p:cNvPr>
          <p:cNvSpPr/>
          <p:nvPr/>
        </p:nvSpPr>
        <p:spPr>
          <a:xfrm>
            <a:off x="5409395" y="3967952"/>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מקורות נוספים</a:t>
            </a:r>
          </a:p>
        </p:txBody>
      </p:sp>
      <p:sp>
        <p:nvSpPr>
          <p:cNvPr id="8" name="Callout: Left Arrow 7">
            <a:extLst>
              <a:ext uri="{FF2B5EF4-FFF2-40B4-BE49-F238E27FC236}">
                <a16:creationId xmlns:a16="http://schemas.microsoft.com/office/drawing/2014/main" id="{D2027B73-3E55-496A-BE81-E2DDB5BA3054}"/>
              </a:ext>
            </a:extLst>
          </p:cNvPr>
          <p:cNvSpPr/>
          <p:nvPr/>
        </p:nvSpPr>
        <p:spPr>
          <a:xfrm>
            <a:off x="5409395" y="1557956"/>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חייב לדעת</a:t>
            </a:r>
          </a:p>
        </p:txBody>
      </p:sp>
      <p:sp>
        <p:nvSpPr>
          <p:cNvPr id="9" name="Callout: Left Arrow 8">
            <a:extLst>
              <a:ext uri="{FF2B5EF4-FFF2-40B4-BE49-F238E27FC236}">
                <a16:creationId xmlns:a16="http://schemas.microsoft.com/office/drawing/2014/main" id="{C37AA984-CD50-4153-A8A3-8F2CF141C735}"/>
              </a:ext>
            </a:extLst>
          </p:cNvPr>
          <p:cNvSpPr/>
          <p:nvPr/>
        </p:nvSpPr>
        <p:spPr>
          <a:xfrm>
            <a:off x="5409395" y="4849432"/>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sz="1600" dirty="0">
                <a:solidFill>
                  <a:sysClr val="windowText" lastClr="000000"/>
                </a:solidFill>
              </a:rPr>
              <a:t>מילות חיפוש</a:t>
            </a:r>
          </a:p>
        </p:txBody>
      </p:sp>
      <p:pic>
        <p:nvPicPr>
          <p:cNvPr id="11" name="Picture 10">
            <a:extLst>
              <a:ext uri="{FF2B5EF4-FFF2-40B4-BE49-F238E27FC236}">
                <a16:creationId xmlns:a16="http://schemas.microsoft.com/office/drawing/2014/main" id="{D9C54890-7F6D-4BDA-9253-6AFB36E76D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026" y="616017"/>
            <a:ext cx="4536173" cy="5819828"/>
          </a:xfrm>
          <a:prstGeom prst="rect">
            <a:avLst/>
          </a:prstGeom>
        </p:spPr>
      </p:pic>
      <p:sp>
        <p:nvSpPr>
          <p:cNvPr id="12" name="Callout: Left Arrow 11">
            <a:extLst>
              <a:ext uri="{FF2B5EF4-FFF2-40B4-BE49-F238E27FC236}">
                <a16:creationId xmlns:a16="http://schemas.microsoft.com/office/drawing/2014/main" id="{EBA4E3F3-08F0-4758-A6B2-D1945FB2FCE6}"/>
              </a:ext>
            </a:extLst>
          </p:cNvPr>
          <p:cNvSpPr/>
          <p:nvPr/>
        </p:nvSpPr>
        <p:spPr>
          <a:xfrm>
            <a:off x="5409395" y="3095036"/>
            <a:ext cx="1116531" cy="73866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כדאי לדעת</a:t>
            </a:r>
          </a:p>
        </p:txBody>
      </p:sp>
      <p:sp>
        <p:nvSpPr>
          <p:cNvPr id="13" name="Callout: Up Arrow 12">
            <a:extLst>
              <a:ext uri="{FF2B5EF4-FFF2-40B4-BE49-F238E27FC236}">
                <a16:creationId xmlns:a16="http://schemas.microsoft.com/office/drawing/2014/main" id="{A27AE0ED-E5DF-487F-9EBF-6951CF7B90B7}"/>
              </a:ext>
            </a:extLst>
          </p:cNvPr>
          <p:cNvSpPr/>
          <p:nvPr/>
        </p:nvSpPr>
        <p:spPr>
          <a:xfrm>
            <a:off x="1280160" y="2164540"/>
            <a:ext cx="772160" cy="700580"/>
          </a:xfrm>
          <a:prstGeom prst="up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ysClr val="windowText" lastClr="000000"/>
                </a:solidFill>
              </a:rPr>
              <a:t>תמונה</a:t>
            </a:r>
          </a:p>
        </p:txBody>
      </p:sp>
    </p:spTree>
    <p:extLst>
      <p:ext uri="{BB962C8B-B14F-4D97-AF65-F5344CB8AC3E}">
        <p14:creationId xmlns:p14="http://schemas.microsoft.com/office/powerpoint/2010/main" val="271992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7E325-727C-413D-8CDE-9CE9C4025E4C}"/>
              </a:ext>
            </a:extLst>
          </p:cNvPr>
          <p:cNvSpPr/>
          <p:nvPr/>
        </p:nvSpPr>
        <p:spPr>
          <a:xfrm>
            <a:off x="9560560" y="672726"/>
            <a:ext cx="2631441" cy="3283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B2B0C803-7526-4079-AFDB-037449FEE221}"/>
              </a:ext>
            </a:extLst>
          </p:cNvPr>
          <p:cNvSpPr txBox="1"/>
          <p:nvPr/>
        </p:nvSpPr>
        <p:spPr>
          <a:xfrm>
            <a:off x="1093273" y="616017"/>
            <a:ext cx="10543672" cy="738664"/>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טבלת מוצגים</a:t>
            </a:r>
          </a:p>
          <a:p>
            <a:pPr algn="r" rtl="1"/>
            <a:r>
              <a:rPr lang="he-IL" dirty="0">
                <a:solidFill>
                  <a:srgbClr val="000000"/>
                </a:solidFill>
                <a:latin typeface="BN Barak" panose="02000000000000000000" pitchFamily="2" charset="-79"/>
                <a:cs typeface="BN Barak" panose="02000000000000000000" pitchFamily="2" charset="-79"/>
              </a:rPr>
              <a:t>אז מה צריך למלא בטבלה?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27" name="TextBox 26">
            <a:extLst>
              <a:ext uri="{FF2B5EF4-FFF2-40B4-BE49-F238E27FC236}">
                <a16:creationId xmlns:a16="http://schemas.microsoft.com/office/drawing/2014/main" id="{884B7E60-28B3-4228-B146-77216AF3254B}"/>
              </a:ext>
            </a:extLst>
          </p:cNvPr>
          <p:cNvSpPr txBox="1"/>
          <p:nvPr/>
        </p:nvSpPr>
        <p:spPr>
          <a:xfrm>
            <a:off x="1093273" y="2533294"/>
            <a:ext cx="10763718" cy="3877985"/>
          </a:xfrm>
          <a:prstGeom prst="rect">
            <a:avLst/>
          </a:prstGeom>
          <a:noFill/>
        </p:spPr>
        <p:txBody>
          <a:bodyPr wrap="square" rtlCol="1">
            <a:spAutoFit/>
          </a:bodyPr>
          <a:lstStyle/>
          <a:p>
            <a:pPr algn="r" rtl="1"/>
            <a:r>
              <a:rPr lang="he-IL" sz="2400" b="0" dirty="0">
                <a:solidFill>
                  <a:srgbClr val="000000"/>
                </a:solidFill>
                <a:effectLst/>
                <a:latin typeface="BN Barak" panose="02000000000000000000" pitchFamily="2" charset="-79"/>
                <a:cs typeface="BN Barak" panose="02000000000000000000" pitchFamily="2" charset="-79"/>
              </a:rPr>
              <a:t>מספרים</a:t>
            </a:r>
          </a:p>
          <a:p>
            <a:pPr algn="r" rtl="1"/>
            <a:endParaRPr lang="he-IL" sz="2400" b="0" dirty="0">
              <a:solidFill>
                <a:srgbClr val="000000"/>
              </a:solidFill>
              <a:effectLst/>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קומה – מספר הקומה בה המוצג נמצא 1 / 2 / 3</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מספר מוקד – בהתאם לאוצרות. מספר המוקד בו נמצא המוצג. מורכב ממספר הקומה ומספר סידורי.</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מספר אוצרות – מספר תיבת התצוגה בה נמצא המוצג. המספר נלקח מטבלת האוצרות.</a:t>
            </a:r>
          </a:p>
          <a:p>
            <a:pPr algn="r" rtl="1"/>
            <a:endParaRPr lang="he-IL" dirty="0">
              <a:solidFill>
                <a:srgbClr val="000000"/>
              </a:solidFill>
              <a:latin typeface="BN Barak" panose="02000000000000000000" pitchFamily="2" charset="-79"/>
              <a:cs typeface="BN Barak" panose="02000000000000000000" pitchFamily="2" charset="-79"/>
            </a:endParaRPr>
          </a:p>
          <a:p>
            <a:pPr algn="r" rtl="1"/>
            <a:r>
              <a:rPr lang="he-IL" b="0" dirty="0">
                <a:solidFill>
                  <a:srgbClr val="000000"/>
                </a:solidFill>
                <a:effectLst/>
                <a:latin typeface="BN Barak" panose="02000000000000000000" pitchFamily="2" charset="-79"/>
                <a:cs typeface="BN Barak" panose="02000000000000000000" pitchFamily="2" charset="-79"/>
              </a:rPr>
              <a:t>מספר סידורי – לכל מוצג קיים מספר אישי משלו. המספר מורכב ממספר המוקד ומספר סידורי עולה. כאשר מתחילים למספר מוצגים יש להתחיל עם המספר 01... 02... אחרת המוצגים לא יהיו בסדר הנכון (10 יבוא אחרי 1 במספור).</a:t>
            </a:r>
          </a:p>
          <a:p>
            <a:pPr algn="r" rtl="1"/>
            <a:r>
              <a:rPr lang="he-IL" dirty="0">
                <a:solidFill>
                  <a:srgbClr val="000000"/>
                </a:solidFill>
                <a:latin typeface="BN Barak" panose="02000000000000000000" pitchFamily="2" charset="-79"/>
                <a:cs typeface="BN Barak" panose="02000000000000000000" pitchFamily="2" charset="-79"/>
              </a:rPr>
              <a:t>אם צריך להוסיף מוצגים באמצע המוקד, לדוגמא רוצים להוסיף מוצג חדש בין מוצג 3.2.1.10 ובין מוצג 3.2.1.11 צריך למספר אותו 3.2.1.10.01 וכן הלאה.</a:t>
            </a:r>
            <a:endParaRPr lang="he-IL" b="0" dirty="0">
              <a:solidFill>
                <a:srgbClr val="000000"/>
              </a:solidFill>
              <a:effectLst/>
              <a:latin typeface="BN Barak" panose="02000000000000000000" pitchFamily="2" charset="-79"/>
              <a:cs typeface="BN Barak" panose="02000000000000000000" pitchFamily="2" charset="-79"/>
            </a:endParaRPr>
          </a:p>
        </p:txBody>
      </p:sp>
      <p:sp>
        <p:nvSpPr>
          <p:cNvPr id="33" name="Callout: Down Arrow 32">
            <a:extLst>
              <a:ext uri="{FF2B5EF4-FFF2-40B4-BE49-F238E27FC236}">
                <a16:creationId xmlns:a16="http://schemas.microsoft.com/office/drawing/2014/main" id="{A872C3F8-8A3E-4416-B448-EFF1FEAABA0A}"/>
              </a:ext>
            </a:extLst>
          </p:cNvPr>
          <p:cNvSpPr/>
          <p:nvPr/>
        </p:nvSpPr>
        <p:spPr>
          <a:xfrm>
            <a:off x="11281078" y="1577412"/>
            <a:ext cx="606393"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rPr>
              <a:t>קומה</a:t>
            </a:r>
          </a:p>
        </p:txBody>
      </p:sp>
      <p:sp>
        <p:nvSpPr>
          <p:cNvPr id="34" name="Callout: Down Arrow 33">
            <a:extLst>
              <a:ext uri="{FF2B5EF4-FFF2-40B4-BE49-F238E27FC236}">
                <a16:creationId xmlns:a16="http://schemas.microsoft.com/office/drawing/2014/main" id="{1D94EA73-D534-4BB4-BECD-790618EFE5A5}"/>
              </a:ext>
            </a:extLst>
          </p:cNvPr>
          <p:cNvSpPr/>
          <p:nvPr/>
        </p:nvSpPr>
        <p:spPr>
          <a:xfrm>
            <a:off x="8295375" y="1572413"/>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כותרת מוצג</a:t>
            </a:r>
          </a:p>
        </p:txBody>
      </p:sp>
      <p:sp>
        <p:nvSpPr>
          <p:cNvPr id="35" name="Callout: Down Arrow 34">
            <a:extLst>
              <a:ext uri="{FF2B5EF4-FFF2-40B4-BE49-F238E27FC236}">
                <a16:creationId xmlns:a16="http://schemas.microsoft.com/office/drawing/2014/main" id="{837BB492-B024-4B23-98C5-08ADE78795BD}"/>
              </a:ext>
            </a:extLst>
          </p:cNvPr>
          <p:cNvSpPr/>
          <p:nvPr/>
        </p:nvSpPr>
        <p:spPr>
          <a:xfrm>
            <a:off x="5565807" y="1572413"/>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err="1">
                <a:solidFill>
                  <a:sysClr val="windowText" lastClr="000000"/>
                </a:solidFill>
              </a:rPr>
              <a:t>לייבל</a:t>
            </a:r>
            <a:r>
              <a:rPr lang="he-IL" sz="1600" dirty="0">
                <a:solidFill>
                  <a:sysClr val="windowText" lastClr="000000"/>
                </a:solidFill>
              </a:rPr>
              <a:t> אוצרות</a:t>
            </a:r>
          </a:p>
        </p:txBody>
      </p:sp>
      <p:sp>
        <p:nvSpPr>
          <p:cNvPr id="36" name="Callout: Down Arrow 35">
            <a:extLst>
              <a:ext uri="{FF2B5EF4-FFF2-40B4-BE49-F238E27FC236}">
                <a16:creationId xmlns:a16="http://schemas.microsoft.com/office/drawing/2014/main" id="{CBBE7EA3-9A9C-4852-8183-3A21A25FD8B6}"/>
              </a:ext>
            </a:extLst>
          </p:cNvPr>
          <p:cNvSpPr/>
          <p:nvPr/>
        </p:nvSpPr>
        <p:spPr>
          <a:xfrm>
            <a:off x="355867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כדאי לדעת</a:t>
            </a:r>
          </a:p>
        </p:txBody>
      </p:sp>
      <p:sp>
        <p:nvSpPr>
          <p:cNvPr id="37" name="Callout: Down Arrow 36">
            <a:extLst>
              <a:ext uri="{FF2B5EF4-FFF2-40B4-BE49-F238E27FC236}">
                <a16:creationId xmlns:a16="http://schemas.microsoft.com/office/drawing/2014/main" id="{B6279BCB-C554-4752-A88B-D8773345F974}"/>
              </a:ext>
            </a:extLst>
          </p:cNvPr>
          <p:cNvSpPr/>
          <p:nvPr/>
        </p:nvSpPr>
        <p:spPr>
          <a:xfrm>
            <a:off x="1093272" y="1572413"/>
            <a:ext cx="606393"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שפה</a:t>
            </a:r>
          </a:p>
        </p:txBody>
      </p:sp>
      <p:sp>
        <p:nvSpPr>
          <p:cNvPr id="38" name="Callout: Down Arrow 37">
            <a:extLst>
              <a:ext uri="{FF2B5EF4-FFF2-40B4-BE49-F238E27FC236}">
                <a16:creationId xmlns:a16="http://schemas.microsoft.com/office/drawing/2014/main" id="{13379367-B047-4D3F-AA99-7B531934F7DC}"/>
              </a:ext>
            </a:extLst>
          </p:cNvPr>
          <p:cNvSpPr/>
          <p:nvPr/>
        </p:nvSpPr>
        <p:spPr>
          <a:xfrm>
            <a:off x="10492335" y="1572413"/>
            <a:ext cx="606393"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chemeClr val="bg1"/>
                </a:solidFill>
              </a:rPr>
              <a:t>מספר מוקד</a:t>
            </a:r>
          </a:p>
        </p:txBody>
      </p:sp>
      <p:sp>
        <p:nvSpPr>
          <p:cNvPr id="39" name="Callout: Down Arrow 38">
            <a:extLst>
              <a:ext uri="{FF2B5EF4-FFF2-40B4-BE49-F238E27FC236}">
                <a16:creationId xmlns:a16="http://schemas.microsoft.com/office/drawing/2014/main" id="{3CE203F3-4101-4CA9-87B3-C2ECF36EC6D0}"/>
              </a:ext>
            </a:extLst>
          </p:cNvPr>
          <p:cNvSpPr/>
          <p:nvPr/>
        </p:nvSpPr>
        <p:spPr>
          <a:xfrm>
            <a:off x="9703592" y="1572401"/>
            <a:ext cx="606393"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chemeClr val="bg1"/>
                </a:solidFill>
              </a:rPr>
              <a:t>מספר אוצרות</a:t>
            </a:r>
          </a:p>
        </p:txBody>
      </p:sp>
      <p:sp>
        <p:nvSpPr>
          <p:cNvPr id="40" name="Callout: Down Arrow 39">
            <a:extLst>
              <a:ext uri="{FF2B5EF4-FFF2-40B4-BE49-F238E27FC236}">
                <a16:creationId xmlns:a16="http://schemas.microsoft.com/office/drawing/2014/main" id="{40D7FB8E-7C42-4BE6-809E-3031708499DD}"/>
              </a:ext>
            </a:extLst>
          </p:cNvPr>
          <p:cNvSpPr/>
          <p:nvPr/>
        </p:nvSpPr>
        <p:spPr>
          <a:xfrm>
            <a:off x="9006024" y="1569760"/>
            <a:ext cx="606393" cy="73866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chemeClr val="bg1"/>
                </a:solidFill>
              </a:rPr>
              <a:t>מספר סידורי</a:t>
            </a:r>
          </a:p>
        </p:txBody>
      </p:sp>
      <p:sp>
        <p:nvSpPr>
          <p:cNvPr id="41" name="Callout: Down Arrow 40">
            <a:extLst>
              <a:ext uri="{FF2B5EF4-FFF2-40B4-BE49-F238E27FC236}">
                <a16:creationId xmlns:a16="http://schemas.microsoft.com/office/drawing/2014/main" id="{8885E50B-3C09-44A3-B4F9-810F404EB36F}"/>
              </a:ext>
            </a:extLst>
          </p:cNvPr>
          <p:cNvSpPr/>
          <p:nvPr/>
        </p:nvSpPr>
        <p:spPr>
          <a:xfrm>
            <a:off x="2630363" y="1569760"/>
            <a:ext cx="757188"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מקורות נוספים</a:t>
            </a:r>
          </a:p>
        </p:txBody>
      </p:sp>
      <p:sp>
        <p:nvSpPr>
          <p:cNvPr id="42" name="Callout: Down Arrow 41">
            <a:extLst>
              <a:ext uri="{FF2B5EF4-FFF2-40B4-BE49-F238E27FC236}">
                <a16:creationId xmlns:a16="http://schemas.microsoft.com/office/drawing/2014/main" id="{3693C56D-F992-4577-A1A5-B313BDC66B98}"/>
              </a:ext>
            </a:extLst>
          </p:cNvPr>
          <p:cNvSpPr/>
          <p:nvPr/>
        </p:nvSpPr>
        <p:spPr>
          <a:xfrm>
            <a:off x="1787614" y="1569760"/>
            <a:ext cx="757188" cy="746316"/>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he-IL" sz="1600" dirty="0">
                <a:solidFill>
                  <a:sysClr val="windowText" lastClr="000000"/>
                </a:solidFill>
              </a:rPr>
              <a:t> מילות חיפוש</a:t>
            </a:r>
          </a:p>
        </p:txBody>
      </p:sp>
      <p:sp>
        <p:nvSpPr>
          <p:cNvPr id="43" name="Callout: Down Arrow 42">
            <a:extLst>
              <a:ext uri="{FF2B5EF4-FFF2-40B4-BE49-F238E27FC236}">
                <a16:creationId xmlns:a16="http://schemas.microsoft.com/office/drawing/2014/main" id="{873CA878-E370-4413-AB9A-72AC678D50FC}"/>
              </a:ext>
            </a:extLst>
          </p:cNvPr>
          <p:cNvSpPr/>
          <p:nvPr/>
        </p:nvSpPr>
        <p:spPr>
          <a:xfrm>
            <a:off x="7502886" y="1569760"/>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err="1">
                <a:solidFill>
                  <a:sysClr val="windowText" lastClr="000000"/>
                </a:solidFill>
              </a:rPr>
              <a:t>תמונתמוצג</a:t>
            </a:r>
            <a:endParaRPr lang="he-IL" sz="1600" dirty="0">
              <a:solidFill>
                <a:sysClr val="windowText" lastClr="000000"/>
              </a:solidFill>
            </a:endParaRPr>
          </a:p>
        </p:txBody>
      </p:sp>
      <p:sp>
        <p:nvSpPr>
          <p:cNvPr id="44" name="Callout: Down Arrow 43">
            <a:extLst>
              <a:ext uri="{FF2B5EF4-FFF2-40B4-BE49-F238E27FC236}">
                <a16:creationId xmlns:a16="http://schemas.microsoft.com/office/drawing/2014/main" id="{8CAA3E37-11D3-4690-B5BE-392D2B77EEBB}"/>
              </a:ext>
            </a:extLst>
          </p:cNvPr>
          <p:cNvSpPr/>
          <p:nvPr/>
        </p:nvSpPr>
        <p:spPr>
          <a:xfrm>
            <a:off x="6604677" y="1565357"/>
            <a:ext cx="606394"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dirty="0">
                <a:solidFill>
                  <a:sysClr val="windowText" lastClr="000000"/>
                </a:solidFill>
              </a:rPr>
              <a:t>סרטון מוצג</a:t>
            </a:r>
          </a:p>
        </p:txBody>
      </p:sp>
      <p:sp>
        <p:nvSpPr>
          <p:cNvPr id="45" name="Callout: Down Arrow 44">
            <a:extLst>
              <a:ext uri="{FF2B5EF4-FFF2-40B4-BE49-F238E27FC236}">
                <a16:creationId xmlns:a16="http://schemas.microsoft.com/office/drawing/2014/main" id="{7C926DB9-E598-432F-A068-542BBCE70914}"/>
              </a:ext>
            </a:extLst>
          </p:cNvPr>
          <p:cNvSpPr/>
          <p:nvPr/>
        </p:nvSpPr>
        <p:spPr>
          <a:xfrm>
            <a:off x="4581364" y="1572401"/>
            <a:ext cx="757187" cy="738664"/>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ysClr val="windowText" lastClr="000000"/>
                </a:solidFill>
              </a:rPr>
              <a:t>חייב לדעת</a:t>
            </a:r>
          </a:p>
        </p:txBody>
      </p:sp>
    </p:spTree>
    <p:extLst>
      <p:ext uri="{BB962C8B-B14F-4D97-AF65-F5344CB8AC3E}">
        <p14:creationId xmlns:p14="http://schemas.microsoft.com/office/powerpoint/2010/main" val="1355308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3189</TotalTime>
  <Words>1447</Words>
  <Application>Microsoft Office PowerPoint</Application>
  <PresentationFormat>Widescreen</PresentationFormat>
  <Paragraphs>356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BN Barak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dc:creator>
  <cp:lastModifiedBy>Michal</cp:lastModifiedBy>
  <cp:revision>56</cp:revision>
  <dcterms:created xsi:type="dcterms:W3CDTF">2022-01-24T17:24:32Z</dcterms:created>
  <dcterms:modified xsi:type="dcterms:W3CDTF">2022-01-28T16:38:24Z</dcterms:modified>
</cp:coreProperties>
</file>