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314" r:id="rId3"/>
    <p:sldId id="340" r:id="rId4"/>
    <p:sldId id="341" r:id="rId5"/>
    <p:sldId id="342" r:id="rId6"/>
    <p:sldId id="344" r:id="rId7"/>
    <p:sldId id="343" r:id="rId8"/>
    <p:sldId id="346" r:id="rId9"/>
    <p:sldId id="347" r:id="rId10"/>
    <p:sldId id="345" r:id="rId11"/>
    <p:sldId id="348" r:id="rId12"/>
    <p:sldId id="349" r:id="rId13"/>
    <p:sldId id="350" r:id="rId14"/>
    <p:sldId id="351" r:id="rId15"/>
    <p:sldId id="352" r:id="rId16"/>
    <p:sldId id="353" r:id="rId17"/>
    <p:sldId id="339" r:id="rId18"/>
    <p:sldId id="335" r:id="rId19"/>
    <p:sldId id="338" r:id="rId20"/>
    <p:sldId id="317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E84"/>
    <a:srgbClr val="BF2E1A"/>
    <a:srgbClr val="45C3D3"/>
    <a:srgbClr val="000000"/>
    <a:srgbClr val="15BBD1"/>
    <a:srgbClr val="ABDDE7"/>
    <a:srgbClr val="CAEAF0"/>
    <a:srgbClr val="96ECF8"/>
    <a:srgbClr val="16C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8" autoAdjust="0"/>
  </p:normalViewPr>
  <p:slideViewPr>
    <p:cSldViewPr showGuides="1">
      <p:cViewPr varScale="1">
        <p:scale>
          <a:sx n="63" d="100"/>
          <a:sy n="63" d="100"/>
        </p:scale>
        <p:origin x="1380" y="52"/>
      </p:cViewPr>
      <p:guideLst>
        <p:guide orient="horz" pos="4247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7109-1BF3-4A72-8ADB-2D7FD21CF5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AE989-2D58-4D41-88DF-3825CA94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96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26BE9-4109-4FB4-AEA5-E6A7F6F45DC1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9BF52-4BC3-41FA-AF02-871DADAA4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088" y="836712"/>
            <a:ext cx="7201296" cy="3847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logo_b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5945851"/>
            <a:ext cx="1368152" cy="6515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8388424" y="44623"/>
            <a:ext cx="432048" cy="28803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fld id="{E8F7304C-BFD1-467C-B28B-176014F5F818}" type="slidenum">
              <a:rPr lang="en-US" smtClean="0"/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088" y="836712"/>
            <a:ext cx="4104456" cy="3847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444208" y="0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E6B3-9311-4A91-B31D-088456D5D7F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65WfW6AR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678" y="0"/>
            <a:ext cx="9144000" cy="6858000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73216"/>
            <a:ext cx="2761051" cy="1484783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04862" y="1336119"/>
            <a:ext cx="8280920" cy="20928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6800" b="1" dirty="0">
                <a:cs typeface="Narkisim" pitchFamily="2" charset="-79"/>
              </a:rPr>
              <a:t>מוזיאון מתחדש </a:t>
            </a:r>
          </a:p>
          <a:p>
            <a:pPr algn="ctr" rtl="1"/>
            <a:r>
              <a:rPr lang="he-IL" sz="6800" b="1" dirty="0">
                <a:cs typeface="Narkisim" pitchFamily="2" charset="-79"/>
              </a:rPr>
              <a:t>פרדיגמות משתנות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910" y="393305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>
                <a:latin typeface="Narkisim" pitchFamily="34" charset="-79"/>
                <a:ea typeface="+mj-ea"/>
                <a:cs typeface="Narkisim" pitchFamily="34" charset="-79"/>
              </a:rPr>
              <a:t>השתלמות מורי תרבות יהודית ישראלית</a:t>
            </a:r>
            <a:br>
              <a:rPr lang="en-US" sz="3200" b="1" dirty="0">
                <a:latin typeface="Narkisim" pitchFamily="34" charset="-79"/>
                <a:ea typeface="+mj-ea"/>
                <a:cs typeface="Narkisim" pitchFamily="34" charset="-79"/>
              </a:rPr>
            </a:br>
            <a:r>
              <a:rPr lang="he-IL" sz="3200" b="1" dirty="0" err="1">
                <a:latin typeface="Narkisim" pitchFamily="34" charset="-79"/>
                <a:ea typeface="+mj-ea"/>
                <a:cs typeface="Narkisim" pitchFamily="34" charset="-79"/>
              </a:rPr>
              <a:t>התשע"ט</a:t>
            </a:r>
            <a:br>
              <a:rPr lang="en-US" sz="3200" b="1" dirty="0">
                <a:latin typeface="Narkisim" pitchFamily="34" charset="-79"/>
                <a:ea typeface="+mj-ea"/>
                <a:cs typeface="Narkisim" pitchFamily="34" charset="-79"/>
              </a:rPr>
            </a:br>
            <a:r>
              <a:rPr lang="he-IL" sz="3200" b="1">
                <a:latin typeface="Narkisim" pitchFamily="34" charset="-79"/>
                <a:ea typeface="+mj-ea"/>
                <a:cs typeface="Narkisim" pitchFamily="34" charset="-79"/>
              </a:rPr>
              <a:t>2018-2019</a:t>
            </a:r>
            <a:endParaRPr lang="en-US" sz="2800" b="1" dirty="0">
              <a:latin typeface="Narkisim" pitchFamily="34" charset="-79"/>
              <a:ea typeface="+mj-ea"/>
              <a:cs typeface="Narkisim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578878"/>
            <a:ext cx="8640960" cy="10464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בית התפוצות – שייח </a:t>
            </a:r>
            <a:r>
              <a:rPr lang="he-IL" sz="4400" b="1" dirty="0" err="1">
                <a:latin typeface="Narkisim" pitchFamily="34" charset="-79"/>
                <a:cs typeface="Narkisim" pitchFamily="34" charset="-79"/>
              </a:rPr>
              <a:t>מוניס</a:t>
            </a:r>
            <a:br>
              <a:rPr lang="he-IL" sz="4400" b="1" dirty="0">
                <a:latin typeface="Narkisim" pitchFamily="34" charset="-79"/>
                <a:cs typeface="Narkisim" pitchFamily="34" charset="-79"/>
              </a:rPr>
            </a:b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8194" name="Picture 2" descr="×ª××¦××ª ×ª××× × ×¢×××¨ ××¡×¤×¨×× ×××¨××××ª ×ª× ×××× ×ª××× ××ª ××©× ××ª">
            <a:extLst>
              <a:ext uri="{FF2B5EF4-FFF2-40B4-BE49-F238E27FC236}">
                <a16:creationId xmlns:a16="http://schemas.microsoft.com/office/drawing/2014/main" id="{F5A521A5-102D-4F2B-B08C-83261A72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29962"/>
            <a:ext cx="5997783" cy="4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×ª××¦××ª ×ª××× × ×¢×××¨ ××§××ª ×××ª ××ª×¤××¦××ª">
            <a:extLst>
              <a:ext uri="{FF2B5EF4-FFF2-40B4-BE49-F238E27FC236}">
                <a16:creationId xmlns:a16="http://schemas.microsoft.com/office/drawing/2014/main" id="{B605F1AA-FCC9-4E32-8B27-AF6A1CF7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41306"/>
            <a:ext cx="2618163" cy="19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72AC6BB7-EB3E-447E-9489-213A34BBC2DA}"/>
              </a:ext>
            </a:extLst>
          </p:cNvPr>
          <p:cNvSpPr txBox="1">
            <a:spLocks noChangeArrowheads="1"/>
          </p:cNvSpPr>
          <p:nvPr/>
        </p:nvSpPr>
        <p:spPr>
          <a:xfrm>
            <a:off x="2195736" y="5948281"/>
            <a:ext cx="4248472" cy="909718"/>
          </a:xfrm>
          <a:prstGeom prst="rect">
            <a:avLst/>
          </a:prstGeom>
        </p:spPr>
        <p:txBody>
          <a:bodyPr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יש בניין – אין תוכן...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71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ועדת תוכן 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242" name="Picture 2" descr="×ª××¦××ª ×ª××× × ×¢×××¨ ××× ×§××× ×¨">
            <a:extLst>
              <a:ext uri="{FF2B5EF4-FFF2-40B4-BE49-F238E27FC236}">
                <a16:creationId xmlns:a16="http://schemas.microsoft.com/office/drawing/2014/main" id="{FAE38931-F101-4B43-8BCF-B2790F59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48" y="1998397"/>
            <a:ext cx="2230055" cy="31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506ED8E-CC07-4852-94FF-A702B5814063}"/>
              </a:ext>
            </a:extLst>
          </p:cNvPr>
          <p:cNvSpPr txBox="1">
            <a:spLocks noChangeArrowheads="1"/>
          </p:cNvSpPr>
          <p:nvPr/>
        </p:nvSpPr>
        <p:spPr>
          <a:xfrm>
            <a:off x="3383867" y="5184738"/>
            <a:ext cx="2376264" cy="909718"/>
          </a:xfrm>
          <a:prstGeom prst="rect">
            <a:avLst/>
          </a:prstGeom>
        </p:spPr>
        <p:txBody>
          <a:bodyPr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אבא קובנר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232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1978 – קם בית התפוצות!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1266" name="Picture 2" descr="https://www.bh.org.il/wp-content/uploads/beit-hatfutsot-1-1140x757.jpg">
            <a:extLst>
              <a:ext uri="{FF2B5EF4-FFF2-40B4-BE49-F238E27FC236}">
                <a16:creationId xmlns:a16="http://schemas.microsoft.com/office/drawing/2014/main" id="{9A1002C9-4CCE-46EF-AAB3-B34ABA17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8" y="1550044"/>
            <a:ext cx="6012160" cy="39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3136B7-4D96-4F67-A99C-1C777F2DCF53}"/>
              </a:ext>
            </a:extLst>
          </p:cNvPr>
          <p:cNvSpPr txBox="1">
            <a:spLocks noChangeArrowheads="1"/>
          </p:cNvSpPr>
          <p:nvPr/>
        </p:nvSpPr>
        <p:spPr>
          <a:xfrm>
            <a:off x="2051720" y="5867092"/>
            <a:ext cx="4248472" cy="909718"/>
          </a:xfrm>
          <a:prstGeom prst="rect">
            <a:avLst/>
          </a:prstGeom>
        </p:spPr>
        <p:txBody>
          <a:bodyPr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רגע – מה לא קם?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5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thumb/b/b4/Max_Nordau_in_Maccabi_Museum.JPG/800px-Max_Nordau_in_Maccabi_Museum.JPG">
            <a:extLst>
              <a:ext uri="{FF2B5EF4-FFF2-40B4-BE49-F238E27FC236}">
                <a16:creationId xmlns:a16="http://schemas.microsoft.com/office/drawing/2014/main" id="{D0651764-E3B4-45AC-A2EC-25C95E14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021">
            <a:off x="6637323" y="1550090"/>
            <a:ext cx="2084358" cy="28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×ª××¦××ª ×ª××× × ×¢×××¨ ×××××ª ××©×¨××¨××">
            <a:extLst>
              <a:ext uri="{FF2B5EF4-FFF2-40B4-BE49-F238E27FC236}">
                <a16:creationId xmlns:a16="http://schemas.microsoft.com/office/drawing/2014/main" id="{B4EEF800-DE1B-470A-B5DB-05132C04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11" y="4591473"/>
            <a:ext cx="2639460" cy="21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×ª××¦××ª ×ª××× × ×¢×××¨ ×©×¨××××§">
            <a:extLst>
              <a:ext uri="{FF2B5EF4-FFF2-40B4-BE49-F238E27FC236}">
                <a16:creationId xmlns:a16="http://schemas.microsoft.com/office/drawing/2014/main" id="{A5A7920C-6754-44A6-A20F-76DFFE03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30" y="1593534"/>
            <a:ext cx="1501355" cy="26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×ª××¦××ª ×ª××× × ×¢×××¨ ×××¨ ×××ª××">
            <a:extLst>
              <a:ext uri="{FF2B5EF4-FFF2-40B4-BE49-F238E27FC236}">
                <a16:creationId xmlns:a16="http://schemas.microsoft.com/office/drawing/2014/main" id="{178B82BA-E8D6-4698-9A0F-06136FB8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859">
            <a:off x="514598" y="1512766"/>
            <a:ext cx="2611942" cy="32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אז מה קרה?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2290" name="Picture 2" descr="×ª××¦××ª ×ª××× × ×¢×××¨ ××¤× ×ª×¨×× ××©×××¨××">
            <a:extLst>
              <a:ext uri="{FF2B5EF4-FFF2-40B4-BE49-F238E27FC236}">
                <a16:creationId xmlns:a16="http://schemas.microsoft.com/office/drawing/2014/main" id="{A72A5689-BF52-4CF7-B9A7-3C478624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63" y="1872568"/>
            <a:ext cx="3672408" cy="27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×ª××¦××ª ×ª××× × ×¢×××¨ ×××¨ ××××ª××">
            <a:extLst>
              <a:ext uri="{FF2B5EF4-FFF2-40B4-BE49-F238E27FC236}">
                <a16:creationId xmlns:a16="http://schemas.microsoft.com/office/drawing/2014/main" id="{6DDD5ABB-4105-42E9-9CD8-8215EEE0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9" y="1633170"/>
            <a:ext cx="3568023" cy="2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×ª××¦××ª ×ª××× × ×¢×××¨ ×××××ª ××× ×××¤××¨">
            <a:extLst>
              <a:ext uri="{FF2B5EF4-FFF2-40B4-BE49-F238E27FC236}">
                <a16:creationId xmlns:a16="http://schemas.microsoft.com/office/drawing/2014/main" id="{4F0E174D-95CB-4F8F-8C0D-0063994B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14" y="4368455"/>
            <a:ext cx="4013301" cy="25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9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אז מה הקשר?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28" name="Picture 4" descr="×ª××¦××ª ×ª××× × ×¢×××¨ ××©×¨×× ×××ª×¤××¦××ª">
            <a:extLst>
              <a:ext uri="{FF2B5EF4-FFF2-40B4-BE49-F238E27FC236}">
                <a16:creationId xmlns:a16="http://schemas.microsoft.com/office/drawing/2014/main" id="{5BF0DCAD-6688-43A4-9D8D-221B16AD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7" y="4031730"/>
            <a:ext cx="4276267" cy="21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×ª××¦××ª ×ª××× × ×¢×××¨ ×ª× ××××">
            <a:extLst>
              <a:ext uri="{FF2B5EF4-FFF2-40B4-BE49-F238E27FC236}">
                <a16:creationId xmlns:a16="http://schemas.microsoft.com/office/drawing/2014/main" id="{795198DA-1D89-43CD-9082-77656623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26" y="2065991"/>
            <a:ext cx="57433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×ª××¦××ª ×ª××× × ×¢×××¨ ×©×¨××××§">
            <a:extLst>
              <a:ext uri="{FF2B5EF4-FFF2-40B4-BE49-F238E27FC236}">
                <a16:creationId xmlns:a16="http://schemas.microsoft.com/office/drawing/2014/main" id="{4154D0CA-DC70-4F9B-855C-D98828E4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73" y="4230940"/>
            <a:ext cx="1062842" cy="1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âªhillel campusâ¬â">
            <a:extLst>
              <a:ext uri="{FF2B5EF4-FFF2-40B4-BE49-F238E27FC236}">
                <a16:creationId xmlns:a16="http://schemas.microsoft.com/office/drawing/2014/main" id="{6149ED52-AFB7-4514-A766-532715EE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0643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×ª××¦××ª ×ª××× × ×¢×××¨ ××××× ××¨×&quot;×">
            <a:extLst>
              <a:ext uri="{FF2B5EF4-FFF2-40B4-BE49-F238E27FC236}">
                <a16:creationId xmlns:a16="http://schemas.microsoft.com/office/drawing/2014/main" id="{AB0C5D75-1919-47D4-B4C0-9C785485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077">
            <a:off x="140873" y="1327065"/>
            <a:ext cx="1931163" cy="10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3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התחדשות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2" name="Picture 2" descr="×ª××¦××ª ×ª××× × ×¢×××¨ ××× ××¡× ×××××××× ×××ª ××ª×¤××¦××ª">
            <a:extLst>
              <a:ext uri="{FF2B5EF4-FFF2-40B4-BE49-F238E27FC236}">
                <a16:creationId xmlns:a16="http://schemas.microsoft.com/office/drawing/2014/main" id="{9F7DCAB6-19B6-43CE-8D22-7F610D2F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9803"/>
            <a:ext cx="5635035" cy="42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2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468544" cy="7101408"/>
          </a:xfrm>
          <a:prstGeom prst="rect">
            <a:avLst/>
          </a:prstGeom>
        </p:spPr>
      </p:pic>
      <p:pic>
        <p:nvPicPr>
          <p:cNvPr id="10" name="Picture 9" descr="logo_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66" y="6541887"/>
            <a:ext cx="1066858" cy="50802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35"/>
            <a:ext cx="8229600" cy="1908215"/>
          </a:xfrm>
        </p:spPr>
        <p:txBody>
          <a:bodyPr/>
          <a:lstStyle/>
          <a:p>
            <a:pPr algn="ctr" rtl="1"/>
            <a:br>
              <a:rPr lang="he-IL" sz="3200" b="1" dirty="0">
                <a:latin typeface="Narkisim" pitchFamily="34" charset="-79"/>
                <a:cs typeface="Narkisim" pitchFamily="34" charset="-79"/>
              </a:rPr>
            </a:br>
            <a:r>
              <a:rPr lang="he-IL" sz="3200" b="1" dirty="0">
                <a:latin typeface="Narkisim" pitchFamily="34" charset="-79"/>
                <a:cs typeface="Narkisim" pitchFamily="34" charset="-79"/>
              </a:rPr>
              <a:t>"</a:t>
            </a:r>
            <a:r>
              <a:rPr lang="he-IL" sz="3200" b="1" dirty="0" err="1">
                <a:latin typeface="Narkisim" pitchFamily="34" charset="-79"/>
                <a:cs typeface="Narkisim" pitchFamily="34" charset="-79"/>
              </a:rPr>
              <a:t>משנשתנו</a:t>
            </a:r>
            <a:r>
              <a:rPr lang="he-IL" sz="3200" b="1" dirty="0">
                <a:latin typeface="Narkisim" pitchFamily="34" charset="-79"/>
                <a:cs typeface="Narkisim" pitchFamily="34" charset="-79"/>
              </a:rPr>
              <a:t> הזמנים, </a:t>
            </a:r>
            <a:r>
              <a:rPr lang="he-IL" sz="3200" b="1" dirty="0" err="1">
                <a:latin typeface="Narkisim" pitchFamily="34" charset="-79"/>
                <a:cs typeface="Narkisim" pitchFamily="34" charset="-79"/>
              </a:rPr>
              <a:t>נשתנו</a:t>
            </a:r>
            <a:r>
              <a:rPr lang="he-IL" sz="3200" b="1" dirty="0">
                <a:latin typeface="Narkisim" pitchFamily="34" charset="-79"/>
                <a:cs typeface="Narkisim" pitchFamily="34" charset="-79"/>
              </a:rPr>
              <a:t> המעשים, </a:t>
            </a:r>
            <a:br>
              <a:rPr lang="he-IL" sz="3200" b="1" dirty="0">
                <a:latin typeface="Narkisim" pitchFamily="34" charset="-79"/>
                <a:cs typeface="Narkisim" pitchFamily="34" charset="-79"/>
              </a:rPr>
            </a:br>
            <a:r>
              <a:rPr lang="he-IL" sz="3200" b="1" dirty="0" err="1">
                <a:latin typeface="Narkisim" pitchFamily="34" charset="-79"/>
                <a:cs typeface="Narkisim" pitchFamily="34" charset="-79"/>
              </a:rPr>
              <a:t>משנשתנו</a:t>
            </a:r>
            <a:r>
              <a:rPr lang="he-IL" sz="3200" b="1" dirty="0">
                <a:latin typeface="Narkisim" pitchFamily="34" charset="-79"/>
                <a:cs typeface="Narkisim" pitchFamily="34" charset="-79"/>
              </a:rPr>
              <a:t> המעשים – </a:t>
            </a:r>
            <a:r>
              <a:rPr lang="he-IL" sz="3200" b="1" dirty="0" err="1">
                <a:latin typeface="Narkisim" pitchFamily="34" charset="-79"/>
                <a:cs typeface="Narkisim" pitchFamily="34" charset="-79"/>
              </a:rPr>
              <a:t>נשתנו</a:t>
            </a:r>
            <a:r>
              <a:rPr lang="he-IL" sz="3200" b="1" dirty="0">
                <a:latin typeface="Narkisim" pitchFamily="34" charset="-79"/>
                <a:cs typeface="Narkisim" pitchFamily="34" charset="-79"/>
              </a:rPr>
              <a:t> המושגים" </a:t>
            </a:r>
            <a:r>
              <a:rPr lang="he-IL" sz="1600" b="1" dirty="0">
                <a:latin typeface="Narkisim" pitchFamily="34" charset="-79"/>
                <a:cs typeface="Narkisim" pitchFamily="34" charset="-79"/>
              </a:rPr>
              <a:t>(ש"י עגנון)</a:t>
            </a:r>
            <a:br>
              <a:rPr lang="he-IL" sz="1600" b="1" dirty="0">
                <a:latin typeface="Narkisim" pitchFamily="34" charset="-79"/>
                <a:cs typeface="Narkisim" pitchFamily="34" charset="-79"/>
              </a:rPr>
            </a:br>
            <a:r>
              <a:rPr lang="he-IL" sz="2800" b="1" dirty="0">
                <a:latin typeface="Narkisim" pitchFamily="34" charset="-79"/>
                <a:cs typeface="Narkisim" pitchFamily="34" charset="-79"/>
              </a:rPr>
              <a:t>מושגים משתנים על היחס בין קהילות</a:t>
            </a:r>
            <a:endParaRPr lang="en-US" sz="32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27784" y="3523320"/>
            <a:ext cx="4032448" cy="3240360"/>
          </a:xfrm>
          <a:prstGeom prst="ellipse">
            <a:avLst/>
          </a:prstGeom>
          <a:solidFill>
            <a:srgbClr val="212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200" b="1" dirty="0"/>
              <a:t>'עם'</a:t>
            </a:r>
          </a:p>
          <a:p>
            <a:pPr algn="ctr" rtl="1"/>
            <a:r>
              <a:rPr lang="he-IL" sz="2200" b="1" dirty="0" err="1"/>
              <a:t>עמיות</a:t>
            </a:r>
            <a:r>
              <a:rPr lang="he-IL" sz="2200" b="1" dirty="0"/>
              <a:t> יהודית = ישראל כנכס העם היהוד</a:t>
            </a:r>
            <a:r>
              <a:rPr lang="he-IL" sz="2200" dirty="0"/>
              <a:t>י</a:t>
            </a:r>
          </a:p>
        </p:txBody>
      </p:sp>
      <p:pic>
        <p:nvPicPr>
          <p:cNvPr id="1026" name="Picture 2" descr="ANd9GcSEGU4SHZ_F26Zp7lR9GpEPJHwAES-XyasU4ugDVeHHrEqIau6rG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748">
            <a:off x="299139" y="3920918"/>
            <a:ext cx="13716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54195" y="1844824"/>
            <a:ext cx="2880320" cy="2592288"/>
          </a:xfrm>
          <a:prstGeom prst="ellipse">
            <a:avLst/>
          </a:prstGeom>
          <a:solidFill>
            <a:srgbClr val="212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000" b="1" dirty="0"/>
              <a:t>ישראל והתפוצות – פזורה</a:t>
            </a:r>
          </a:p>
        </p:txBody>
      </p:sp>
      <p:pic>
        <p:nvPicPr>
          <p:cNvPr id="1028" name="Picture 4" descr="Nefesh B'Nefesh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51" y="5083363"/>
            <a:ext cx="1481907" cy="14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Nd9GcRBTDaocYt0G6yzROeHw7EVm215cwuWrKVlH5ojF9MtZh22jQLG1Q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702">
            <a:off x="6916964" y="4506122"/>
            <a:ext cx="1889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092180" y="1918453"/>
            <a:ext cx="3024336" cy="2518659"/>
          </a:xfrm>
          <a:prstGeom prst="ellipse">
            <a:avLst/>
          </a:prstGeom>
          <a:solidFill>
            <a:srgbClr val="212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/>
          </a:p>
          <a:p>
            <a:pPr algn="ctr"/>
            <a:r>
              <a:rPr lang="he-IL" sz="2000" b="1" dirty="0"/>
              <a:t>ציון ו-'גולה'</a:t>
            </a:r>
          </a:p>
        </p:txBody>
      </p:sp>
      <p:sp>
        <p:nvSpPr>
          <p:cNvPr id="3" name="מלבן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rtl="1" fontAlgn="base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58498"/>
            <a:ext cx="8229600" cy="1569660"/>
          </a:xfrm>
        </p:spPr>
        <p:txBody>
          <a:bodyPr/>
          <a:lstStyle/>
          <a:p>
            <a:pPr algn="ctr" rtl="1" eaLnBrk="1" hangingPunct="1"/>
            <a:r>
              <a:rPr lang="he-IL" sz="5400" b="1" dirty="0">
                <a:latin typeface="Narkisim" pitchFamily="34" charset="-79"/>
                <a:cs typeface="Narkisim" pitchFamily="34" charset="-79"/>
              </a:rPr>
              <a:t>העם היהודי</a:t>
            </a:r>
            <a:br>
              <a:rPr lang="he-IL" sz="4800" b="1" dirty="0">
                <a:latin typeface="Narkisim" pitchFamily="34" charset="-79"/>
                <a:cs typeface="Narkisim" pitchFamily="34" charset="-79"/>
              </a:rPr>
            </a:br>
            <a:r>
              <a:rPr lang="he-IL" sz="4800" b="1" dirty="0">
                <a:latin typeface="Narkisim" pitchFamily="34" charset="-79"/>
                <a:cs typeface="Narkisim" pitchFamily="34" charset="-79"/>
              </a:rPr>
              <a:t>"מרחב זהות" המבוסס על:</a:t>
            </a:r>
            <a:endParaRPr lang="en-US" sz="48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80528" y="1988840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"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 זיכרון היסטורי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"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 זיקה מרובת פנים לישראל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"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 עולם יצירה יהודי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"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 עולם ערכים ייחודי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"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 אורח חיים יהודי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"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 שפה עברית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  <p:pic>
        <p:nvPicPr>
          <p:cNvPr id="6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9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734" y="2843644"/>
            <a:ext cx="8229600" cy="738664"/>
          </a:xfrm>
        </p:spPr>
        <p:txBody>
          <a:bodyPr/>
          <a:lstStyle/>
          <a:p>
            <a:pPr algn="ctr" rtl="1" eaLnBrk="1" hangingPunct="1"/>
            <a:r>
              <a:rPr lang="he-IL" sz="4800" b="1" dirty="0">
                <a:latin typeface="Narkisim" pitchFamily="2" charset="-79"/>
                <a:cs typeface="Narkisim" pitchFamily="2" charset="-79"/>
                <a:hlinkClick r:id="rId3"/>
              </a:rPr>
              <a:t>אתם חלק מהסיפור</a:t>
            </a:r>
            <a:endParaRPr lang="en-US" sz="4800" dirty="0">
              <a:latin typeface="Narkisim" pitchFamily="2" charset="-79"/>
              <a:cs typeface="Narkisim" pitchFamily="2" charset="-79"/>
            </a:endParaRPr>
          </a:p>
        </p:txBody>
      </p:sp>
      <p:pic>
        <p:nvPicPr>
          <p:cNvPr id="6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36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2665" y="1984578"/>
            <a:ext cx="8640960" cy="479218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r" rtl="1">
              <a:buNone/>
            </a:pPr>
            <a:endParaRPr lang="he-IL" sz="2800" b="1" dirty="0">
              <a:solidFill>
                <a:schemeClr val="bg2">
                  <a:lumMod val="10000"/>
                </a:schemeClr>
              </a:solidFill>
              <a:latin typeface="Narkisim" pitchFamily="34" charset="-79"/>
              <a:cs typeface="Narkisim" pitchFamily="34" charset="-79"/>
            </a:endParaRPr>
          </a:p>
          <a:p>
            <a:pPr algn="just" rtl="1">
              <a:buNone/>
            </a:pPr>
            <a:r>
              <a:rPr lang="he-IL" sz="62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בית התפוצות </a:t>
            </a:r>
            <a:r>
              <a:rPr lang="he-IL" sz="6500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הינו המוסד היחיד המספר ומתעד את </a:t>
            </a:r>
            <a:r>
              <a:rPr lang="he-IL" sz="65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סיפורו הייחודי והמתמשך של העם היהודי.</a:t>
            </a:r>
          </a:p>
          <a:p>
            <a:pPr algn="just" rtl="1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  <a:p>
            <a:pPr algn="just" rtl="1">
              <a:buNone/>
            </a:pPr>
            <a:r>
              <a:rPr lang="he-IL" sz="62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בית התפוצות </a:t>
            </a:r>
            <a:r>
              <a:rPr lang="he-IL" sz="6500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מציג את הפסיפס הרב גוני המרכיב את העם היהודי ובה בעת מדגיש את המאחד והמשותף. </a:t>
            </a:r>
          </a:p>
          <a:p>
            <a:pPr algn="just" rtl="1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  <a:p>
            <a:pPr algn="just" rtl="1">
              <a:buNone/>
            </a:pPr>
            <a:r>
              <a:rPr lang="he-IL" sz="62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בית התפוצות </a:t>
            </a:r>
            <a:r>
              <a:rPr lang="he-IL" sz="6500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נמצא בשלהי תהליך התחדשות ושינוי.   </a:t>
            </a:r>
            <a:endParaRPr lang="en-US" sz="6500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286490"/>
            <a:ext cx="8640960" cy="163121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בית התפוצות:</a:t>
            </a:r>
            <a:br>
              <a:rPr lang="he-IL" sz="4400" b="1" dirty="0">
                <a:latin typeface="Narkisim" pitchFamily="34" charset="-79"/>
                <a:cs typeface="Narkisim" pitchFamily="34" charset="-79"/>
              </a:rPr>
            </a:br>
            <a:r>
              <a:rPr lang="he-IL" sz="3800" b="1" dirty="0">
                <a:latin typeface="Narkisim" pitchFamily="34" charset="-79"/>
                <a:cs typeface="Narkisim" pitchFamily="34" charset="-79"/>
              </a:rPr>
              <a:t>המרכז הלאומי לקהילות ישראל בארץ ובעולם</a:t>
            </a:r>
            <a:br>
              <a:rPr lang="he-IL" sz="3800" b="1" dirty="0">
                <a:latin typeface="Narkisim" pitchFamily="34" charset="-79"/>
                <a:cs typeface="Narkisim" pitchFamily="34" charset="-79"/>
              </a:rPr>
            </a:br>
            <a:r>
              <a:rPr lang="he-IL" sz="2400" b="1" dirty="0">
                <a:latin typeface="Narkisim" pitchFamily="34" charset="-79"/>
                <a:cs typeface="Narkisim" pitchFamily="34" charset="-79"/>
              </a:rPr>
              <a:t>(חוק בית התפוצות </a:t>
            </a:r>
            <a:r>
              <a:rPr lang="he-IL" sz="2400" b="1" dirty="0" err="1">
                <a:latin typeface="Narkisim" pitchFamily="34" charset="-79"/>
                <a:cs typeface="Narkisim" pitchFamily="34" charset="-79"/>
              </a:rPr>
              <a:t>התשס"ו</a:t>
            </a:r>
            <a:r>
              <a:rPr lang="he-IL" sz="2400" b="1" dirty="0">
                <a:latin typeface="Narkisim" pitchFamily="34" charset="-79"/>
                <a:cs typeface="Narkisim" pitchFamily="34" charset="-79"/>
              </a:rPr>
              <a:t> - 2005)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162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04864"/>
            <a:ext cx="8229600" cy="1107996"/>
          </a:xfrm>
        </p:spPr>
        <p:txBody>
          <a:bodyPr/>
          <a:lstStyle/>
          <a:p>
            <a:pPr algn="ctr" rtl="1" eaLnBrk="1" hangingPunct="1"/>
            <a:r>
              <a:rPr lang="he-IL" sz="7200" b="1" dirty="0">
                <a:latin typeface="Narkisim" pitchFamily="34" charset="-79"/>
                <a:cs typeface="Narkisim" pitchFamily="34" charset="-79"/>
              </a:rPr>
              <a:t>תודה רבה!</a:t>
            </a:r>
            <a:endParaRPr lang="en-US" sz="72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6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04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424990"/>
            <a:ext cx="8640960" cy="135421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בית התפוצות:</a:t>
            </a:r>
            <a:br>
              <a:rPr lang="he-IL" sz="4400" b="1" dirty="0">
                <a:latin typeface="Narkisim" pitchFamily="34" charset="-79"/>
                <a:cs typeface="Narkisim" pitchFamily="34" charset="-79"/>
              </a:rPr>
            </a:br>
            <a:r>
              <a:rPr lang="he-IL" sz="4400" b="1" dirty="0">
                <a:latin typeface="Narkisim" pitchFamily="34" charset="-79"/>
                <a:cs typeface="Narkisim" pitchFamily="34" charset="-79"/>
              </a:rPr>
              <a:t>ד"ר נחום גולדמן – הוגה הרעיון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28" name="Picture 4" descr="×ª××¦××ª ×ª××× × ×¢×××¨ × ××× ×××××× ×××ª ××ª×¤××¦××ª">
            <a:extLst>
              <a:ext uri="{FF2B5EF4-FFF2-40B4-BE49-F238E27FC236}">
                <a16:creationId xmlns:a16="http://schemas.microsoft.com/office/drawing/2014/main" id="{F6BA4EF2-6930-4B36-A3B6-42497FFB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48011"/>
            <a:ext cx="3024336" cy="29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FCB12D6-C10D-4E00-BC25-A6033A6B5435}"/>
              </a:ext>
            </a:extLst>
          </p:cNvPr>
          <p:cNvSpPr txBox="1">
            <a:spLocks noChangeArrowheads="1"/>
          </p:cNvSpPr>
          <p:nvPr/>
        </p:nvSpPr>
        <p:spPr>
          <a:xfrm>
            <a:off x="3483795" y="5229200"/>
            <a:ext cx="2176409" cy="909718"/>
          </a:xfrm>
          <a:prstGeom prst="rect">
            <a:avLst/>
          </a:prstGeom>
        </p:spPr>
        <p:txBody>
          <a:bodyPr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"יד לגולה"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475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התגובה: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2050" name="Picture 2" descr="https://upload.wikimedia.org/wikipedia/commons/thumb/b/b4/Max_Nordau_in_Maccabi_Museum.JPG/800px-Max_Nordau_in_Maccabi_Museum.JPG">
            <a:extLst>
              <a:ext uri="{FF2B5EF4-FFF2-40B4-BE49-F238E27FC236}">
                <a16:creationId xmlns:a16="http://schemas.microsoft.com/office/drawing/2014/main" id="{D0651764-E3B4-45AC-A2EC-25C95E14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021">
            <a:off x="6637323" y="1595210"/>
            <a:ext cx="2084358" cy="28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×ª××¦××ª ×ª××× × ×¢×××¨ ×××××ª ××©×¨××¨××">
            <a:extLst>
              <a:ext uri="{FF2B5EF4-FFF2-40B4-BE49-F238E27FC236}">
                <a16:creationId xmlns:a16="http://schemas.microsoft.com/office/drawing/2014/main" id="{B4EEF800-DE1B-470A-B5DB-05132C04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11" y="4636593"/>
            <a:ext cx="2639460" cy="21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×ª××¦××ª ×ª××× × ×¢×××¨ ×©×¨××××§">
            <a:extLst>
              <a:ext uri="{FF2B5EF4-FFF2-40B4-BE49-F238E27FC236}">
                <a16:creationId xmlns:a16="http://schemas.microsoft.com/office/drawing/2014/main" id="{A5A7920C-6754-44A6-A20F-76DFFE03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30" y="1638654"/>
            <a:ext cx="1501355" cy="26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×ª××¦××ª ×ª××× × ×¢×××¨ ×××¨ ×××ª××">
            <a:extLst>
              <a:ext uri="{FF2B5EF4-FFF2-40B4-BE49-F238E27FC236}">
                <a16:creationId xmlns:a16="http://schemas.microsoft.com/office/drawing/2014/main" id="{178B82BA-E8D6-4698-9A0F-06136FB8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859">
            <a:off x="514598" y="1557886"/>
            <a:ext cx="2611942" cy="32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6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424990"/>
            <a:ext cx="8640960" cy="135421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בית התפוצות:</a:t>
            </a:r>
            <a:br>
              <a:rPr lang="he-IL" sz="4400" b="1" dirty="0">
                <a:latin typeface="Narkisim" pitchFamily="34" charset="-79"/>
                <a:cs typeface="Narkisim" pitchFamily="34" charset="-79"/>
              </a:rPr>
            </a:br>
            <a:r>
              <a:rPr lang="he-IL" sz="4400" b="1" dirty="0">
                <a:latin typeface="Narkisim" pitchFamily="34" charset="-79"/>
                <a:cs typeface="Narkisim" pitchFamily="34" charset="-79"/>
              </a:rPr>
              <a:t>1968 - מגיע הכסף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7" name="Picture 12" descr="×ª××¦××ª ×ª××× × ×¢×××¨ ××××¨">
            <a:extLst>
              <a:ext uri="{FF2B5EF4-FFF2-40B4-BE49-F238E27FC236}">
                <a16:creationId xmlns:a16="http://schemas.microsoft.com/office/drawing/2014/main" id="{50E8A6BE-C94D-48E7-BA7A-749C5726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1" y="1932408"/>
            <a:ext cx="6516216" cy="28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×ª××¦××ª ×ª××× × ×¢×××¨ ××¦× ×× ×× ××××ª×">
            <a:extLst>
              <a:ext uri="{FF2B5EF4-FFF2-40B4-BE49-F238E27FC236}">
                <a16:creationId xmlns:a16="http://schemas.microsoft.com/office/drawing/2014/main" id="{03496FDF-C320-4B7F-AEE9-8FC7CA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92559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מוזיאונים לאומיים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100" name="Picture 4" descr="×ª××¦××ª ×ª××× × ×¢×××¨ ××¨ ××¨×¦×">
            <a:extLst>
              <a:ext uri="{FF2B5EF4-FFF2-40B4-BE49-F238E27FC236}">
                <a16:creationId xmlns:a16="http://schemas.microsoft.com/office/drawing/2014/main" id="{9159163F-AFFD-4ABE-A481-8F7D99E5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08" y="1839630"/>
            <a:ext cx="3042592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×ª××¦××ª ×ª××× × ×¢×××¨ ×× ××©×">
            <a:extLst>
              <a:ext uri="{FF2B5EF4-FFF2-40B4-BE49-F238E27FC236}">
                <a16:creationId xmlns:a16="http://schemas.microsoft.com/office/drawing/2014/main" id="{7D48141E-E8AA-4562-BAB3-070AD0FA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24469"/>
            <a:ext cx="3147734" cy="209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×ª××¦××ª ×ª××× × ×¢×××¨ ××××××× ××©×¨××">
            <a:extLst>
              <a:ext uri="{FF2B5EF4-FFF2-40B4-BE49-F238E27FC236}">
                <a16:creationId xmlns:a16="http://schemas.microsoft.com/office/drawing/2014/main" id="{80ECD21D-76BB-46DC-8D5F-0CAC01F6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825"/>
            <a:ext cx="3503290" cy="24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×ª××¦××ª ×ª××× × ×¢×××¨ ××¨××©×××">
            <a:extLst>
              <a:ext uri="{FF2B5EF4-FFF2-40B4-BE49-F238E27FC236}">
                <a16:creationId xmlns:a16="http://schemas.microsoft.com/office/drawing/2014/main" id="{9E4E0A71-2A93-410E-AEDF-EC03936C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86" y="3155272"/>
            <a:ext cx="5021110" cy="19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578878"/>
            <a:ext cx="8640960" cy="10464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בית התפוצות</a:t>
            </a:r>
            <a:br>
              <a:rPr lang="he-IL" sz="4400" b="1" dirty="0">
                <a:latin typeface="Narkisim" pitchFamily="34" charset="-79"/>
                <a:cs typeface="Narkisim" pitchFamily="34" charset="-79"/>
              </a:rPr>
            </a:b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124" name="Picture 4" descr="×ª××¦××ª ×ª××× × ×¢×××¨ ×××ª ××ª×¤××¦××ª">
            <a:extLst>
              <a:ext uri="{FF2B5EF4-FFF2-40B4-BE49-F238E27FC236}">
                <a16:creationId xmlns:a16="http://schemas.microsoft.com/office/drawing/2014/main" id="{E990307A-0A3B-4488-BC30-15429EE0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610973" cy="27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×ª××¦××ª ×ª××× × ×¢×××¨ ×ª× ××××">
            <a:extLst>
              <a:ext uri="{FF2B5EF4-FFF2-40B4-BE49-F238E27FC236}">
                <a16:creationId xmlns:a16="http://schemas.microsoft.com/office/drawing/2014/main" id="{6B124157-8FA1-40FC-A4A2-75A157F06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99521"/>
            <a:ext cx="6742320" cy="19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9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מוזיאונים לאומיים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104" name="Picture 8" descr="×ª××¦××ª ×ª××× × ×¢×××¨ ××××××× ××©×¨××">
            <a:extLst>
              <a:ext uri="{FF2B5EF4-FFF2-40B4-BE49-F238E27FC236}">
                <a16:creationId xmlns:a16="http://schemas.microsoft.com/office/drawing/2014/main" id="{80ECD21D-76BB-46DC-8D5F-0CAC01F6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90" y="1591427"/>
            <a:ext cx="2901474" cy="20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×ª××¦××ª ×ª××× × ×¢×××¨ ××××××ª ×§×××¨××">
            <a:extLst>
              <a:ext uri="{FF2B5EF4-FFF2-40B4-BE49-F238E27FC236}">
                <a16:creationId xmlns:a16="http://schemas.microsoft.com/office/drawing/2014/main" id="{952E2732-943F-4144-9696-31C551BC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09" y="3320908"/>
            <a:ext cx="3028821" cy="1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×ª××¦××ª ×ª××× × ×¢×××¨ ×¤×××">
            <a:extLst>
              <a:ext uri="{FF2B5EF4-FFF2-40B4-BE49-F238E27FC236}">
                <a16:creationId xmlns:a16="http://schemas.microsoft.com/office/drawing/2014/main" id="{ABDF46AE-40ED-4A6E-AF8B-A656FEF2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434281" cy="37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E3F17C6-AAE9-45A2-B03A-B2AA1C9A8D5C}"/>
              </a:ext>
            </a:extLst>
          </p:cNvPr>
          <p:cNvSpPr txBox="1">
            <a:spLocks noChangeArrowheads="1"/>
          </p:cNvSpPr>
          <p:nvPr/>
        </p:nvSpPr>
        <p:spPr>
          <a:xfrm>
            <a:off x="1088608" y="5411999"/>
            <a:ext cx="6768752" cy="909718"/>
          </a:xfrm>
          <a:prstGeom prst="rect">
            <a:avLst/>
          </a:prstGeom>
        </p:spPr>
        <p:txBody>
          <a:bodyPr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מהתנ"ך			 	לפלמ"ח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34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3" y="-8869"/>
            <a:ext cx="9480369" cy="7110277"/>
          </a:xfrm>
          <a:prstGeom prst="rect">
            <a:avLst/>
          </a:prstGeom>
        </p:spPr>
      </p:pic>
      <p:pic>
        <p:nvPicPr>
          <p:cNvPr id="5" name="Picture 3" descr="C:\Users\daliatibon\AppData\Local\Microsoft\Windows\Temporary Internet Files\Content.Outlook\XO7N2JQQ\logo_bet_RGB h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8281"/>
            <a:ext cx="1691680" cy="9097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63544"/>
            <a:ext cx="8640960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400" b="1" dirty="0">
                <a:latin typeface="Narkisim" pitchFamily="34" charset="-79"/>
                <a:cs typeface="Narkisim" pitchFamily="34" charset="-79"/>
              </a:rPr>
              <a:t>תכנית הלימודים בהיסטוריה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9218" name="Picture 2" descr="×ª××¦××ª ×ª××× × ×¢×××¨ ×¨××¡ ×¤×¨×××§××× ××× ××××× ×¡×¤×¨××">
            <a:extLst>
              <a:ext uri="{FF2B5EF4-FFF2-40B4-BE49-F238E27FC236}">
                <a16:creationId xmlns:a16="http://schemas.microsoft.com/office/drawing/2014/main" id="{A4BB1897-665E-4506-9124-F895BD9F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8" y="1556793"/>
            <a:ext cx="2414161" cy="31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×ª××× × ×§×©××¨×">
            <a:extLst>
              <a:ext uri="{FF2B5EF4-FFF2-40B4-BE49-F238E27FC236}">
                <a16:creationId xmlns:a16="http://schemas.microsoft.com/office/drawing/2014/main" id="{7A37A57A-D85C-43A9-BDBA-A188865D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47" y="1556793"/>
            <a:ext cx="2406257" cy="31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×ª××¦××ª ×ª××× × ×¢×××¨ ×¨××¡ ×¤×¨×××§××× ××× ××××× ×¡×¤×¨××">
            <a:extLst>
              <a:ext uri="{FF2B5EF4-FFF2-40B4-BE49-F238E27FC236}">
                <a16:creationId xmlns:a16="http://schemas.microsoft.com/office/drawing/2014/main" id="{9B51560A-D8A6-46F3-9F31-2ACC2843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5" y="1556792"/>
            <a:ext cx="2367194" cy="3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928707C-1C4B-4252-AA75-2C7D38604943}"/>
              </a:ext>
            </a:extLst>
          </p:cNvPr>
          <p:cNvSpPr txBox="1">
            <a:spLocks noChangeArrowheads="1"/>
          </p:cNvSpPr>
          <p:nvPr/>
        </p:nvSpPr>
        <p:spPr>
          <a:xfrm>
            <a:off x="6732235" y="4776855"/>
            <a:ext cx="1845200" cy="677108"/>
          </a:xfrm>
          <a:prstGeom prst="rect">
            <a:avLst/>
          </a:prstGeom>
        </p:spPr>
        <p:txBody>
          <a:bodyPr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בית שני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21C76E5-A31D-4E85-8B87-F510E17AEA1F}"/>
              </a:ext>
            </a:extLst>
          </p:cNvPr>
          <p:cNvSpPr txBox="1">
            <a:spLocks noChangeArrowheads="1"/>
          </p:cNvSpPr>
          <p:nvPr/>
        </p:nvSpPr>
        <p:spPr>
          <a:xfrm>
            <a:off x="3419872" y="4776855"/>
            <a:ext cx="1845200" cy="677108"/>
          </a:xfrm>
          <a:prstGeom prst="rect">
            <a:avLst/>
          </a:prstGeom>
        </p:spPr>
        <p:txBody>
          <a:bodyPr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שואה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FAB469F-8F09-47E0-9AF6-83105B0A681F}"/>
              </a:ext>
            </a:extLst>
          </p:cNvPr>
          <p:cNvSpPr txBox="1">
            <a:spLocks noChangeArrowheads="1"/>
          </p:cNvSpPr>
          <p:nvPr/>
        </p:nvSpPr>
        <p:spPr>
          <a:xfrm>
            <a:off x="338808" y="4783735"/>
            <a:ext cx="1845200" cy="677108"/>
          </a:xfrm>
          <a:prstGeom prst="rect">
            <a:avLst/>
          </a:prstGeom>
        </p:spPr>
        <p:txBody>
          <a:bodyPr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ציונות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  <p:sp>
        <p:nvSpPr>
          <p:cNvPr id="2" name="חץ: ימינה 1">
            <a:extLst>
              <a:ext uri="{FF2B5EF4-FFF2-40B4-BE49-F238E27FC236}">
                <a16:creationId xmlns:a16="http://schemas.microsoft.com/office/drawing/2014/main" id="{CADCBEAC-C96A-4C5D-BB9D-35F1E06ABAEA}"/>
              </a:ext>
            </a:extLst>
          </p:cNvPr>
          <p:cNvSpPr/>
          <p:nvPr/>
        </p:nvSpPr>
        <p:spPr>
          <a:xfrm rot="10800000">
            <a:off x="6089641" y="2856725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חץ: ימינה 14">
            <a:extLst>
              <a:ext uri="{FF2B5EF4-FFF2-40B4-BE49-F238E27FC236}">
                <a16:creationId xmlns:a16="http://schemas.microsoft.com/office/drawing/2014/main" id="{4960F9C3-6A97-4F73-9F60-9C33E193D5EB}"/>
              </a:ext>
            </a:extLst>
          </p:cNvPr>
          <p:cNvSpPr/>
          <p:nvPr/>
        </p:nvSpPr>
        <p:spPr>
          <a:xfrm rot="10800000">
            <a:off x="2850492" y="2856725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8" descr="×ª××¦××ª ×ª××× × ×¢×××¨ ××××××× ××©×¨××">
            <a:extLst>
              <a:ext uri="{FF2B5EF4-FFF2-40B4-BE49-F238E27FC236}">
                <a16:creationId xmlns:a16="http://schemas.microsoft.com/office/drawing/2014/main" id="{D4F9B055-6988-435E-973E-E33CF7B9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97" y="5418158"/>
            <a:ext cx="1894099" cy="13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×ª××¦××ª ×ª××× × ×¢×××¨ ×× ××©×">
            <a:extLst>
              <a:ext uri="{FF2B5EF4-FFF2-40B4-BE49-F238E27FC236}">
                <a16:creationId xmlns:a16="http://schemas.microsoft.com/office/drawing/2014/main" id="{394708DC-8460-4808-81BA-1BC62057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05" y="5514166"/>
            <a:ext cx="1744041" cy="11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×ª××¦××ª ×ª××× × ×¢×××¨ ××¨ ××¨×¦×">
            <a:extLst>
              <a:ext uri="{FF2B5EF4-FFF2-40B4-BE49-F238E27FC236}">
                <a16:creationId xmlns:a16="http://schemas.microsoft.com/office/drawing/2014/main" id="{54229DFF-3115-4B29-BC81-FC3D0CDA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9" y="5418158"/>
            <a:ext cx="1894099" cy="14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C00000"/>
      </a:dk1>
      <a:lt1>
        <a:srgbClr val="FFC000"/>
      </a:lt1>
      <a:dk2>
        <a:srgbClr val="00B0F0"/>
      </a:dk2>
      <a:lt2>
        <a:srgbClr val="C6D9F0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7591</TotalTime>
  <Words>162</Words>
  <Application>Microsoft Office PowerPoint</Application>
  <PresentationFormat>‫הצגה על המסך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Calibri</vt:lpstr>
      <vt:lpstr>Narkisim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"משנשתנו הזמנים, נשתנו המעשים,  משנשתנו המעשים – נשתנו המושגים" (ש"י עגנון) מושגים משתנים על היחס בין קהילות</vt:lpstr>
      <vt:lpstr>העם היהודי "מרחב זהות" המבוסס על:</vt:lpstr>
      <vt:lpstr>אתם חלק מהסיפור</vt:lpstr>
      <vt:lpstr>תודה רבה!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Yossi Glanz</cp:lastModifiedBy>
  <cp:revision>494</cp:revision>
  <cp:lastPrinted>2016-03-27T13:31:40Z</cp:lastPrinted>
  <dcterms:created xsi:type="dcterms:W3CDTF">2011-07-27T11:56:11Z</dcterms:created>
  <dcterms:modified xsi:type="dcterms:W3CDTF">2019-04-11T08:04:01Z</dcterms:modified>
</cp:coreProperties>
</file>