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David" panose="020E0502060401010101" pitchFamily="34" charset="-79"/>
      <p:regular r:id="rId18"/>
      <p:bold r:id="rId19"/>
    </p:embeddedFont>
    <p:embeddedFont>
      <p:font typeface="Mali" panose="020B0604020202020204" charset="-34"/>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rRamfrVGQuVAbok9ql1/VGVHz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customschemas.google.com/relationships/presentationmetadata" Target="meta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61609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2d01257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102d0125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2d0125742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102d0125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2d012574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102d01257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02d012574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102d0125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6436f592b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g106436f592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6436f592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g106436f592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2d0125742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g102d012574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2d012574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g102d012574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1556550" y="2468200"/>
            <a:ext cx="10276500" cy="32409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814FF"/>
              </a:buClr>
              <a:buSzPts val="3200"/>
              <a:buFont typeface="Calibri"/>
              <a:buChar char="●"/>
              <a:defRPr sz="6000">
                <a:latin typeface="David"/>
                <a:ea typeface="David"/>
                <a:cs typeface="David"/>
                <a:sym typeface="David"/>
              </a:defRPr>
            </a:lvl1pPr>
            <a:lvl2pPr lvl="1" algn="l">
              <a:lnSpc>
                <a:spcPct val="100000"/>
              </a:lnSpc>
              <a:spcBef>
                <a:spcPts val="0"/>
              </a:spcBef>
              <a:spcAft>
                <a:spcPts val="0"/>
              </a:spcAft>
              <a:buSzPts val="1400"/>
              <a:buChar char="○"/>
              <a:defRPr/>
            </a:lvl2pPr>
            <a:lvl3pPr lvl="2" algn="l">
              <a:lnSpc>
                <a:spcPct val="100000"/>
              </a:lnSpc>
              <a:spcBef>
                <a:spcPts val="0"/>
              </a:spcBef>
              <a:spcAft>
                <a:spcPts val="0"/>
              </a:spcAft>
              <a:buSzPts val="1400"/>
              <a:buChar char="■"/>
              <a:defRPr/>
            </a:lvl3pPr>
            <a:lvl4pPr lvl="3" algn="l">
              <a:lnSpc>
                <a:spcPct val="100000"/>
              </a:lnSpc>
              <a:spcBef>
                <a:spcPts val="0"/>
              </a:spcBef>
              <a:spcAft>
                <a:spcPts val="0"/>
              </a:spcAft>
              <a:buSzPts val="1400"/>
              <a:buChar char="●"/>
              <a:defRPr/>
            </a:lvl4pPr>
            <a:lvl5pPr lvl="4" algn="l">
              <a:lnSpc>
                <a:spcPct val="100000"/>
              </a:lnSpc>
              <a:spcBef>
                <a:spcPts val="0"/>
              </a:spcBef>
              <a:spcAft>
                <a:spcPts val="0"/>
              </a:spcAft>
              <a:buSzPts val="1400"/>
              <a:buChar char="○"/>
              <a:defRPr/>
            </a:lvl5pPr>
            <a:lvl6pPr lvl="5" algn="l">
              <a:lnSpc>
                <a:spcPct val="100000"/>
              </a:lnSpc>
              <a:spcBef>
                <a:spcPts val="0"/>
              </a:spcBef>
              <a:spcAft>
                <a:spcPts val="0"/>
              </a:spcAft>
              <a:buSzPts val="1400"/>
              <a:buChar char="■"/>
              <a:defRPr/>
            </a:lvl6pPr>
            <a:lvl7pPr lvl="6" algn="l">
              <a:lnSpc>
                <a:spcPct val="100000"/>
              </a:lnSpc>
              <a:spcBef>
                <a:spcPts val="0"/>
              </a:spcBef>
              <a:spcAft>
                <a:spcPts val="0"/>
              </a:spcAft>
              <a:buSzPts val="1400"/>
              <a:buChar char="●"/>
              <a:defRPr/>
            </a:lvl7pPr>
            <a:lvl8pPr lvl="7" algn="l">
              <a:lnSpc>
                <a:spcPct val="100000"/>
              </a:lnSpc>
              <a:spcBef>
                <a:spcPts val="0"/>
              </a:spcBef>
              <a:spcAft>
                <a:spcPts val="0"/>
              </a:spcAft>
              <a:buSzPts val="1400"/>
              <a:buChar char="○"/>
              <a:defRPr/>
            </a:lvl8pPr>
            <a:lvl9pPr lvl="8" algn="l">
              <a:lnSpc>
                <a:spcPct val="100000"/>
              </a:lnSpc>
              <a:spcBef>
                <a:spcPts val="0"/>
              </a:spcBef>
              <a:spcAft>
                <a:spcPts val="0"/>
              </a:spcAft>
              <a:buSzPts val="1400"/>
              <a:buChar char="■"/>
              <a:defRPr/>
            </a:lvl9pPr>
          </a:lstStyle>
          <a:p>
            <a:endParaRPr/>
          </a:p>
        </p:txBody>
      </p:sp>
      <p:sp>
        <p:nvSpPr>
          <p:cNvPr id="15" name="Google Shape;1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rgbClr val="2814FF"/>
              </a:buClr>
              <a:buSzPts val="2400"/>
              <a:buNone/>
              <a:defRPr sz="2400"/>
            </a:lvl1pPr>
            <a:lvl2pPr lvl="1" algn="ctr" rtl="1">
              <a:lnSpc>
                <a:spcPct val="90000"/>
              </a:lnSpc>
              <a:spcBef>
                <a:spcPts val="500"/>
              </a:spcBef>
              <a:spcAft>
                <a:spcPts val="0"/>
              </a:spcAft>
              <a:buClr>
                <a:srgbClr val="2814FF"/>
              </a:buClr>
              <a:buSzPts val="2000"/>
              <a:buNone/>
              <a:defRPr sz="2000"/>
            </a:lvl2pPr>
            <a:lvl3pPr lvl="2" algn="ctr" rtl="1">
              <a:lnSpc>
                <a:spcPct val="90000"/>
              </a:lnSpc>
              <a:spcBef>
                <a:spcPts val="500"/>
              </a:spcBef>
              <a:spcAft>
                <a:spcPts val="0"/>
              </a:spcAft>
              <a:buClr>
                <a:srgbClr val="2814FF"/>
              </a:buClr>
              <a:buSzPts val="1800"/>
              <a:buNone/>
              <a:defRPr sz="1800"/>
            </a:lvl3pPr>
            <a:lvl4pPr lvl="3" algn="ctr" rtl="1">
              <a:lnSpc>
                <a:spcPct val="90000"/>
              </a:lnSpc>
              <a:spcBef>
                <a:spcPts val="500"/>
              </a:spcBef>
              <a:spcAft>
                <a:spcPts val="0"/>
              </a:spcAft>
              <a:buClr>
                <a:srgbClr val="2814FF"/>
              </a:buClr>
              <a:buSzPts val="1600"/>
              <a:buNone/>
              <a:defRPr sz="1600"/>
            </a:lvl4pPr>
            <a:lvl5pPr lvl="4" algn="ctr" rtl="1">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17"/>
          <p:cNvSpPr txBox="1">
            <a:spLocks noGrp="1"/>
          </p:cNvSpPr>
          <p:nvPr>
            <p:ph type="dt" idx="10"/>
          </p:nvPr>
        </p:nvSpPr>
        <p:spPr>
          <a:xfrm>
            <a:off x="4891216" y="6315161"/>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2814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pic>
        <p:nvPicPr>
          <p:cNvPr id="54" name="Google Shape;54;p28"/>
          <p:cNvPicPr preferRelativeResize="0"/>
          <p:nvPr/>
        </p:nvPicPr>
        <p:blipFill rotWithShape="1">
          <a:blip r:embed="rId2">
            <a:alphaModFix/>
          </a:blip>
          <a:srcRect/>
          <a:stretch/>
        </p:blipFill>
        <p:spPr>
          <a:xfrm>
            <a:off x="14930" y="1"/>
            <a:ext cx="12177070" cy="6858000"/>
          </a:xfrm>
          <a:prstGeom prst="rect">
            <a:avLst/>
          </a:prstGeom>
          <a:noFill/>
          <a:ln>
            <a:noFill/>
          </a:ln>
        </p:spPr>
      </p:pic>
      <p:sp>
        <p:nvSpPr>
          <p:cNvPr id="55" name="Google Shape;55;p28"/>
          <p:cNvSpPr/>
          <p:nvPr/>
        </p:nvSpPr>
        <p:spPr>
          <a:xfrm>
            <a:off x="4038600" y="2415620"/>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28"/>
          <p:cNvSpPr txBox="1"/>
          <p:nvPr/>
        </p:nvSpPr>
        <p:spPr>
          <a:xfrm>
            <a:off x="14930" y="2710151"/>
            <a:ext cx="1217707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x-none" sz="6600" b="0" i="0" u="none" strike="noStrike" cap="none">
                <a:solidFill>
                  <a:schemeClr val="lt2"/>
                </a:solidFill>
                <a:latin typeface="Mali"/>
                <a:ea typeface="Mali"/>
                <a:cs typeface="Mali"/>
                <a:sym typeface="Mali"/>
              </a:rPr>
              <a:t>תודה!</a:t>
            </a:r>
            <a:r>
              <a:rPr lang="x-none" sz="6600" b="0" i="0" u="none" strike="noStrike" cap="none">
                <a:solidFill>
                  <a:srgbClr val="2814FF"/>
                </a:solidFill>
                <a:latin typeface="Mali"/>
                <a:ea typeface="Mali"/>
                <a:cs typeface="Mali"/>
                <a:sym typeface="Mali"/>
              </a:rPr>
              <a:t> </a:t>
            </a:r>
            <a:r>
              <a:rPr lang="x-none" sz="5400" b="0" i="0" u="none" strike="noStrike" cap="none">
                <a:solidFill>
                  <a:srgbClr val="2814FF"/>
                </a:solidFill>
                <a:latin typeface="Mali"/>
                <a:ea typeface="Mali"/>
                <a:cs typeface="Mali"/>
                <a:sym typeface="Mali"/>
              </a:rPr>
              <a:t>!</a:t>
            </a:r>
            <a:r>
              <a:rPr lang="x-none" sz="7200" b="0" i="0" u="none" strike="noStrike" cap="none">
                <a:solidFill>
                  <a:srgbClr val="2814FF"/>
                </a:solidFill>
                <a:latin typeface="Mali"/>
                <a:ea typeface="Mali"/>
                <a:cs typeface="Mali"/>
                <a:sym typeface="Mali"/>
              </a:rPr>
              <a:t> </a:t>
            </a:r>
            <a:endParaRPr sz="7200" b="0" i="0" u="none" strike="noStrike" cap="non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6" name="Google Shape;66;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69"/>
        <p:cNvGrpSpPr/>
        <p:nvPr/>
      </p:nvGrpSpPr>
      <p:grpSpPr>
        <a:xfrm>
          <a:off x="0" y="0"/>
          <a:ext cx="0" cy="0"/>
          <a:chOff x="0" y="0"/>
          <a:chExt cx="0" cy="0"/>
        </a:xfrm>
      </p:grpSpPr>
      <p:sp>
        <p:nvSpPr>
          <p:cNvPr id="70" name="Google Shape;7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72" name="Google Shape;72;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8" name="Google Shape;78;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88"/>
        <p:cNvGrpSpPr/>
        <p:nvPr/>
      </p:nvGrpSpPr>
      <p:grpSpPr>
        <a:xfrm>
          <a:off x="0" y="0"/>
          <a:ext cx="0" cy="0"/>
          <a:chOff x="0" y="0"/>
          <a:chExt cx="0" cy="0"/>
        </a:xfrm>
      </p:grpSpPr>
      <p:sp>
        <p:nvSpPr>
          <p:cNvPr id="89" name="Google Shape;89;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1" name="Google Shape;91;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93" name="Google Shape;93;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94" name="Google Shape;94;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02"/>
        <p:cNvGrpSpPr/>
        <p:nvPr/>
      </p:nvGrpSpPr>
      <p:grpSpPr>
        <a:xfrm>
          <a:off x="0" y="0"/>
          <a:ext cx="0" cy="0"/>
          <a:chOff x="0" y="0"/>
          <a:chExt cx="0" cy="0"/>
        </a:xfrm>
      </p:grpSpPr>
      <p:sp>
        <p:nvSpPr>
          <p:cNvPr id="103" name="Google Shape;103;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106"/>
        <p:cNvGrpSpPr/>
        <p:nvPr/>
      </p:nvGrpSpPr>
      <p:grpSpPr>
        <a:xfrm>
          <a:off x="0" y="0"/>
          <a:ext cx="0" cy="0"/>
          <a:chOff x="0" y="0"/>
          <a:chExt cx="0" cy="0"/>
        </a:xfrm>
      </p:grpSpPr>
      <p:sp>
        <p:nvSpPr>
          <p:cNvPr id="107" name="Google Shape;10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109" name="Google Shape;109;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0" name="Google Shape;110;p3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113"/>
        <p:cNvGrpSpPr/>
        <p:nvPr/>
      </p:nvGrpSpPr>
      <p:grpSpPr>
        <a:xfrm>
          <a:off x="0" y="0"/>
          <a:ext cx="0" cy="0"/>
          <a:chOff x="0" y="0"/>
          <a:chExt cx="0" cy="0"/>
        </a:xfrm>
      </p:grpSpPr>
      <p:sp>
        <p:nvSpPr>
          <p:cNvPr id="114" name="Google Shape;114;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36"/>
          <p:cNvSpPr>
            <a:spLocks noGrp="1"/>
          </p:cNvSpPr>
          <p:nvPr>
            <p:ph type="pic" idx="2"/>
          </p:nvPr>
        </p:nvSpPr>
        <p:spPr>
          <a:xfrm>
            <a:off x="5183188" y="987425"/>
            <a:ext cx="6172200" cy="4873625"/>
          </a:xfrm>
          <a:prstGeom prst="rect">
            <a:avLst/>
          </a:prstGeom>
          <a:noFill/>
          <a:ln>
            <a:noFill/>
          </a:ln>
        </p:spPr>
      </p:sp>
      <p:sp>
        <p:nvSpPr>
          <p:cNvPr id="116" name="Google Shape;116;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117" name="Google Shape;117;p3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2155139"/>
            <a:ext cx="10515600" cy="428685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120"/>
        <p:cNvGrpSpPr/>
        <p:nvPr/>
      </p:nvGrpSpPr>
      <p:grpSpPr>
        <a:xfrm>
          <a:off x="0" y="0"/>
          <a:ext cx="0" cy="0"/>
          <a:chOff x="0" y="0"/>
          <a:chExt cx="0" cy="0"/>
        </a:xfrm>
      </p:grpSpPr>
      <p:sp>
        <p:nvSpPr>
          <p:cNvPr id="121" name="Google Shape;12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3" name="Google Shape;123;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126"/>
        <p:cNvGrpSpPr/>
        <p:nvPr/>
      </p:nvGrpSpPr>
      <p:grpSpPr>
        <a:xfrm>
          <a:off x="0" y="0"/>
          <a:ext cx="0" cy="0"/>
          <a:chOff x="0" y="0"/>
          <a:chExt cx="0" cy="0"/>
        </a:xfrm>
      </p:grpSpPr>
      <p:sp>
        <p:nvSpPr>
          <p:cNvPr id="127" name="Google Shape;127;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1102784" y="855949"/>
            <a:ext cx="9601728" cy="346249"/>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rgbClr val="2814FF"/>
              </a:buClr>
              <a:buSzPts val="2500"/>
              <a:buFont typeface="Calibri"/>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9" descr="logo_bh.jpg"/>
          <p:cNvPicPr preferRelativeResize="0"/>
          <p:nvPr/>
        </p:nvPicPr>
        <p:blipFill rotWithShape="1">
          <a:blip r:embed="rId2">
            <a:alphaModFix/>
          </a:blip>
          <a:srcRect/>
          <a:stretch/>
        </p:blipFill>
        <p:spPr>
          <a:xfrm>
            <a:off x="527381" y="5945852"/>
            <a:ext cx="1824203" cy="651501"/>
          </a:xfrm>
          <a:prstGeom prst="rect">
            <a:avLst/>
          </a:prstGeom>
          <a:noFill/>
          <a:ln>
            <a:noFill/>
          </a:ln>
        </p:spPr>
      </p:pic>
      <p:sp>
        <p:nvSpPr>
          <p:cNvPr id="23" name="Google Shape;23;p19"/>
          <p:cNvSpPr txBox="1">
            <a:spLocks noGrp="1"/>
          </p:cNvSpPr>
          <p:nvPr>
            <p:ph type="body" idx="1"/>
          </p:nvPr>
        </p:nvSpPr>
        <p:spPr>
          <a:xfrm>
            <a:off x="11184565" y="44624"/>
            <a:ext cx="576064" cy="288033"/>
          </a:xfrm>
          <a:prstGeom prst="rect">
            <a:avLst/>
          </a:prstGeom>
          <a:noFill/>
          <a:ln>
            <a:noFill/>
          </a:ln>
        </p:spPr>
        <p:txBody>
          <a:bodyPr spcFirstLastPara="1" wrap="square" lIns="91425" tIns="45700" rIns="91425" bIns="45700" anchor="t" anchorCtr="0">
            <a:normAutofit/>
          </a:bodyPr>
          <a:lstStyle>
            <a:lvl1pPr marL="457200" marR="0" lvl="0" indent="-228600" algn="l" rtl="1">
              <a:lnSpc>
                <a:spcPct val="100000"/>
              </a:lnSpc>
              <a:spcBef>
                <a:spcPts val="260"/>
              </a:spcBef>
              <a:spcAft>
                <a:spcPts val="0"/>
              </a:spcAft>
              <a:buClr>
                <a:srgbClr val="FFFFFF"/>
              </a:buClr>
              <a:buSzPts val="1300"/>
              <a:buFont typeface="Arial"/>
              <a:buNone/>
              <a:defRPr sz="1300" b="1">
                <a:solidFill>
                  <a:srgbClr val="FFFFFF"/>
                </a:solidFill>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2400"/>
              <a:buNone/>
              <a:defRPr sz="2400">
                <a:solidFill>
                  <a:srgbClr val="2814FF"/>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838200" y="1825625"/>
            <a:ext cx="5181600" cy="4657552"/>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2"/>
          </p:nvPr>
        </p:nvSpPr>
        <p:spPr>
          <a:xfrm>
            <a:off x="6172200" y="1825624"/>
            <a:ext cx="5181600" cy="4657553"/>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9788" y="587547"/>
            <a:ext cx="10515600" cy="143072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3600"/>
              <a:buFont typeface="Calibri"/>
              <a:buNone/>
              <a:defRPr sz="36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9788" y="2163402"/>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24"/>
          <p:cNvSpPr txBox="1">
            <a:spLocks noGrp="1"/>
          </p:cNvSpPr>
          <p:nvPr>
            <p:ph type="body" idx="2"/>
          </p:nvPr>
        </p:nvSpPr>
        <p:spPr>
          <a:xfrm>
            <a:off x="839788" y="3098207"/>
            <a:ext cx="5157787"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4"/>
          <p:cNvSpPr txBox="1">
            <a:spLocks noGrp="1"/>
          </p:cNvSpPr>
          <p:nvPr>
            <p:ph type="body" idx="3"/>
          </p:nvPr>
        </p:nvSpPr>
        <p:spPr>
          <a:xfrm>
            <a:off x="6172200" y="2163402"/>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2814FF"/>
              </a:buClr>
              <a:buSzPts val="2400"/>
              <a:buNone/>
              <a:defRPr sz="2400" b="1"/>
            </a:lvl1pPr>
            <a:lvl2pPr marL="914400" lvl="1" indent="-228600" algn="r" rtl="1">
              <a:lnSpc>
                <a:spcPct val="90000"/>
              </a:lnSpc>
              <a:spcBef>
                <a:spcPts val="500"/>
              </a:spcBef>
              <a:spcAft>
                <a:spcPts val="0"/>
              </a:spcAft>
              <a:buClr>
                <a:srgbClr val="2814FF"/>
              </a:buClr>
              <a:buSzPts val="2000"/>
              <a:buNone/>
              <a:defRPr sz="2000" b="1"/>
            </a:lvl2pPr>
            <a:lvl3pPr marL="1371600" lvl="2" indent="-228600" algn="r" rtl="1">
              <a:lnSpc>
                <a:spcPct val="90000"/>
              </a:lnSpc>
              <a:spcBef>
                <a:spcPts val="500"/>
              </a:spcBef>
              <a:spcAft>
                <a:spcPts val="0"/>
              </a:spcAft>
              <a:buClr>
                <a:srgbClr val="2814FF"/>
              </a:buClr>
              <a:buSzPts val="1800"/>
              <a:buNone/>
              <a:defRPr sz="1800" b="1"/>
            </a:lvl3pPr>
            <a:lvl4pPr marL="1828800" lvl="3" indent="-228600" algn="r" rtl="1">
              <a:lnSpc>
                <a:spcPct val="90000"/>
              </a:lnSpc>
              <a:spcBef>
                <a:spcPts val="500"/>
              </a:spcBef>
              <a:spcAft>
                <a:spcPts val="0"/>
              </a:spcAft>
              <a:buClr>
                <a:srgbClr val="2814FF"/>
              </a:buClr>
              <a:buSzPts val="1600"/>
              <a:buNone/>
              <a:defRPr sz="1600" b="1"/>
            </a:lvl4pPr>
            <a:lvl5pPr marL="2286000" lvl="4" indent="-228600" algn="r" rtl="1">
              <a:lnSpc>
                <a:spcPct val="90000"/>
              </a:lnSpc>
              <a:spcBef>
                <a:spcPts val="500"/>
              </a:spcBef>
              <a:spcAft>
                <a:spcPts val="0"/>
              </a:spcAft>
              <a:buClr>
                <a:srgbClr val="2814F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24"/>
          <p:cNvSpPr txBox="1">
            <a:spLocks noGrp="1"/>
          </p:cNvSpPr>
          <p:nvPr>
            <p:ph type="body" idx="4"/>
          </p:nvPr>
        </p:nvSpPr>
        <p:spPr>
          <a:xfrm>
            <a:off x="6172200" y="3098207"/>
            <a:ext cx="5183188" cy="3525019"/>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rgbClr val="2814FF"/>
              </a:buClr>
              <a:buSzPts val="1800"/>
              <a:buChar char="•"/>
              <a:defRPr/>
            </a:lvl1pPr>
            <a:lvl2pPr marL="914400" lvl="1" indent="-342900" algn="r" rtl="1">
              <a:lnSpc>
                <a:spcPct val="90000"/>
              </a:lnSpc>
              <a:spcBef>
                <a:spcPts val="500"/>
              </a:spcBef>
              <a:spcAft>
                <a:spcPts val="0"/>
              </a:spcAft>
              <a:buClr>
                <a:srgbClr val="2814FF"/>
              </a:buClr>
              <a:buSzPts val="1800"/>
              <a:buChar char="•"/>
              <a:defRPr/>
            </a:lvl2pPr>
            <a:lvl3pPr marL="1371600" lvl="2" indent="-342900" algn="r" rtl="1">
              <a:lnSpc>
                <a:spcPct val="90000"/>
              </a:lnSpc>
              <a:spcBef>
                <a:spcPts val="500"/>
              </a:spcBef>
              <a:spcAft>
                <a:spcPts val="0"/>
              </a:spcAft>
              <a:buClr>
                <a:srgbClr val="2814FF"/>
              </a:buClr>
              <a:buSzPts val="1800"/>
              <a:buChar char="•"/>
              <a:defRPr/>
            </a:lvl3pPr>
            <a:lvl4pPr marL="1828800" lvl="3" indent="-342900" algn="r" rtl="1">
              <a:lnSpc>
                <a:spcPct val="90000"/>
              </a:lnSpc>
              <a:spcBef>
                <a:spcPts val="500"/>
              </a:spcBef>
              <a:spcAft>
                <a:spcPts val="0"/>
              </a:spcAft>
              <a:buClr>
                <a:srgbClr val="2814FF"/>
              </a:buClr>
              <a:buSzPts val="1800"/>
              <a:buChar char="•"/>
              <a:defRPr/>
            </a:lvl4pPr>
            <a:lvl5pPr marL="2286000" lvl="4" indent="-342900" algn="r" rtl="1">
              <a:lnSpc>
                <a:spcPct val="90000"/>
              </a:lnSpc>
              <a:spcBef>
                <a:spcPts val="500"/>
              </a:spcBef>
              <a:spcAft>
                <a:spcPts val="0"/>
              </a:spcAft>
              <a:buClr>
                <a:srgbClr val="2814F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rgbClr val="2814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rgbClr val="2814FF"/>
              </a:buClr>
              <a:buSzPts val="3200"/>
              <a:buChar char="•"/>
              <a:defRPr sz="3200"/>
            </a:lvl1pPr>
            <a:lvl2pPr marL="914400" lvl="1" indent="-406400" algn="r" rtl="1">
              <a:lnSpc>
                <a:spcPct val="90000"/>
              </a:lnSpc>
              <a:spcBef>
                <a:spcPts val="500"/>
              </a:spcBef>
              <a:spcAft>
                <a:spcPts val="0"/>
              </a:spcAft>
              <a:buClr>
                <a:srgbClr val="2814FF"/>
              </a:buClr>
              <a:buSzPts val="2800"/>
              <a:buChar char="•"/>
              <a:defRPr sz="2800"/>
            </a:lvl2pPr>
            <a:lvl3pPr marL="1371600" lvl="2" indent="-381000" algn="r" rtl="1">
              <a:lnSpc>
                <a:spcPct val="90000"/>
              </a:lnSpc>
              <a:spcBef>
                <a:spcPts val="500"/>
              </a:spcBef>
              <a:spcAft>
                <a:spcPts val="0"/>
              </a:spcAft>
              <a:buClr>
                <a:srgbClr val="2814FF"/>
              </a:buClr>
              <a:buSzPts val="2400"/>
              <a:buChar char="•"/>
              <a:defRPr sz="2400"/>
            </a:lvl3pPr>
            <a:lvl4pPr marL="1828800" lvl="3" indent="-355600" algn="r" rtl="1">
              <a:lnSpc>
                <a:spcPct val="90000"/>
              </a:lnSpc>
              <a:spcBef>
                <a:spcPts val="500"/>
              </a:spcBef>
              <a:spcAft>
                <a:spcPts val="0"/>
              </a:spcAft>
              <a:buClr>
                <a:srgbClr val="2814FF"/>
              </a:buClr>
              <a:buSzPts val="2000"/>
              <a:buChar char="•"/>
              <a:defRPr sz="2000"/>
            </a:lvl4pPr>
            <a:lvl5pPr marL="2286000" lvl="4" indent="-355600" algn="r" rtl="1">
              <a:lnSpc>
                <a:spcPct val="90000"/>
              </a:lnSpc>
              <a:spcBef>
                <a:spcPts val="500"/>
              </a:spcBef>
              <a:spcAft>
                <a:spcPts val="0"/>
              </a:spcAft>
              <a:buClr>
                <a:srgbClr val="2814F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7"/>
          <p:cNvSpPr txBox="1">
            <a:spLocks noGrp="1"/>
          </p:cNvSpPr>
          <p:nvPr>
            <p:ph type="title"/>
          </p:nvPr>
        </p:nvSpPr>
        <p:spPr>
          <a:xfrm>
            <a:off x="7423151" y="630194"/>
            <a:ext cx="3932237" cy="16002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rgbClr val="2814F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7"/>
          <p:cNvSpPr>
            <a:spLocks noGrp="1"/>
          </p:cNvSpPr>
          <p:nvPr>
            <p:ph type="pic" idx="2"/>
          </p:nvPr>
        </p:nvSpPr>
        <p:spPr>
          <a:xfrm>
            <a:off x="881448" y="1275749"/>
            <a:ext cx="6172200" cy="5052498"/>
          </a:xfrm>
          <a:prstGeom prst="rect">
            <a:avLst/>
          </a:prstGeom>
          <a:noFill/>
          <a:ln>
            <a:noFill/>
          </a:ln>
        </p:spPr>
      </p:sp>
      <p:sp>
        <p:nvSpPr>
          <p:cNvPr id="49" name="Google Shape;49;p27"/>
          <p:cNvSpPr txBox="1">
            <a:spLocks noGrp="1"/>
          </p:cNvSpPr>
          <p:nvPr>
            <p:ph type="body" idx="1"/>
          </p:nvPr>
        </p:nvSpPr>
        <p:spPr>
          <a:xfrm>
            <a:off x="7423150" y="2516659"/>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2814FF"/>
              </a:buClr>
              <a:buSzPts val="1600"/>
              <a:buNone/>
              <a:defRPr sz="1600"/>
            </a:lvl1pPr>
            <a:lvl2pPr marL="914400" lvl="1" indent="-228600" algn="r" rtl="1">
              <a:lnSpc>
                <a:spcPct val="90000"/>
              </a:lnSpc>
              <a:spcBef>
                <a:spcPts val="500"/>
              </a:spcBef>
              <a:spcAft>
                <a:spcPts val="0"/>
              </a:spcAft>
              <a:buClr>
                <a:srgbClr val="2814FF"/>
              </a:buClr>
              <a:buSzPts val="1400"/>
              <a:buNone/>
              <a:defRPr sz="1400"/>
            </a:lvl2pPr>
            <a:lvl3pPr marL="1371600" lvl="2" indent="-228600" algn="r" rtl="1">
              <a:lnSpc>
                <a:spcPct val="90000"/>
              </a:lnSpc>
              <a:spcBef>
                <a:spcPts val="500"/>
              </a:spcBef>
              <a:spcAft>
                <a:spcPts val="0"/>
              </a:spcAft>
              <a:buClr>
                <a:srgbClr val="2814FF"/>
              </a:buClr>
              <a:buSzPts val="1200"/>
              <a:buNone/>
              <a:defRPr sz="1200"/>
            </a:lvl3pPr>
            <a:lvl4pPr marL="1828800" lvl="3" indent="-228600" algn="r" rtl="1">
              <a:lnSpc>
                <a:spcPct val="90000"/>
              </a:lnSpc>
              <a:spcBef>
                <a:spcPts val="500"/>
              </a:spcBef>
              <a:spcAft>
                <a:spcPts val="0"/>
              </a:spcAft>
              <a:buClr>
                <a:srgbClr val="2814FF"/>
              </a:buClr>
              <a:buSzPts val="1000"/>
              <a:buNone/>
              <a:defRPr sz="1000"/>
            </a:lvl4pPr>
            <a:lvl5pPr marL="2286000" lvl="4" indent="-228600" algn="r" rtl="1">
              <a:lnSpc>
                <a:spcPct val="90000"/>
              </a:lnSpc>
              <a:spcBef>
                <a:spcPts val="500"/>
              </a:spcBef>
              <a:spcAft>
                <a:spcPts val="0"/>
              </a:spcAft>
              <a:buClr>
                <a:srgbClr val="2814F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593503"/>
            <a:ext cx="10515600" cy="1325563"/>
          </a:xfrm>
          <a:prstGeom prst="rect">
            <a:avLst/>
          </a:prstGeom>
          <a:noFill/>
          <a:ln>
            <a:noFill/>
          </a:ln>
        </p:spPr>
        <p:txBody>
          <a:bodyPr spcFirstLastPara="1" wrap="square" lIns="91425" tIns="45700" rIns="91425" bIns="45700" anchor="ctr" anchorCtr="0">
            <a:normAutofit/>
          </a:bodyPr>
          <a:lstStyle>
            <a:lvl1pPr marR="0" lvl="0" algn="r" rtl="0">
              <a:lnSpc>
                <a:spcPct val="90000"/>
              </a:lnSpc>
              <a:spcBef>
                <a:spcPts val="0"/>
              </a:spcBef>
              <a:spcAft>
                <a:spcPts val="0"/>
              </a:spcAft>
              <a:buClr>
                <a:srgbClr val="2814FF"/>
              </a:buClr>
              <a:buSzPts val="4400"/>
              <a:buFont typeface="Calibri"/>
              <a:buNone/>
              <a:defRPr sz="4400" b="0" i="0" u="none" strike="noStrike" cap="none">
                <a:solidFill>
                  <a:srgbClr val="2814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838200" y="2155139"/>
            <a:ext cx="10515600" cy="4015002"/>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2814FF"/>
              </a:buClr>
              <a:buSzPts val="2800"/>
              <a:buFont typeface="Arial"/>
              <a:buChar char="•"/>
              <a:defRPr sz="2800" b="0" i="0" u="none" strike="noStrike" cap="none">
                <a:solidFill>
                  <a:srgbClr val="2814FF"/>
                </a:solidFill>
                <a:latin typeface="Calibri"/>
                <a:ea typeface="Calibri"/>
                <a:cs typeface="Calibri"/>
                <a:sym typeface="Calibri"/>
              </a:defRPr>
            </a:lvl1pPr>
            <a:lvl2pPr marL="914400" marR="0" lvl="1" indent="-381000" algn="r" rtl="1">
              <a:lnSpc>
                <a:spcPct val="90000"/>
              </a:lnSpc>
              <a:spcBef>
                <a:spcPts val="500"/>
              </a:spcBef>
              <a:spcAft>
                <a:spcPts val="0"/>
              </a:spcAft>
              <a:buClr>
                <a:srgbClr val="2814FF"/>
              </a:buClr>
              <a:buSzPts val="2400"/>
              <a:buFont typeface="Arial"/>
              <a:buChar char="•"/>
              <a:defRPr sz="2400" b="0" i="0" u="none" strike="noStrike" cap="none">
                <a:solidFill>
                  <a:srgbClr val="2814FF"/>
                </a:solidFill>
                <a:latin typeface="Calibri"/>
                <a:ea typeface="Calibri"/>
                <a:cs typeface="Calibri"/>
                <a:sym typeface="Calibri"/>
              </a:defRPr>
            </a:lvl2pPr>
            <a:lvl3pPr marL="1371600" marR="0" lvl="2" indent="-355600" algn="r" rtl="1">
              <a:lnSpc>
                <a:spcPct val="90000"/>
              </a:lnSpc>
              <a:spcBef>
                <a:spcPts val="500"/>
              </a:spcBef>
              <a:spcAft>
                <a:spcPts val="0"/>
              </a:spcAft>
              <a:buClr>
                <a:srgbClr val="2814FF"/>
              </a:buClr>
              <a:buSzPts val="2000"/>
              <a:buFont typeface="Arial"/>
              <a:buChar char="•"/>
              <a:defRPr sz="2000" b="0" i="0" u="none" strike="noStrike" cap="none">
                <a:solidFill>
                  <a:srgbClr val="2814FF"/>
                </a:solidFill>
                <a:latin typeface="Calibri"/>
                <a:ea typeface="Calibri"/>
                <a:cs typeface="Calibri"/>
                <a:sym typeface="Calibri"/>
              </a:defRPr>
            </a:lvl3pPr>
            <a:lvl4pPr marL="1828800" marR="0" lvl="3"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4pPr>
            <a:lvl5pPr marL="2286000" marR="0" lvl="4" indent="-342900" algn="r" rtl="1">
              <a:lnSpc>
                <a:spcPct val="90000"/>
              </a:lnSpc>
              <a:spcBef>
                <a:spcPts val="500"/>
              </a:spcBef>
              <a:spcAft>
                <a:spcPts val="0"/>
              </a:spcAft>
              <a:buClr>
                <a:srgbClr val="2814FF"/>
              </a:buClr>
              <a:buSzPts val="1800"/>
              <a:buFont typeface="Arial"/>
              <a:buChar char="•"/>
              <a:defRPr sz="1800" b="0" i="0" u="none" strike="noStrike" cap="none">
                <a:solidFill>
                  <a:srgbClr val="2814F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
        <p:nvSpPr>
          <p:cNvPr id="11" name="Google Shape;11;p16"/>
          <p:cNvSpPr/>
          <p:nvPr/>
        </p:nvSpPr>
        <p:spPr>
          <a:xfrm>
            <a:off x="-1" y="0"/>
            <a:ext cx="12192000" cy="593889"/>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 name="Google Shape;12;p16"/>
          <p:cNvPicPr preferRelativeResize="0"/>
          <p:nvPr/>
        </p:nvPicPr>
        <p:blipFill rotWithShape="1">
          <a:blip r:embed="rId12">
            <a:alphaModFix/>
          </a:blip>
          <a:srcRect/>
          <a:stretch/>
        </p:blipFill>
        <p:spPr>
          <a:xfrm>
            <a:off x="-1" y="1"/>
            <a:ext cx="2516958" cy="593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1">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ctrTitle"/>
          </p:nvPr>
        </p:nvSpPr>
        <p:spPr>
          <a:xfrm>
            <a:off x="1524010" y="1041312"/>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ביקור ב - </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5500" b="1">
                <a:latin typeface="David"/>
                <a:ea typeface="David"/>
                <a:cs typeface="David"/>
                <a:sym typeface="David"/>
              </a:rPr>
              <a:t>''אנו - מוזיאון העם היהודי"</a:t>
            </a:r>
            <a:endParaRPr sz="5500" b="1">
              <a:latin typeface="David"/>
              <a:ea typeface="David"/>
              <a:cs typeface="David"/>
              <a:sym typeface="David"/>
            </a:endParaRPr>
          </a:p>
          <a:p>
            <a:pPr marL="0" lvl="0" indent="0" algn="ctr" rtl="1">
              <a:lnSpc>
                <a:spcPct val="90000"/>
              </a:lnSpc>
              <a:spcBef>
                <a:spcPts val="0"/>
              </a:spcBef>
              <a:spcAft>
                <a:spcPts val="0"/>
              </a:spcAft>
              <a:buClr>
                <a:srgbClr val="2814FF"/>
              </a:buClr>
              <a:buSzPts val="10350"/>
              <a:buFont typeface="Calibri"/>
              <a:buNone/>
            </a:pPr>
            <a:r>
              <a:rPr lang="x-none" sz="6600" b="1">
                <a:solidFill>
                  <a:schemeClr val="accent4"/>
                </a:solidFill>
                <a:latin typeface="David"/>
                <a:ea typeface="David"/>
                <a:cs typeface="David"/>
                <a:sym typeface="David"/>
              </a:rPr>
              <a:t>סיור משוררות וסופרים</a:t>
            </a:r>
            <a:endParaRPr sz="6600" b="1">
              <a:solidFill>
                <a:schemeClr val="accent4"/>
              </a:solidFill>
              <a:latin typeface="David"/>
              <a:ea typeface="David"/>
              <a:cs typeface="David"/>
              <a:sym typeface="David"/>
            </a:endParaRPr>
          </a:p>
        </p:txBody>
      </p:sp>
      <p:pic>
        <p:nvPicPr>
          <p:cNvPr id="137" name="Google Shape;137;p1"/>
          <p:cNvPicPr preferRelativeResize="0"/>
          <p:nvPr/>
        </p:nvPicPr>
        <p:blipFill>
          <a:blip r:embed="rId3">
            <a:alphaModFix/>
          </a:blip>
          <a:stretch>
            <a:fillRect/>
          </a:stretch>
        </p:blipFill>
        <p:spPr>
          <a:xfrm>
            <a:off x="1659888" y="3429000"/>
            <a:ext cx="8442475" cy="348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5"/>
          <p:cNvPicPr preferRelativeResize="0"/>
          <p:nvPr/>
        </p:nvPicPr>
        <p:blipFill rotWithShape="1">
          <a:blip r:embed="rId3">
            <a:alphaModFix/>
          </a:blip>
          <a:srcRect/>
          <a:stretch/>
        </p:blipFill>
        <p:spPr>
          <a:xfrm>
            <a:off x="14930" y="1"/>
            <a:ext cx="12177070" cy="6858000"/>
          </a:xfrm>
          <a:prstGeom prst="rect">
            <a:avLst/>
          </a:prstGeom>
          <a:noFill/>
          <a:ln>
            <a:noFill/>
          </a:ln>
        </p:spPr>
      </p:pic>
      <p:sp>
        <p:nvSpPr>
          <p:cNvPr id="196" name="Google Shape;196;p15"/>
          <p:cNvSpPr/>
          <p:nvPr/>
        </p:nvSpPr>
        <p:spPr>
          <a:xfrm>
            <a:off x="4308498" y="2415619"/>
            <a:ext cx="3678198" cy="2026762"/>
          </a:xfrm>
          <a:prstGeom prst="rect">
            <a:avLst/>
          </a:prstGeom>
          <a:solidFill>
            <a:srgbClr val="2814FF"/>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p15"/>
          <p:cNvSpPr txBox="1"/>
          <p:nvPr/>
        </p:nvSpPr>
        <p:spPr>
          <a:xfrm>
            <a:off x="14993" y="2934155"/>
            <a:ext cx="12265200" cy="815700"/>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E7E6E6"/>
              </a:buClr>
              <a:buSzPts val="6600"/>
              <a:buFont typeface="Mali"/>
              <a:buNone/>
            </a:pPr>
            <a:r>
              <a:rPr lang="x-none" sz="4700" b="1" i="0" u="none" strike="noStrike" cap="none">
                <a:solidFill>
                  <a:schemeClr val="lt1"/>
                </a:solidFill>
                <a:latin typeface="David"/>
                <a:ea typeface="David"/>
                <a:cs typeface="David"/>
                <a:sym typeface="David"/>
              </a:rPr>
              <a:t>מחכים לכם!</a:t>
            </a:r>
            <a:endParaRPr sz="5300" b="1" i="0" u="none" strike="noStrike" cap="none">
              <a:solidFill>
                <a:schemeClr val="lt1"/>
              </a:solidFill>
              <a:latin typeface="David"/>
              <a:ea typeface="David"/>
              <a:cs typeface="David"/>
              <a:sym typeface="Dav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02d0125742_0_0"/>
          <p:cNvSpPr txBox="1"/>
          <p:nvPr/>
        </p:nvSpPr>
        <p:spPr>
          <a:xfrm>
            <a:off x="4131425" y="61846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43" name="Google Shape;143;g102d0125742_0_0"/>
          <p:cNvSpPr txBox="1"/>
          <p:nvPr/>
        </p:nvSpPr>
        <p:spPr>
          <a:xfrm>
            <a:off x="1499924" y="3375650"/>
            <a:ext cx="9915900" cy="2387700"/>
          </a:xfrm>
          <a:prstGeom prst="rect">
            <a:avLst/>
          </a:prstGeom>
          <a:noFill/>
          <a:ln>
            <a:noFill/>
          </a:ln>
        </p:spPr>
        <p:txBody>
          <a:bodyPr spcFirstLastPara="1" wrap="square" lIns="91425" tIns="45700" rIns="91425" bIns="45700" anchor="b" anchorCtr="0">
            <a:noAutofit/>
          </a:bodyPr>
          <a:lstStyle/>
          <a:p>
            <a:pPr marL="0" lvl="0" indent="0" algn="r" rtl="1">
              <a:lnSpc>
                <a:spcPct val="115000"/>
              </a:lnSpc>
              <a:spcBef>
                <a:spcPts val="0"/>
              </a:spcBef>
              <a:spcAft>
                <a:spcPts val="0"/>
              </a:spcAft>
              <a:buNone/>
            </a:pPr>
            <a:r>
              <a:rPr lang="x-none" sz="3700" b="1">
                <a:solidFill>
                  <a:srgbClr val="2814FF"/>
                </a:solidFill>
                <a:latin typeface="David"/>
                <a:ea typeface="David"/>
                <a:cs typeface="David"/>
                <a:sym typeface="David"/>
              </a:rPr>
              <a:t>על המוזיאון שלנו</a:t>
            </a:r>
            <a:endParaRPr sz="3700" b="1">
              <a:solidFill>
                <a:srgbClr val="2814FF"/>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מוזיאון אנו הוא מוזיאון חדשני ומלהיב המספר את סיפורן של הקהילות היהודיות ברחבי העולם; התרבות, ההיסטוריה והיסודות של הזהות היהודית.</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אנו מזמינים אתכם למסע חוויתי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בכל תחומי החיים ולאורך הדורות, </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r>
              <a:rPr lang="x-none" sz="3000">
                <a:solidFill>
                  <a:srgbClr val="000000"/>
                </a:solidFill>
                <a:latin typeface="David"/>
                <a:ea typeface="David"/>
                <a:cs typeface="David"/>
                <a:sym typeface="David"/>
              </a:rPr>
              <a:t>כדי לגלות כיצד כולנו חלק מהסיפור.</a:t>
            </a:r>
            <a:endParaRPr sz="3000">
              <a:solidFill>
                <a:srgbClr val="000000"/>
              </a:solidFill>
              <a:latin typeface="David"/>
              <a:ea typeface="David"/>
              <a:cs typeface="David"/>
              <a:sym typeface="David"/>
            </a:endParaRPr>
          </a:p>
          <a:p>
            <a:pPr marL="0" lvl="0" indent="0" algn="r" rtl="1">
              <a:lnSpc>
                <a:spcPct val="115000"/>
              </a:lnSpc>
              <a:spcBef>
                <a:spcPts val="0"/>
              </a:spcBef>
              <a:spcAft>
                <a:spcPts val="0"/>
              </a:spcAft>
              <a:buNone/>
            </a:pPr>
            <a:endParaRPr sz="3000">
              <a:solidFill>
                <a:srgbClr val="000000"/>
              </a:solidFill>
              <a:latin typeface="David"/>
              <a:ea typeface="David"/>
              <a:cs typeface="David"/>
              <a:sym typeface="David"/>
            </a:endParaRPr>
          </a:p>
        </p:txBody>
      </p:sp>
      <p:pic>
        <p:nvPicPr>
          <p:cNvPr id="144" name="Google Shape;144;g102d0125742_0_0"/>
          <p:cNvPicPr preferRelativeResize="0"/>
          <p:nvPr/>
        </p:nvPicPr>
        <p:blipFill>
          <a:blip r:embed="rId3">
            <a:alphaModFix/>
          </a:blip>
          <a:stretch>
            <a:fillRect/>
          </a:stretch>
        </p:blipFill>
        <p:spPr>
          <a:xfrm>
            <a:off x="237375" y="3070850"/>
            <a:ext cx="4628500" cy="347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02d0125742_0_15"/>
          <p:cNvSpPr txBox="1">
            <a:spLocks noGrp="1"/>
          </p:cNvSpPr>
          <p:nvPr>
            <p:ph type="ctrTitle"/>
          </p:nvPr>
        </p:nvSpPr>
        <p:spPr>
          <a:xfrm>
            <a:off x="1523975" y="2768929"/>
            <a:ext cx="9144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Clr>
                <a:srgbClr val="2814FF"/>
              </a:buClr>
              <a:buSzPts val="10350"/>
              <a:buFont typeface="Calibri"/>
              <a:buNone/>
            </a:pPr>
            <a:r>
              <a:rPr lang="x-none" sz="4000" b="1" dirty="0">
                <a:solidFill>
                  <a:srgbClr val="2814FF"/>
                </a:solidFill>
                <a:latin typeface="David"/>
                <a:ea typeface="David"/>
                <a:cs typeface="David"/>
                <a:sym typeface="David"/>
              </a:rPr>
              <a:t>על התכנית:</a:t>
            </a:r>
            <a:endParaRPr sz="4000" b="1" dirty="0">
              <a:solidFill>
                <a:srgbClr val="2814FF"/>
              </a:solidFill>
              <a:latin typeface="David"/>
              <a:ea typeface="David"/>
              <a:cs typeface="David"/>
              <a:sym typeface="David"/>
            </a:endParaRPr>
          </a:p>
          <a:p>
            <a:pPr marL="0" lvl="0" indent="0" algn="just" rtl="1">
              <a:lnSpc>
                <a:spcPct val="90000"/>
              </a:lnSpc>
              <a:spcBef>
                <a:spcPts val="0"/>
              </a:spcBef>
              <a:spcAft>
                <a:spcPts val="0"/>
              </a:spcAft>
              <a:buClr>
                <a:srgbClr val="2814FF"/>
              </a:buClr>
              <a:buSzPts val="10350"/>
              <a:buFont typeface="Calibri"/>
              <a:buNone/>
            </a:pPr>
            <a:br>
              <a:rPr lang="x-none" sz="1600" dirty="0">
                <a:solidFill>
                  <a:schemeClr val="dk1"/>
                </a:solidFill>
                <a:latin typeface="David"/>
                <a:ea typeface="David"/>
                <a:cs typeface="David"/>
                <a:sym typeface="David"/>
              </a:rPr>
            </a:br>
            <a:r>
              <a:rPr lang="x-none" sz="3600" dirty="0">
                <a:solidFill>
                  <a:schemeClr val="dk1"/>
                </a:solidFill>
                <a:latin typeface="David"/>
                <a:ea typeface="David"/>
                <a:cs typeface="David"/>
                <a:sym typeface="David"/>
              </a:rPr>
              <a:t>בתכנית</a:t>
            </a:r>
            <a:r>
              <a:rPr lang="x-none" sz="1600" dirty="0">
                <a:solidFill>
                  <a:schemeClr val="dk1"/>
                </a:solidFill>
                <a:latin typeface="David"/>
                <a:ea typeface="David"/>
                <a:cs typeface="David"/>
                <a:sym typeface="David"/>
              </a:rPr>
              <a:t> </a:t>
            </a:r>
            <a:r>
              <a:rPr lang="x-none" sz="3300" dirty="0">
                <a:solidFill>
                  <a:schemeClr val="dk1"/>
                </a:solidFill>
                <a:latin typeface="David"/>
                <a:ea typeface="David"/>
                <a:cs typeface="David"/>
                <a:sym typeface="David"/>
              </a:rPr>
              <a:t>"סיור משוררות וסופרים" אנו מציעים </a:t>
            </a:r>
            <a:r>
              <a:rPr lang="x-none" sz="3300" b="1" dirty="0">
                <a:solidFill>
                  <a:schemeClr val="dk1"/>
                </a:solidFill>
                <a:latin typeface="David"/>
                <a:ea typeface="David"/>
                <a:cs typeface="David"/>
                <a:sym typeface="David"/>
              </a:rPr>
              <a:t>סיור חוויתי של שעתיים לכיתות א-ג </a:t>
            </a:r>
            <a:r>
              <a:rPr lang="x-none" sz="3300" dirty="0">
                <a:solidFill>
                  <a:schemeClr val="dk1"/>
                </a:solidFill>
                <a:latin typeface="David"/>
                <a:ea typeface="David"/>
                <a:cs typeface="David"/>
                <a:sym typeface="David"/>
              </a:rPr>
              <a:t>בו התלמידים יפגשו וילמדו על משוררים/ות וסופרים/ות כמו לאה גולדברג, חיים נחמן ביאליק, אליעזר בן יהודה ועוד - אנשים שעיצבו וחידשו את השפה העברית דרך שירים, סיפורים והצגות. </a:t>
            </a:r>
            <a:endParaRPr sz="3300" dirty="0">
              <a:solidFill>
                <a:schemeClr val="dk1"/>
              </a:solidFill>
              <a:latin typeface="David"/>
              <a:ea typeface="David"/>
              <a:cs typeface="David"/>
              <a:sym typeface="David"/>
            </a:endParaRPr>
          </a:p>
          <a:p>
            <a:pPr marL="0" lvl="0" indent="0" algn="just" rtl="1">
              <a:lnSpc>
                <a:spcPct val="90000"/>
              </a:lnSpc>
              <a:spcBef>
                <a:spcPts val="0"/>
              </a:spcBef>
              <a:spcAft>
                <a:spcPts val="0"/>
              </a:spcAft>
              <a:buClr>
                <a:srgbClr val="2814FF"/>
              </a:buClr>
              <a:buSzPts val="10350"/>
              <a:buFont typeface="Calibri"/>
              <a:buNone/>
            </a:pPr>
            <a:r>
              <a:rPr lang="x-none" sz="3300" dirty="0">
                <a:solidFill>
                  <a:schemeClr val="dk1"/>
                </a:solidFill>
                <a:latin typeface="David"/>
                <a:ea typeface="David"/>
                <a:cs typeface="David"/>
                <a:sym typeface="David"/>
              </a:rPr>
              <a:t>בהזדמנות זו יפגשו התלמידים גם עם שפות יהודיות שאינן עברית אך הן היו ועדיין שגורות בפי יהודים ברחבי העולם.</a:t>
            </a:r>
            <a:endParaRPr sz="3300" dirty="0">
              <a:solidFill>
                <a:schemeClr val="dk1"/>
              </a:solidFill>
              <a:latin typeface="David"/>
              <a:ea typeface="David"/>
              <a:cs typeface="David"/>
              <a:sym typeface="David"/>
            </a:endParaRPr>
          </a:p>
        </p:txBody>
      </p:sp>
      <p:sp>
        <p:nvSpPr>
          <p:cNvPr id="150" name="Google Shape;150;g102d0125742_0_15"/>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02d0125742_0_10"/>
          <p:cNvSpPr txBox="1">
            <a:spLocks noGrp="1"/>
          </p:cNvSpPr>
          <p:nvPr>
            <p:ph type="ctrTitle"/>
          </p:nvPr>
        </p:nvSpPr>
        <p:spPr>
          <a:xfrm>
            <a:off x="2483415" y="4329140"/>
            <a:ext cx="9144000" cy="2387700"/>
          </a:xfrm>
          <a:prstGeom prst="rect">
            <a:avLst/>
          </a:prstGeom>
          <a:noFill/>
          <a:ln>
            <a:noFill/>
          </a:ln>
        </p:spPr>
        <p:txBody>
          <a:bodyPr spcFirstLastPara="1" wrap="square" lIns="91425" tIns="45700" rIns="91425" bIns="45700" anchor="b" anchorCtr="0">
            <a:noAutofit/>
          </a:bodyPr>
          <a:lstStyle/>
          <a:p>
            <a:pPr marL="0" lvl="0" indent="0" algn="ctr" rtl="1">
              <a:lnSpc>
                <a:spcPct val="115000"/>
              </a:lnSpc>
              <a:spcBef>
                <a:spcPts val="0"/>
              </a:spcBef>
              <a:spcAft>
                <a:spcPts val="0"/>
              </a:spcAft>
              <a:buClr>
                <a:srgbClr val="2814FF"/>
              </a:buClr>
              <a:buSzPts val="10350"/>
              <a:buFont typeface="Calibri"/>
              <a:buNone/>
            </a:pPr>
            <a:r>
              <a:rPr lang="x-none" sz="3200" b="1">
                <a:sym typeface="David"/>
              </a:rPr>
              <a:t>מבנה הביקור:</a:t>
            </a:r>
            <a:endParaRPr sz="3200" b="1" dirty="0">
              <a:solidFill>
                <a:srgbClr val="2814FF"/>
              </a:solidFill>
              <a:sym typeface="David"/>
            </a:endParaRPr>
          </a:p>
          <a:p>
            <a:pPr marL="0" lvl="0" indent="0" algn="ctr" rtl="1">
              <a:lnSpc>
                <a:spcPct val="115000"/>
              </a:lnSpc>
              <a:spcBef>
                <a:spcPts val="0"/>
              </a:spcBef>
              <a:spcAft>
                <a:spcPts val="0"/>
              </a:spcAft>
              <a:buClr>
                <a:srgbClr val="2814FF"/>
              </a:buClr>
              <a:buSzPts val="10350"/>
              <a:buFont typeface="Calibri"/>
              <a:buNone/>
            </a:pPr>
            <a:r>
              <a:rPr lang="x-none" sz="1900" u="sng">
                <a:solidFill>
                  <a:schemeClr val="dk1"/>
                </a:solidFill>
                <a:sym typeface="David"/>
              </a:rPr>
              <a:t>סדנת פתיחה</a:t>
            </a:r>
            <a:br>
              <a:rPr lang="x-none" sz="1900" u="sng">
                <a:solidFill>
                  <a:schemeClr val="dk1"/>
                </a:solidFill>
                <a:sym typeface="David"/>
              </a:rPr>
            </a:br>
            <a:r>
              <a:rPr lang="x-none" sz="1900">
                <a:solidFill>
                  <a:schemeClr val="dk1"/>
                </a:solidFill>
                <a:sym typeface="David"/>
              </a:rPr>
              <a:t>בסדנה נדבר על סיפורים ושירים שהילדים אוהבים וניצור חיבור בינם לבין הסופרים והמשוררים </a:t>
            </a:r>
            <a:endParaRPr sz="1900" dirty="0">
              <a:solidFill>
                <a:schemeClr val="dk1"/>
              </a:solidFill>
              <a:sym typeface="David"/>
            </a:endParaRPr>
          </a:p>
          <a:p>
            <a:pPr marL="0" lvl="0" indent="0" algn="ctr" rtl="1">
              <a:lnSpc>
                <a:spcPct val="115000"/>
              </a:lnSpc>
              <a:spcBef>
                <a:spcPts val="0"/>
              </a:spcBef>
              <a:spcAft>
                <a:spcPts val="0"/>
              </a:spcAft>
              <a:buClr>
                <a:srgbClr val="2814FF"/>
              </a:buClr>
              <a:buSzPts val="10350"/>
              <a:buFont typeface="Calibri"/>
              <a:buNone/>
            </a:pPr>
            <a:r>
              <a:rPr lang="x-none" sz="1900">
                <a:solidFill>
                  <a:schemeClr val="dk1"/>
                </a:solidFill>
                <a:sym typeface="David"/>
              </a:rPr>
              <a:t>שכתבו אותם ואותם נפגוש בתערוכה, בעזרת משחקים ילמדו הילדים כיצד בונים או מחדשים </a:t>
            </a:r>
            <a:endParaRPr sz="1900" dirty="0">
              <a:solidFill>
                <a:schemeClr val="dk1"/>
              </a:solidFill>
              <a:sym typeface="David"/>
            </a:endParaRPr>
          </a:p>
          <a:p>
            <a:pPr marL="0" lvl="0" indent="0" algn="ctr" rtl="1">
              <a:lnSpc>
                <a:spcPct val="115000"/>
              </a:lnSpc>
              <a:spcBef>
                <a:spcPts val="0"/>
              </a:spcBef>
              <a:spcAft>
                <a:spcPts val="0"/>
              </a:spcAft>
              <a:buClr>
                <a:srgbClr val="2814FF"/>
              </a:buClr>
              <a:buSzPts val="10350"/>
              <a:buFont typeface="Calibri"/>
              <a:buNone/>
            </a:pPr>
            <a:r>
              <a:rPr lang="x-none" sz="1900">
                <a:solidFill>
                  <a:schemeClr val="dk1"/>
                </a:solidFill>
                <a:sym typeface="David"/>
              </a:rPr>
              <a:t>שפה ממש כפי שחודשה העברית על ידי אליעזר בן יהודה.</a:t>
            </a:r>
            <a:br>
              <a:rPr lang="x-none" sz="1900" u="sng">
                <a:solidFill>
                  <a:schemeClr val="dk1"/>
                </a:solidFill>
                <a:sym typeface="David"/>
              </a:rPr>
            </a:br>
            <a:r>
              <a:rPr lang="x-none" sz="1900" u="sng">
                <a:solidFill>
                  <a:schemeClr val="dk1"/>
                </a:solidFill>
                <a:sym typeface="David"/>
              </a:rPr>
              <a:t>קומת הפסיפס</a:t>
            </a:r>
            <a:r>
              <a:rPr lang="x-none" sz="1900">
                <a:solidFill>
                  <a:schemeClr val="dk1"/>
                </a:solidFill>
                <a:sym typeface="David"/>
              </a:rPr>
              <a:t> </a:t>
            </a:r>
            <a:endParaRPr sz="1900" dirty="0">
              <a:solidFill>
                <a:schemeClr val="dk1"/>
              </a:solidFill>
              <a:sym typeface="David"/>
            </a:endParaRPr>
          </a:p>
          <a:p>
            <a:pPr lvl="0" algn="ctr" rtl="1">
              <a:lnSpc>
                <a:spcPct val="115000"/>
              </a:lnSpc>
              <a:buSzPts val="10350"/>
              <a:buNone/>
            </a:pPr>
            <a:r>
              <a:rPr lang="x-none" sz="1900">
                <a:solidFill>
                  <a:schemeClr val="dk1"/>
                </a:solidFill>
                <a:sym typeface="David"/>
              </a:rPr>
              <a:t> נתמקד בקומת המודרנה המציגה את התרבות והזהות היהודית ב150 </a:t>
            </a:r>
            <a:r>
              <a:rPr lang="he-IL" sz="1900" dirty="0">
                <a:solidFill>
                  <a:schemeClr val="dk1"/>
                </a:solidFill>
                <a:sym typeface="David"/>
              </a:rPr>
              <a:t> </a:t>
            </a:r>
            <a:r>
              <a:rPr lang="x-none" sz="1900">
                <a:solidFill>
                  <a:schemeClr val="dk1"/>
                </a:solidFill>
                <a:sym typeface="David"/>
              </a:rPr>
              <a:t>השנים האחרונות</a:t>
            </a:r>
            <a:r>
              <a:rPr lang="he-IL" sz="1900" dirty="0">
                <a:solidFill>
                  <a:schemeClr val="dk1"/>
                </a:solidFill>
                <a:sym typeface="David"/>
              </a:rPr>
              <a:t>,</a:t>
            </a:r>
            <a:r>
              <a:rPr lang="x-none" sz="1900">
                <a:solidFill>
                  <a:schemeClr val="dk1"/>
                </a:solidFill>
                <a:sym typeface="David"/>
              </a:rPr>
              <a:t> </a:t>
            </a:r>
            <a:br>
              <a:rPr lang="x-none" sz="1900">
                <a:solidFill>
                  <a:schemeClr val="dk1"/>
                </a:solidFill>
                <a:sym typeface="David"/>
              </a:rPr>
            </a:br>
            <a:r>
              <a:rPr lang="x-none" sz="1900">
                <a:solidFill>
                  <a:schemeClr val="dk1"/>
                </a:solidFill>
                <a:sym typeface="David"/>
              </a:rPr>
              <a:t>בסיור נעבור בכמה מוקדים:</a:t>
            </a:r>
            <a:br>
              <a:rPr lang="x-none" sz="1900">
                <a:solidFill>
                  <a:schemeClr val="dk1"/>
                </a:solidFill>
                <a:sym typeface="David"/>
              </a:rPr>
            </a:br>
            <a:r>
              <a:rPr lang="x-none" sz="1900">
                <a:solidFill>
                  <a:schemeClr val="dk1"/>
                </a:solidFill>
                <a:sym typeface="David"/>
              </a:rPr>
              <a:t>מוקד התיאטרון – כיצד התיאטרון היהודי והעברי מורכב מתרבויות שונות מרחבי העולם?</a:t>
            </a:r>
            <a:br>
              <a:rPr lang="x-none" sz="1900">
                <a:solidFill>
                  <a:schemeClr val="dk1"/>
                </a:solidFill>
                <a:sym typeface="David"/>
              </a:rPr>
            </a:br>
            <a:r>
              <a:rPr lang="x-none" sz="1900">
                <a:solidFill>
                  <a:schemeClr val="dk1"/>
                </a:solidFill>
                <a:sym typeface="David"/>
              </a:rPr>
              <a:t>מוקד הפולקלור – כיצד שירי החגים שאנו שרים היום היו חלק מהתעוררות השפה העברית?</a:t>
            </a:r>
            <a:br>
              <a:rPr lang="x-none" sz="1900">
                <a:solidFill>
                  <a:schemeClr val="dk1"/>
                </a:solidFill>
                <a:sym typeface="David"/>
              </a:rPr>
            </a:br>
            <a:r>
              <a:rPr lang="x-none" sz="1900">
                <a:solidFill>
                  <a:schemeClr val="dk1"/>
                </a:solidFill>
                <a:sym typeface="David"/>
              </a:rPr>
              <a:t>מוקד שפות – נכיר את אחד הספרים החשובים בשפה העברית -המילון! נכיר גם שפות יהודיות נוספות.</a:t>
            </a:r>
            <a:br>
              <a:rPr lang="x-none" sz="1900">
                <a:solidFill>
                  <a:schemeClr val="dk1"/>
                </a:solidFill>
                <a:sym typeface="David"/>
              </a:rPr>
            </a:br>
            <a:br>
              <a:rPr lang="he-IL" sz="1900" dirty="0">
                <a:solidFill>
                  <a:schemeClr val="dk1"/>
                </a:solidFill>
                <a:sym typeface="David"/>
              </a:rPr>
            </a:br>
            <a:r>
              <a:rPr lang="he-IL" sz="1900" u="sng" dirty="0">
                <a:solidFill>
                  <a:schemeClr val="dk1"/>
                </a:solidFill>
              </a:rPr>
              <a:t>תערוכת גיבורים</a:t>
            </a:r>
            <a:br>
              <a:rPr lang="he-IL" sz="1900" u="sng" dirty="0">
                <a:solidFill>
                  <a:schemeClr val="dk1"/>
                </a:solidFill>
              </a:rPr>
            </a:br>
            <a:r>
              <a:rPr lang="he-IL" sz="1900" dirty="0">
                <a:solidFill>
                  <a:schemeClr val="dk1"/>
                </a:solidFill>
              </a:rPr>
              <a:t>בתערוכת משחק מרהיבה המציגה 150 גיבורי תרבות והיסטוריה נשוחח ונספר על דמויות תרבות משמעותיות שאנו מכירים וכיצד הן השפיעו על חיינו היום.</a:t>
            </a:r>
            <a:br>
              <a:rPr lang="he-IL" sz="1900" dirty="0">
                <a:solidFill>
                  <a:schemeClr val="dk1"/>
                </a:solidFill>
              </a:rPr>
            </a:br>
            <a:r>
              <a:rPr lang="x-none" sz="1900">
                <a:solidFill>
                  <a:schemeClr val="dk1"/>
                </a:solidFill>
              </a:rPr>
              <a:t> מוקד ספרות –אילו סיפורי ילדים אתם מכירים? מי כתב את אותם הסיפורים?</a:t>
            </a:r>
            <a:br>
              <a:rPr lang="x-none" sz="1900">
                <a:solidFill>
                  <a:schemeClr val="dk1"/>
                </a:solidFill>
                <a:sym typeface="David"/>
              </a:rPr>
            </a:br>
            <a:r>
              <a:rPr lang="x-none" sz="1900" u="sng">
                <a:solidFill>
                  <a:schemeClr val="dk1"/>
                </a:solidFill>
                <a:sym typeface="David"/>
              </a:rPr>
              <a:t>סדנת סיכום</a:t>
            </a:r>
            <a:br>
              <a:rPr lang="x-none" sz="1900">
                <a:solidFill>
                  <a:schemeClr val="dk1"/>
                </a:solidFill>
                <a:sym typeface="David"/>
              </a:rPr>
            </a:br>
            <a:r>
              <a:rPr lang="he-IL" sz="1900" dirty="0">
                <a:solidFill>
                  <a:schemeClr val="dk1"/>
                </a:solidFill>
                <a:sym typeface="David"/>
              </a:rPr>
              <a:t>כדרך לעיבוד וסיכום התכנית </a:t>
            </a:r>
            <a:r>
              <a:rPr lang="x-none" sz="1900">
                <a:solidFill>
                  <a:schemeClr val="dk1"/>
                </a:solidFill>
                <a:sym typeface="David"/>
              </a:rPr>
              <a:t>הילדים יקבלו הזדמנות </a:t>
            </a:r>
            <a:r>
              <a:rPr lang="he-IL" sz="1900" dirty="0">
                <a:solidFill>
                  <a:schemeClr val="dk1"/>
                </a:solidFill>
                <a:sym typeface="David"/>
              </a:rPr>
              <a:t>לספר </a:t>
            </a:r>
            <a:r>
              <a:rPr lang="x-none" sz="1900">
                <a:solidFill>
                  <a:schemeClr val="dk1"/>
                </a:solidFill>
                <a:sym typeface="David"/>
              </a:rPr>
              <a:t>סיפור משל עצמם</a:t>
            </a:r>
            <a:r>
              <a:rPr lang="he-IL" sz="1900" dirty="0">
                <a:solidFill>
                  <a:schemeClr val="dk1"/>
                </a:solidFill>
                <a:sym typeface="David"/>
              </a:rPr>
              <a:t> דרך משחקים קבוצתיים.</a:t>
            </a:r>
            <a:endParaRPr sz="1900" dirty="0">
              <a:solidFill>
                <a:schemeClr val="dk1"/>
              </a:solidFill>
              <a:sym typeface="David"/>
            </a:endParaRPr>
          </a:p>
        </p:txBody>
      </p:sp>
      <p:pic>
        <p:nvPicPr>
          <p:cNvPr id="156" name="Google Shape;156;g102d0125742_0_10"/>
          <p:cNvPicPr preferRelativeResize="0"/>
          <p:nvPr/>
        </p:nvPicPr>
        <p:blipFill rotWithShape="1">
          <a:blip r:embed="rId3">
            <a:alphaModFix/>
          </a:blip>
          <a:srcRect l="16142" t="10992" r="36391" b="11596"/>
          <a:stretch/>
        </p:blipFill>
        <p:spPr>
          <a:xfrm>
            <a:off x="254457" y="975323"/>
            <a:ext cx="2460507" cy="2397463"/>
          </a:xfrm>
          <a:prstGeom prst="rect">
            <a:avLst/>
          </a:prstGeom>
          <a:noFill/>
          <a:ln>
            <a:noFill/>
          </a:ln>
        </p:spPr>
      </p:pic>
      <p:sp>
        <p:nvSpPr>
          <p:cNvPr id="2" name="AutoShape 2" descr="תערוכה לילדים: גיבורים בבית התפוצות - קינדרלנד"/>
          <p:cNvSpPr>
            <a:spLocks noChangeAspect="1" noChangeArrowheads="1"/>
          </p:cNvSpPr>
          <p:nvPr/>
        </p:nvSpPr>
        <p:spPr bwMode="auto">
          <a:xfrm>
            <a:off x="11971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3" name="AutoShape 4" descr="תערוכה לילדים: גיבורים בבית התפוצות - קינדרלנד"/>
          <p:cNvSpPr>
            <a:spLocks noChangeAspect="1" noChangeArrowheads="1"/>
          </p:cNvSpPr>
          <p:nvPr/>
        </p:nvSpPr>
        <p:spPr bwMode="auto">
          <a:xfrm>
            <a:off x="12123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457" y="3582649"/>
            <a:ext cx="2437111" cy="16189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02d0125742_0_5"/>
          <p:cNvSpPr txBox="1">
            <a:spLocks noGrp="1"/>
          </p:cNvSpPr>
          <p:nvPr>
            <p:ph type="ctrTitle"/>
          </p:nvPr>
        </p:nvSpPr>
        <p:spPr>
          <a:xfrm>
            <a:off x="1593662" y="1703701"/>
            <a:ext cx="10276500" cy="3240900"/>
          </a:xfrm>
          <a:prstGeom prst="rect">
            <a:avLst/>
          </a:prstGeom>
        </p:spPr>
        <p:txBody>
          <a:bodyPr spcFirstLastPara="1" wrap="square" lIns="91425" tIns="45700" rIns="91425" bIns="45700" anchor="b" anchorCtr="0">
            <a:noAutofit/>
          </a:bodyPr>
          <a:lstStyle/>
          <a:p>
            <a:pPr marL="0" lvl="0" indent="0" algn="r" rtl="1">
              <a:spcBef>
                <a:spcPts val="0"/>
              </a:spcBef>
              <a:spcAft>
                <a:spcPts val="0"/>
              </a:spcAft>
              <a:buClr>
                <a:srgbClr val="2814FF"/>
              </a:buClr>
              <a:buSzPts val="10350"/>
              <a:buFont typeface="Calibri"/>
              <a:buNone/>
            </a:pPr>
            <a:r>
              <a:rPr lang="he-IL" sz="3900" b="1" dirty="0"/>
              <a:t>משימות </a:t>
            </a:r>
            <a:r>
              <a:rPr lang="x-none" sz="3900" b="1"/>
              <a:t>ייחודיות במהלך התכנית:</a:t>
            </a:r>
            <a:endParaRPr sz="3900" b="1" dirty="0"/>
          </a:p>
          <a:p>
            <a:pPr marL="0" lvl="0" indent="0" algn="r" rtl="1">
              <a:spcBef>
                <a:spcPts val="0"/>
              </a:spcBef>
              <a:spcAft>
                <a:spcPts val="0"/>
              </a:spcAft>
              <a:buClr>
                <a:srgbClr val="2814FF"/>
              </a:buClr>
              <a:buSzPts val="10350"/>
              <a:buFont typeface="Calibri"/>
              <a:buNone/>
            </a:pPr>
            <a:r>
              <a:rPr lang="he-IL" sz="2800" b="1" dirty="0">
                <a:solidFill>
                  <a:schemeClr val="tx1"/>
                </a:solidFill>
              </a:rPr>
              <a:t>*</a:t>
            </a:r>
            <a:r>
              <a:rPr lang="he-IL" sz="3900" b="1" dirty="0">
                <a:solidFill>
                  <a:schemeClr val="tx1"/>
                </a:solidFill>
              </a:rPr>
              <a:t> </a:t>
            </a:r>
            <a:r>
              <a:rPr lang="he-IL" sz="2400" b="1" dirty="0">
                <a:solidFill>
                  <a:schemeClr val="tx1"/>
                </a:solidFill>
              </a:rPr>
              <a:t>משחקי מילים וסיפורים – בסדנאות נחווה דרך משחקים שונים </a:t>
            </a:r>
            <a:br>
              <a:rPr lang="he-IL" sz="2400" b="1" dirty="0">
                <a:solidFill>
                  <a:schemeClr val="tx1"/>
                </a:solidFill>
              </a:rPr>
            </a:br>
            <a:r>
              <a:rPr lang="he-IL" sz="2400" b="1" dirty="0">
                <a:solidFill>
                  <a:schemeClr val="tx1"/>
                </a:solidFill>
              </a:rPr>
              <a:t>את הדרך בה העברית נבנתה וכיצד אפשר לספר סיפורים בדרכים שונות.</a:t>
            </a:r>
            <a:br>
              <a:rPr lang="he-IL" sz="2400" b="1" dirty="0">
                <a:solidFill>
                  <a:schemeClr val="tx1"/>
                </a:solidFill>
              </a:rPr>
            </a:br>
            <a:br>
              <a:rPr lang="he-IL" sz="2400" b="1" dirty="0">
                <a:solidFill>
                  <a:schemeClr val="tx1"/>
                </a:solidFill>
              </a:rPr>
            </a:br>
            <a:r>
              <a:rPr lang="he-IL" sz="2400" b="1" dirty="0">
                <a:solidFill>
                  <a:schemeClr val="tx1"/>
                </a:solidFill>
              </a:rPr>
              <a:t>* פעילויות בתערוכות המוזיאון – במהלך הסיור במוזיאון </a:t>
            </a:r>
            <a:br>
              <a:rPr lang="he-IL" sz="2400" b="1" dirty="0">
                <a:solidFill>
                  <a:schemeClr val="tx1"/>
                </a:solidFill>
              </a:rPr>
            </a:br>
            <a:r>
              <a:rPr lang="he-IL" sz="2400" b="1" dirty="0">
                <a:solidFill>
                  <a:schemeClr val="tx1"/>
                </a:solidFill>
              </a:rPr>
              <a:t>התלמידים יכירו ויגלו את המוצגים והסיפורים במוזיאון </a:t>
            </a:r>
            <a:br>
              <a:rPr lang="he-IL" sz="2400" b="1" dirty="0">
                <a:solidFill>
                  <a:schemeClr val="tx1"/>
                </a:solidFill>
              </a:rPr>
            </a:br>
            <a:r>
              <a:rPr lang="he-IL" sz="2400" b="1" dirty="0">
                <a:solidFill>
                  <a:schemeClr val="tx1"/>
                </a:solidFill>
              </a:rPr>
              <a:t>דרך מגוון של הפעלות.</a:t>
            </a:r>
            <a:endParaRPr sz="3600" b="1" dirty="0">
              <a:solidFill>
                <a:schemeClr val="tx1"/>
              </a:solidFill>
            </a:endParaRPr>
          </a:p>
          <a:p>
            <a:pPr marL="457200" lvl="0" indent="-431800" algn="r" rtl="1">
              <a:spcBef>
                <a:spcPts val="0"/>
              </a:spcBef>
              <a:spcAft>
                <a:spcPts val="0"/>
              </a:spcAft>
              <a:buClr>
                <a:schemeClr val="dk1"/>
              </a:buClr>
              <a:buSzPts val="3200"/>
              <a:buFont typeface="David"/>
              <a:buChar char="●"/>
            </a:pPr>
            <a:endParaRPr sz="2000" dirty="0"/>
          </a:p>
          <a:p>
            <a:pPr marL="0" lvl="0" indent="0" algn="r" rtl="1">
              <a:spcBef>
                <a:spcPts val="0"/>
              </a:spcBef>
              <a:spcAft>
                <a:spcPts val="0"/>
              </a:spcAft>
              <a:buClr>
                <a:srgbClr val="2814FF"/>
              </a:buClr>
              <a:buSzPts val="10350"/>
              <a:buFont typeface="Calibri"/>
              <a:buNone/>
            </a:pPr>
            <a:endParaRPr sz="3200" dirty="0"/>
          </a:p>
        </p:txBody>
      </p:sp>
      <p:sp>
        <p:nvSpPr>
          <p:cNvPr id="163" name="Google Shape;163;g102d0125742_0_5"/>
          <p:cNvSpPr txBox="1"/>
          <p:nvPr/>
        </p:nvSpPr>
        <p:spPr>
          <a:xfrm>
            <a:off x="4055250" y="57853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pic>
        <p:nvPicPr>
          <p:cNvPr id="164" name="Google Shape;164;g102d0125742_0_5"/>
          <p:cNvPicPr preferRelativeResize="0"/>
          <p:nvPr/>
        </p:nvPicPr>
        <p:blipFill>
          <a:blip r:embed="rId3">
            <a:alphaModFix/>
          </a:blip>
          <a:stretch>
            <a:fillRect/>
          </a:stretch>
        </p:blipFill>
        <p:spPr>
          <a:xfrm>
            <a:off x="230235" y="3621969"/>
            <a:ext cx="3800941" cy="2163400"/>
          </a:xfrm>
          <a:prstGeom prst="rect">
            <a:avLst/>
          </a:prstGeom>
          <a:noFill/>
          <a:ln>
            <a:noFill/>
          </a:ln>
        </p:spPr>
      </p:pic>
      <p:pic>
        <p:nvPicPr>
          <p:cNvPr id="165" name="Google Shape;165;g102d0125742_0_5"/>
          <p:cNvPicPr preferRelativeResize="0"/>
          <p:nvPr/>
        </p:nvPicPr>
        <p:blipFill>
          <a:blip r:embed="rId4">
            <a:alphaModFix/>
          </a:blip>
          <a:stretch>
            <a:fillRect/>
          </a:stretch>
        </p:blipFill>
        <p:spPr>
          <a:xfrm>
            <a:off x="308999" y="1049311"/>
            <a:ext cx="3048797" cy="19702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06436f592b_0_8"/>
          <p:cNvSpPr txBox="1"/>
          <p:nvPr/>
        </p:nvSpPr>
        <p:spPr>
          <a:xfrm>
            <a:off x="4055250" y="62425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1" name="Google Shape;171;g106436f592b_0_8"/>
          <p:cNvSpPr txBox="1"/>
          <p:nvPr/>
        </p:nvSpPr>
        <p:spPr>
          <a:xfrm>
            <a:off x="322175" y="1609050"/>
            <a:ext cx="11306100" cy="4859100"/>
          </a:xfrm>
          <a:prstGeom prst="rect">
            <a:avLst/>
          </a:prstGeom>
          <a:noFill/>
          <a:ln>
            <a:noFill/>
          </a:ln>
        </p:spPr>
        <p:txBody>
          <a:bodyPr spcFirstLastPara="1" wrap="square" lIns="91425" tIns="45700" rIns="91425" bIns="45700" anchor="b" anchorCtr="0">
            <a:noAutofit/>
          </a:bodyPr>
          <a:lstStyle/>
          <a:p>
            <a:pPr marL="0" lvl="0" indent="0" algn="ctr" rtl="1">
              <a:lnSpc>
                <a:spcPct val="150000"/>
              </a:lnSpc>
              <a:spcBef>
                <a:spcPts val="0"/>
              </a:spcBef>
              <a:spcAft>
                <a:spcPts val="0"/>
              </a:spcAft>
              <a:buNone/>
            </a:pPr>
            <a:r>
              <a:rPr lang="x-none" sz="3800" b="1" dirty="0">
                <a:solidFill>
                  <a:srgbClr val="2814FF"/>
                </a:solidFill>
                <a:latin typeface="David"/>
                <a:ea typeface="David"/>
                <a:cs typeface="David"/>
                <a:sym typeface="David"/>
              </a:rPr>
              <a:t>אפשרויות להכנה לקראת הביקור:</a:t>
            </a:r>
            <a:endParaRPr sz="3800" b="1" dirty="0">
              <a:solidFill>
                <a:srgbClr val="2814FF"/>
              </a:solidFill>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x-none" sz="2800" dirty="0">
                <a:solidFill>
                  <a:srgbClr val="000000"/>
                </a:solidFill>
                <a:highlight>
                  <a:srgbClr val="FFFFFF"/>
                </a:highlight>
                <a:latin typeface="David"/>
                <a:ea typeface="David"/>
                <a:cs typeface="David"/>
                <a:sym typeface="David"/>
              </a:rPr>
              <a:t>ספרו לתלמידים על הביקור המתוכנן במוזיאון 'אנו מוזיאון העם היהודי' - שאלו אותם האם ביקרו פעם במוזיאון? מה זה מוזיאון? למה או האם צריך מוזיאונים?</a:t>
            </a:r>
            <a:endParaRPr lang="he-IL" sz="2800" dirty="0">
              <a:solidFill>
                <a:srgbClr val="000000"/>
              </a:solidFill>
              <a:highlight>
                <a:srgbClr val="FFFFFF"/>
              </a:highlight>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he-IL" sz="2800" dirty="0">
                <a:highlight>
                  <a:srgbClr val="FFFFFF"/>
                </a:highlight>
                <a:latin typeface="David"/>
                <a:ea typeface="David"/>
                <a:cs typeface="David"/>
                <a:sym typeface="David"/>
              </a:rPr>
              <a:t>עמדו עם התלמידים על ההבדל בין משורר/ת וסופר/ת- מה כל אחד עושה? ערכו יחד רשימה של שירים וסיפורים האהובים עליהם, סווגו אותם יחד וערכו היכרות עם המחברות/ים שלהם.</a:t>
            </a:r>
            <a:endParaRPr sz="2800" dirty="0">
              <a:solidFill>
                <a:srgbClr val="000000"/>
              </a:solidFill>
              <a:highlight>
                <a:srgbClr val="FFFFFF"/>
              </a:highlight>
              <a:latin typeface="David"/>
              <a:ea typeface="David"/>
              <a:cs typeface="David"/>
              <a:sym typeface="David"/>
            </a:endParaRPr>
          </a:p>
          <a:p>
            <a:pPr marL="457200" lvl="0" indent="-406400" algn="r" rtl="1">
              <a:lnSpc>
                <a:spcPct val="150000"/>
              </a:lnSpc>
              <a:spcBef>
                <a:spcPts val="0"/>
              </a:spcBef>
              <a:spcAft>
                <a:spcPts val="0"/>
              </a:spcAft>
              <a:buClr>
                <a:srgbClr val="000000"/>
              </a:buClr>
              <a:buSzPts val="2800"/>
              <a:buFont typeface="David"/>
              <a:buChar char="●"/>
            </a:pPr>
            <a:r>
              <a:rPr lang="x-none" sz="2800" dirty="0">
                <a:solidFill>
                  <a:srgbClr val="000000"/>
                </a:solidFill>
                <a:highlight>
                  <a:srgbClr val="FFFFFF"/>
                </a:highlight>
                <a:latin typeface="David"/>
                <a:ea typeface="David"/>
                <a:cs typeface="David"/>
                <a:sym typeface="David"/>
              </a:rPr>
              <a:t>בקשו מהתלמידים לכתוב לעצמם במהלך הסיור מושג או חפץ ששמעו ועניין אותם. </a:t>
            </a:r>
            <a:endParaRPr sz="2800" dirty="0">
              <a:solidFill>
                <a:srgbClr val="000000"/>
              </a:solidFill>
              <a:highlight>
                <a:srgbClr val="FFFFFF"/>
              </a:highlight>
              <a:latin typeface="David"/>
              <a:ea typeface="David"/>
              <a:cs typeface="David"/>
              <a:sym typeface="David"/>
            </a:endParaRPr>
          </a:p>
          <a:p>
            <a:pPr marL="0" lvl="0" indent="0" algn="r" rtl="1">
              <a:lnSpc>
                <a:spcPct val="150000"/>
              </a:lnSpc>
              <a:spcBef>
                <a:spcPts val="0"/>
              </a:spcBef>
              <a:spcAft>
                <a:spcPts val="0"/>
              </a:spcAft>
              <a:buNone/>
            </a:pPr>
            <a:r>
              <a:rPr lang="x-none" sz="2800" dirty="0">
                <a:solidFill>
                  <a:srgbClr val="000000"/>
                </a:solidFill>
                <a:highlight>
                  <a:srgbClr val="FFFFFF"/>
                </a:highlight>
                <a:latin typeface="David"/>
                <a:ea typeface="David"/>
                <a:cs typeface="David"/>
                <a:sym typeface="David"/>
              </a:rPr>
              <a:t>לאחר הביקור, בקשו מהם לחפש מידע נוסף על אותו מושג ולשתף את הכיתה בממצאים</a:t>
            </a:r>
            <a:r>
              <a:rPr lang="x-none" sz="2800">
                <a:solidFill>
                  <a:srgbClr val="000000"/>
                </a:solidFill>
                <a:highlight>
                  <a:srgbClr val="FFFFFF"/>
                </a:highlight>
                <a:latin typeface="David"/>
                <a:ea typeface="David"/>
                <a:cs typeface="David"/>
                <a:sym typeface="David"/>
              </a:rPr>
              <a:t>. </a:t>
            </a:r>
            <a:endParaRPr sz="2800" b="1" dirty="0">
              <a:solidFill>
                <a:srgbClr val="2814FF"/>
              </a:solidFill>
              <a:latin typeface="David"/>
              <a:ea typeface="David"/>
              <a:cs typeface="David"/>
              <a:sym typeface="Dav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06436f592b_0_19"/>
          <p:cNvSpPr txBox="1"/>
          <p:nvPr/>
        </p:nvSpPr>
        <p:spPr>
          <a:xfrm>
            <a:off x="4055250" y="62425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77" name="Google Shape;177;g106436f592b_0_19"/>
          <p:cNvSpPr txBox="1"/>
          <p:nvPr/>
        </p:nvSpPr>
        <p:spPr>
          <a:xfrm>
            <a:off x="1524000" y="749942"/>
            <a:ext cx="9144000" cy="836100"/>
          </a:xfrm>
          <a:prstGeom prst="rect">
            <a:avLst/>
          </a:prstGeom>
          <a:noFill/>
          <a:ln>
            <a:noFill/>
          </a:ln>
        </p:spPr>
        <p:txBody>
          <a:bodyPr spcFirstLastPara="1" wrap="square" lIns="91425" tIns="45700" rIns="91425" bIns="45700" anchor="b" anchorCtr="0">
            <a:normAutofit/>
          </a:bodyPr>
          <a:lstStyle/>
          <a:p>
            <a:pPr marL="0" lvl="0" indent="0" algn="r" rtl="1">
              <a:lnSpc>
                <a:spcPct val="115000"/>
              </a:lnSpc>
              <a:spcBef>
                <a:spcPts val="0"/>
              </a:spcBef>
              <a:spcAft>
                <a:spcPts val="0"/>
              </a:spcAft>
              <a:buNone/>
            </a:pPr>
            <a:r>
              <a:rPr lang="x-none" sz="4000" b="1">
                <a:solidFill>
                  <a:srgbClr val="2814FF"/>
                </a:solidFill>
                <a:latin typeface="David"/>
                <a:ea typeface="David"/>
                <a:cs typeface="David"/>
                <a:sym typeface="David"/>
              </a:rPr>
              <a:t>תנאים להבטחת ביקור מוצלח ובעל ערך ב'אנו':</a:t>
            </a:r>
            <a:endParaRPr sz="6000" b="1">
              <a:solidFill>
                <a:srgbClr val="2814FF"/>
              </a:solidFill>
              <a:latin typeface="Calibri"/>
              <a:ea typeface="Calibri"/>
              <a:cs typeface="Calibri"/>
              <a:sym typeface="Calibri"/>
            </a:endParaRPr>
          </a:p>
        </p:txBody>
      </p:sp>
      <p:sp>
        <p:nvSpPr>
          <p:cNvPr id="178" name="Google Shape;178;g106436f592b_0_19"/>
          <p:cNvSpPr txBox="1"/>
          <p:nvPr/>
        </p:nvSpPr>
        <p:spPr>
          <a:xfrm>
            <a:off x="1198950" y="1790025"/>
            <a:ext cx="9794100" cy="44700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1">
              <a:lnSpc>
                <a:spcPct val="115000"/>
              </a:lnSpc>
              <a:spcBef>
                <a:spcPts val="0"/>
              </a:spcBef>
              <a:spcAft>
                <a:spcPts val="0"/>
              </a:spcAft>
              <a:buNone/>
            </a:pPr>
            <a:r>
              <a:rPr lang="x-none" sz="3350" b="1">
                <a:solidFill>
                  <a:srgbClr val="000000"/>
                </a:solidFill>
                <a:highlight>
                  <a:srgbClr val="FFFFFF"/>
                </a:highlight>
                <a:latin typeface="David"/>
                <a:ea typeface="David"/>
                <a:cs typeface="David"/>
                <a:sym typeface="David"/>
              </a:rPr>
              <a:t>במהלך הסיור - אנחנו צריכים אתכם!</a:t>
            </a:r>
            <a:endParaRPr sz="2850" dirty="0">
              <a:solidFill>
                <a:srgbClr val="000000"/>
              </a:solidFill>
              <a:highlight>
                <a:srgbClr val="FFFFFF"/>
              </a:highlight>
              <a:latin typeface="David"/>
              <a:ea typeface="David"/>
              <a:cs typeface="David"/>
              <a:sym typeface="David"/>
            </a:endParaRPr>
          </a:p>
          <a:p>
            <a:pPr marL="457200" marR="457200" lvl="0" indent="-355282" algn="r" rtl="1">
              <a:lnSpc>
                <a:spcPct val="115000"/>
              </a:lnSpc>
              <a:spcBef>
                <a:spcPts val="0"/>
              </a:spcBef>
              <a:spcAft>
                <a:spcPts val="0"/>
              </a:spcAft>
              <a:buClr>
                <a:srgbClr val="000000"/>
              </a:buClr>
              <a:buSzPct val="100000"/>
              <a:buFont typeface="David"/>
              <a:buChar char="●"/>
            </a:pPr>
            <a:r>
              <a:rPr lang="x-none" sz="2850">
                <a:solidFill>
                  <a:srgbClr val="000000"/>
                </a:solidFill>
                <a:highlight>
                  <a:srgbClr val="FFFFFF"/>
                </a:highlight>
                <a:latin typeface="David"/>
                <a:ea typeface="David"/>
                <a:cs typeface="David"/>
                <a:sym typeface="David"/>
              </a:rPr>
              <a:t>ידעו את המדריך במידע שימושי עבורו – האם יש תלמיד עם מגבלה שדורש התחשבות? האם הנסיעה היתה קשה לתלמידים והם זקוקים לאוורור? וכדומה.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השמירה על המשמעת וההקשבה של התלמידים במהלך הביקור היא באחריות המורה המלווה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באחריותכם לשמור על הכבוד הבסיסי של המדריך וצוות המוזיאון, ולמנוע עלבונות, הטרדות ומצבי קצה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חשוב לנו שתישארו עם הקבוצה במהלך הסיור כולו, לא נוכל לסייר עם קבוצה שאין לה מורה מלווה</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אנא סייעו לנו בשמירה על המוצגים במוזיאון מפני פגיעה ונזק</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222222"/>
              </a:buClr>
              <a:buSzPct val="100000"/>
              <a:buFont typeface="David"/>
              <a:buChar char="●"/>
            </a:pPr>
            <a:r>
              <a:rPr lang="x-none" sz="2850">
                <a:solidFill>
                  <a:srgbClr val="000000"/>
                </a:solidFill>
                <a:highlight>
                  <a:srgbClr val="FFFFFF"/>
                </a:highlight>
                <a:latin typeface="David"/>
                <a:ea typeface="David"/>
                <a:cs typeface="David"/>
                <a:sym typeface="David"/>
              </a:rPr>
              <a:t>ללא תנאים בסיסיים אלו לא נוכל להשלים סיור מוצלח ובעל ערך חינוכי</a:t>
            </a:r>
            <a:endParaRPr sz="2850" dirty="0">
              <a:solidFill>
                <a:srgbClr val="000000"/>
              </a:solidFill>
              <a:highlight>
                <a:srgbClr val="FFFFFF"/>
              </a:highlight>
              <a:latin typeface="David"/>
              <a:ea typeface="David"/>
              <a:cs typeface="David"/>
              <a:sym typeface="David"/>
            </a:endParaRPr>
          </a:p>
          <a:p>
            <a:pPr marL="457200" lvl="0" indent="-355282" algn="r" rtl="1">
              <a:lnSpc>
                <a:spcPct val="115000"/>
              </a:lnSpc>
              <a:spcBef>
                <a:spcPts val="0"/>
              </a:spcBef>
              <a:spcAft>
                <a:spcPts val="0"/>
              </a:spcAft>
              <a:buClr>
                <a:srgbClr val="000000"/>
              </a:buClr>
              <a:buSzPct val="100000"/>
              <a:buFont typeface="David"/>
              <a:buChar char="●"/>
            </a:pPr>
            <a:r>
              <a:rPr lang="x-none" sz="2850">
                <a:solidFill>
                  <a:srgbClr val="000000"/>
                </a:solidFill>
                <a:highlight>
                  <a:srgbClr val="FFFFFF"/>
                </a:highlight>
                <a:latin typeface="David"/>
                <a:ea typeface="David"/>
                <a:cs typeface="David"/>
                <a:sym typeface="David"/>
              </a:rPr>
              <a:t>תנו משוב! נשמח לשמוע איך הייתה חווית הביקור שלכם, ומה אנו יכולים לעשות כדי להעניק חוויה טובה ומשמעותית יותר בעתיד.</a:t>
            </a:r>
            <a:endParaRPr sz="2400" dirty="0">
              <a:solidFill>
                <a:srgbClr val="2814FF"/>
              </a:solidFill>
              <a:latin typeface="Calibri"/>
              <a:ea typeface="Calibri"/>
              <a:cs typeface="Calibri"/>
              <a:sym typeface="Calibri"/>
            </a:endParaRPr>
          </a:p>
          <a:p>
            <a:pPr marL="0" lvl="0" indent="0" algn="r" rtl="1">
              <a:lnSpc>
                <a:spcPct val="115000"/>
              </a:lnSpc>
              <a:spcBef>
                <a:spcPts val="0"/>
              </a:spcBef>
              <a:spcAft>
                <a:spcPts val="0"/>
              </a:spcAft>
              <a:buNone/>
            </a:pPr>
            <a:endParaRPr sz="2400" dirty="0">
              <a:solidFill>
                <a:srgbClr val="2814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02d0125742_0_20"/>
          <p:cNvSpPr txBox="1"/>
          <p:nvPr/>
        </p:nvSpPr>
        <p:spPr>
          <a:xfrm>
            <a:off x="4055250" y="57302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84" name="Google Shape;184;g102d0125742_0_20"/>
          <p:cNvSpPr txBox="1"/>
          <p:nvPr/>
        </p:nvSpPr>
        <p:spPr>
          <a:xfrm>
            <a:off x="751498" y="3156200"/>
            <a:ext cx="10689000" cy="2387700"/>
          </a:xfrm>
          <a:prstGeom prst="rect">
            <a:avLst/>
          </a:prstGeom>
          <a:noFill/>
          <a:ln>
            <a:noFill/>
          </a:ln>
        </p:spPr>
        <p:txBody>
          <a:bodyPr spcFirstLastPara="1" wrap="square" lIns="91425" tIns="45700" rIns="91425" bIns="45700" anchor="b" anchorCtr="0">
            <a:noAutofit/>
          </a:bodyPr>
          <a:lstStyle/>
          <a:p>
            <a:pPr marL="0" lvl="0" indent="0" algn="r" rtl="1">
              <a:lnSpc>
                <a:spcPct val="90000"/>
              </a:lnSpc>
              <a:spcBef>
                <a:spcPts val="0"/>
              </a:spcBef>
              <a:spcAft>
                <a:spcPts val="0"/>
              </a:spcAft>
              <a:buNone/>
            </a:pPr>
            <a:r>
              <a:rPr lang="x-none" sz="4000" b="1">
                <a:solidFill>
                  <a:srgbClr val="2814FF"/>
                </a:solidFill>
                <a:latin typeface="David"/>
                <a:ea typeface="David"/>
                <a:cs typeface="David"/>
                <a:sym typeface="David"/>
              </a:rPr>
              <a:t>כללי התנהגות לתלמידים במוזיאון:</a:t>
            </a:r>
            <a:endParaRPr sz="4000" b="1">
              <a:solidFill>
                <a:srgbClr val="2814FF"/>
              </a:solidFill>
              <a:latin typeface="David"/>
              <a:ea typeface="David"/>
              <a:cs typeface="David"/>
              <a:sym typeface="David"/>
            </a:endParaRPr>
          </a:p>
          <a:p>
            <a:pPr marL="0" lvl="0" indent="0" algn="r" rtl="1">
              <a:lnSpc>
                <a:spcPct val="90000"/>
              </a:lnSpc>
              <a:spcBef>
                <a:spcPts val="0"/>
              </a:spcBef>
              <a:spcAft>
                <a:spcPts val="0"/>
              </a:spcAft>
              <a:buNone/>
            </a:pPr>
            <a:endParaRPr sz="1600">
              <a:solidFill>
                <a:srgbClr val="2814FF"/>
              </a:solidFill>
              <a:latin typeface="David"/>
              <a:ea typeface="David"/>
              <a:cs typeface="David"/>
              <a:sym typeface="David"/>
            </a:endParaRPr>
          </a:p>
          <a:p>
            <a:pPr marL="457200" lvl="0" indent="-450850" algn="r" rtl="1">
              <a:lnSpc>
                <a:spcPct val="115000"/>
              </a:lnSpc>
              <a:spcBef>
                <a:spcPts val="0"/>
              </a:spcBef>
              <a:spcAft>
                <a:spcPts val="0"/>
              </a:spcAft>
              <a:buClr>
                <a:srgbClr val="000000"/>
              </a:buClr>
              <a:buSzPts val="3500"/>
              <a:buFont typeface="David"/>
              <a:buAutoNum type="arabicPeriod"/>
            </a:pPr>
            <a:r>
              <a:rPr lang="x-none" sz="3500">
                <a:solidFill>
                  <a:srgbClr val="000000"/>
                </a:solidFill>
                <a:highlight>
                  <a:srgbClr val="FFFFFF"/>
                </a:highlight>
                <a:latin typeface="David"/>
                <a:ea typeface="David"/>
                <a:cs typeface="David"/>
                <a:sym typeface="David"/>
              </a:rPr>
              <a:t>בזמן הסיור כל הכיתה מסיירת יחד</a:t>
            </a:r>
            <a:endParaRPr sz="2800">
              <a:solidFill>
                <a:srgbClr val="000000"/>
              </a:solidFill>
              <a:latin typeface="David"/>
              <a:ea typeface="David"/>
              <a:cs typeface="David"/>
              <a:sym typeface="David"/>
            </a:endParaRPr>
          </a:p>
          <a:p>
            <a:pPr marL="457200" lvl="0" indent="-450850" algn="r" rtl="1">
              <a:lnSpc>
                <a:spcPct val="115000"/>
              </a:lnSpc>
              <a:spcBef>
                <a:spcPts val="0"/>
              </a:spcBef>
              <a:spcAft>
                <a:spcPts val="0"/>
              </a:spcAft>
              <a:buClr>
                <a:srgbClr val="000000"/>
              </a:buClr>
              <a:buSzPts val="3500"/>
              <a:buFont typeface="David"/>
              <a:buAutoNum type="arabicPeriod"/>
            </a:pPr>
            <a:r>
              <a:rPr lang="x-none" sz="3500">
                <a:solidFill>
                  <a:srgbClr val="000000"/>
                </a:solidFill>
                <a:highlight>
                  <a:srgbClr val="FFFFFF"/>
                </a:highlight>
                <a:latin typeface="David"/>
                <a:ea typeface="David"/>
                <a:cs typeface="David"/>
                <a:sym typeface="David"/>
              </a:rPr>
              <a:t>יש לשמור על התנהגות שקטה ורגועה ברחבי המוזיאון, </a:t>
            </a:r>
            <a:r>
              <a:rPr lang="x-none" sz="3500">
                <a:solidFill>
                  <a:srgbClr val="000000"/>
                </a:solidFill>
                <a:latin typeface="David"/>
                <a:ea typeface="David"/>
                <a:cs typeface="David"/>
                <a:sym typeface="David"/>
              </a:rPr>
              <a:t>הולכים בנחת ומקשיבים להוראות המדריכה.</a:t>
            </a:r>
            <a:endParaRPr sz="3500">
              <a:solidFill>
                <a:srgbClr val="000000"/>
              </a:solidFill>
              <a:latin typeface="David"/>
              <a:ea typeface="David"/>
              <a:cs typeface="David"/>
              <a:sym typeface="David"/>
            </a:endParaRPr>
          </a:p>
          <a:p>
            <a:pPr marL="457200" lvl="0" indent="-450850" algn="r" rtl="1">
              <a:lnSpc>
                <a:spcPct val="90000"/>
              </a:lnSpc>
              <a:spcBef>
                <a:spcPts val="0"/>
              </a:spcBef>
              <a:spcAft>
                <a:spcPts val="0"/>
              </a:spcAft>
              <a:buClr>
                <a:srgbClr val="000000"/>
              </a:buClr>
              <a:buSzPts val="3500"/>
              <a:buFont typeface="David"/>
              <a:buAutoNum type="arabicPeriod"/>
            </a:pPr>
            <a:r>
              <a:rPr lang="x-none" sz="3500">
                <a:solidFill>
                  <a:srgbClr val="000000"/>
                </a:solidFill>
                <a:latin typeface="David"/>
                <a:ea typeface="David"/>
                <a:cs typeface="David"/>
                <a:sym typeface="David"/>
              </a:rPr>
              <a:t>אסור לאכול בתערוכות המוזיאון, רק במרחבים בהם המדריכה מאשרת.</a:t>
            </a:r>
            <a:endParaRPr sz="3500">
              <a:solidFill>
                <a:srgbClr val="000000"/>
              </a:solidFill>
              <a:latin typeface="David"/>
              <a:ea typeface="David"/>
              <a:cs typeface="David"/>
              <a:sym typeface="David"/>
            </a:endParaRPr>
          </a:p>
          <a:p>
            <a:pPr marL="457200" lvl="0" indent="-450850" algn="r" rtl="1">
              <a:lnSpc>
                <a:spcPct val="90000"/>
              </a:lnSpc>
              <a:spcBef>
                <a:spcPts val="0"/>
              </a:spcBef>
              <a:spcAft>
                <a:spcPts val="0"/>
              </a:spcAft>
              <a:buClr>
                <a:srgbClr val="000000"/>
              </a:buClr>
              <a:buSzPts val="3500"/>
              <a:buFont typeface="David"/>
              <a:buAutoNum type="arabicPeriod"/>
            </a:pPr>
            <a:r>
              <a:rPr lang="x-none" sz="3500">
                <a:solidFill>
                  <a:srgbClr val="000000"/>
                </a:solidFill>
                <a:latin typeface="David"/>
                <a:ea typeface="David"/>
                <a:cs typeface="David"/>
                <a:sym typeface="David"/>
              </a:rPr>
              <a:t>התנהגות מכבדת למוצגי המוזיאון</a:t>
            </a:r>
            <a:endParaRPr sz="3500">
              <a:solidFill>
                <a:srgbClr val="000000"/>
              </a:solidFill>
              <a:latin typeface="David"/>
              <a:ea typeface="David"/>
              <a:cs typeface="David"/>
              <a:sym typeface="David"/>
            </a:endParaRPr>
          </a:p>
          <a:p>
            <a:pPr marL="457200" lvl="0" indent="-450850" algn="r" rtl="1">
              <a:lnSpc>
                <a:spcPct val="90000"/>
              </a:lnSpc>
              <a:spcBef>
                <a:spcPts val="0"/>
              </a:spcBef>
              <a:spcAft>
                <a:spcPts val="0"/>
              </a:spcAft>
              <a:buClr>
                <a:srgbClr val="000000"/>
              </a:buClr>
              <a:buSzPts val="3500"/>
              <a:buFont typeface="David"/>
              <a:buAutoNum type="arabicPeriod"/>
            </a:pPr>
            <a:r>
              <a:rPr lang="x-none" sz="3500">
                <a:solidFill>
                  <a:srgbClr val="000000"/>
                </a:solidFill>
                <a:latin typeface="David"/>
                <a:ea typeface="David"/>
                <a:cs typeface="David"/>
                <a:sym typeface="David"/>
              </a:rPr>
              <a:t>שפה נאותה לכלל אנשי הצוות.</a:t>
            </a:r>
            <a:endParaRPr sz="3500">
              <a:solidFill>
                <a:srgbClr val="000000"/>
              </a:solidFill>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02d0125742_0_30"/>
          <p:cNvSpPr txBox="1"/>
          <p:nvPr/>
        </p:nvSpPr>
        <p:spPr>
          <a:xfrm>
            <a:off x="4055225" y="5498869"/>
            <a:ext cx="4081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בית הספר ללימודי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r>
              <a:rPr lang="x-none" sz="1800" b="0" i="0" u="none" strike="noStrike" cap="none">
                <a:solidFill>
                  <a:srgbClr val="2814FF"/>
                </a:solidFill>
                <a:latin typeface="David"/>
                <a:ea typeface="David"/>
                <a:cs typeface="David"/>
                <a:sym typeface="David"/>
              </a:rPr>
              <a:t>אנו - מוזיאון העם היהודי</a:t>
            </a:r>
            <a:endParaRPr sz="1400" b="0" i="0" u="none" strike="noStrike" cap="none">
              <a:solidFill>
                <a:srgbClr val="000000"/>
              </a:solidFill>
              <a:latin typeface="David"/>
              <a:ea typeface="David"/>
              <a:cs typeface="David"/>
              <a:sym typeface="David"/>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814FF"/>
              </a:solidFill>
              <a:latin typeface="David"/>
              <a:ea typeface="David"/>
              <a:cs typeface="David"/>
              <a:sym typeface="David"/>
            </a:endParaRPr>
          </a:p>
        </p:txBody>
      </p:sp>
      <p:sp>
        <p:nvSpPr>
          <p:cNvPr id="190" name="Google Shape;190;g102d0125742_0_30"/>
          <p:cNvSpPr txBox="1"/>
          <p:nvPr/>
        </p:nvSpPr>
        <p:spPr>
          <a:xfrm>
            <a:off x="673175" y="733950"/>
            <a:ext cx="11107500" cy="4123200"/>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None/>
            </a:pPr>
            <a:r>
              <a:rPr lang="x-none" sz="3400" b="1">
                <a:solidFill>
                  <a:srgbClr val="000000"/>
                </a:solidFill>
                <a:latin typeface="David"/>
                <a:ea typeface="David"/>
                <a:cs typeface="David"/>
                <a:sym typeface="David"/>
              </a:rPr>
              <a:t>חשוב לנו שהביקור שלכם יערך בצורה הטובה והנעימה ביותר, גם לתלמידים, גם לצוות ההוראה וגם לצוות ההדרכה שלנו.</a:t>
            </a:r>
            <a:endParaRPr sz="3400" b="1">
              <a:solidFill>
                <a:srgbClr val="000000"/>
              </a:solidFill>
              <a:latin typeface="David"/>
              <a:ea typeface="David"/>
              <a:cs typeface="David"/>
              <a:sym typeface="David"/>
            </a:endParaRPr>
          </a:p>
          <a:p>
            <a:pPr marL="0" lvl="0" indent="0" algn="ctr" rtl="1">
              <a:lnSpc>
                <a:spcPct val="90000"/>
              </a:lnSpc>
              <a:spcBef>
                <a:spcPts val="0"/>
              </a:spcBef>
              <a:spcAft>
                <a:spcPts val="0"/>
              </a:spcAft>
              <a:buNone/>
            </a:pPr>
            <a:endParaRPr sz="2900" b="1">
              <a:solidFill>
                <a:srgbClr val="000000"/>
              </a:solidFill>
              <a:latin typeface="David"/>
              <a:ea typeface="David"/>
              <a:cs typeface="David"/>
              <a:sym typeface="David"/>
            </a:endParaRPr>
          </a:p>
          <a:p>
            <a:pPr marL="0" lvl="0" indent="0" algn="r" rtl="1">
              <a:lnSpc>
                <a:spcPct val="90000"/>
              </a:lnSpc>
              <a:spcBef>
                <a:spcPts val="0"/>
              </a:spcBef>
              <a:spcAft>
                <a:spcPts val="0"/>
              </a:spcAft>
              <a:buNone/>
            </a:pPr>
            <a:r>
              <a:rPr lang="x-none" sz="2900">
                <a:solidFill>
                  <a:srgbClr val="000000"/>
                </a:solidFill>
                <a:latin typeface="David"/>
                <a:ea typeface="David"/>
                <a:cs typeface="David"/>
                <a:sym typeface="David"/>
              </a:rPr>
              <a:t>לכן אנו מגדירים קווים אדומים שאם יחצו - אנו נאלץ לעצור את הביקור:</a:t>
            </a:r>
            <a:endParaRPr sz="2900">
              <a:solidFill>
                <a:srgbClr val="000000"/>
              </a:solidFill>
              <a:latin typeface="David"/>
              <a:ea typeface="David"/>
              <a:cs typeface="David"/>
              <a:sym typeface="David"/>
            </a:endParaRPr>
          </a:p>
          <a:p>
            <a:pPr marL="0" lvl="0" indent="0" algn="ctr" rtl="1">
              <a:lnSpc>
                <a:spcPct val="90000"/>
              </a:lnSpc>
              <a:spcBef>
                <a:spcPts val="0"/>
              </a:spcBef>
              <a:spcAft>
                <a:spcPts val="0"/>
              </a:spcAft>
              <a:buNone/>
            </a:pPr>
            <a:endParaRPr sz="2900">
              <a:solidFill>
                <a:srgbClr val="000000"/>
              </a:solidFill>
              <a:latin typeface="David"/>
              <a:ea typeface="David"/>
              <a:cs typeface="David"/>
              <a:sym typeface="David"/>
            </a:endParaRPr>
          </a:p>
          <a:p>
            <a:pPr marL="457200" lvl="0" indent="-412750" algn="r" rtl="1">
              <a:lnSpc>
                <a:spcPct val="90000"/>
              </a:lnSpc>
              <a:spcBef>
                <a:spcPts val="0"/>
              </a:spcBef>
              <a:spcAft>
                <a:spcPts val="0"/>
              </a:spcAft>
              <a:buClr>
                <a:srgbClr val="000000"/>
              </a:buClr>
              <a:buSzPts val="2900"/>
              <a:buFont typeface="David"/>
              <a:buAutoNum type="arabicPeriod"/>
            </a:pPr>
            <a:r>
              <a:rPr lang="x-none" sz="2900">
                <a:solidFill>
                  <a:srgbClr val="000000"/>
                </a:solidFill>
                <a:latin typeface="David"/>
                <a:ea typeface="David"/>
                <a:cs typeface="David"/>
                <a:sym typeface="David"/>
              </a:rPr>
              <a:t>קבוצה אשר פוגעת במוצגי המוזיאון.</a:t>
            </a:r>
            <a:endParaRPr sz="2900">
              <a:solidFill>
                <a:srgbClr val="000000"/>
              </a:solidFill>
              <a:latin typeface="David"/>
              <a:ea typeface="David"/>
              <a:cs typeface="David"/>
              <a:sym typeface="David"/>
            </a:endParaRPr>
          </a:p>
          <a:p>
            <a:pPr marL="457200" lvl="0" indent="-412750" algn="r" rtl="1">
              <a:lnSpc>
                <a:spcPct val="90000"/>
              </a:lnSpc>
              <a:spcBef>
                <a:spcPts val="0"/>
              </a:spcBef>
              <a:spcAft>
                <a:spcPts val="0"/>
              </a:spcAft>
              <a:buClr>
                <a:srgbClr val="000000"/>
              </a:buClr>
              <a:buSzPts val="2900"/>
              <a:buFont typeface="David"/>
              <a:buAutoNum type="arabicPeriod"/>
            </a:pPr>
            <a:r>
              <a:rPr lang="x-none" sz="2900">
                <a:solidFill>
                  <a:srgbClr val="000000"/>
                </a:solidFill>
                <a:latin typeface="David"/>
                <a:ea typeface="David"/>
                <a:cs typeface="David"/>
                <a:sym typeface="David"/>
              </a:rPr>
              <a:t>עלבון או חוסר גיבוי של המדריך מצידו של המלווה.</a:t>
            </a:r>
            <a:endParaRPr sz="2900">
              <a:solidFill>
                <a:srgbClr val="000000"/>
              </a:solidFill>
              <a:latin typeface="David"/>
              <a:ea typeface="David"/>
              <a:cs typeface="David"/>
              <a:sym typeface="David"/>
            </a:endParaRPr>
          </a:p>
          <a:p>
            <a:pPr marL="457200" lvl="0" indent="-412750" algn="r" rtl="1">
              <a:lnSpc>
                <a:spcPct val="90000"/>
              </a:lnSpc>
              <a:spcBef>
                <a:spcPts val="0"/>
              </a:spcBef>
              <a:spcAft>
                <a:spcPts val="0"/>
              </a:spcAft>
              <a:buClr>
                <a:srgbClr val="000000"/>
              </a:buClr>
              <a:buSzPts val="2900"/>
              <a:buFont typeface="David"/>
              <a:buAutoNum type="arabicPeriod"/>
            </a:pPr>
            <a:r>
              <a:rPr lang="x-none" sz="2900">
                <a:solidFill>
                  <a:srgbClr val="000000"/>
                </a:solidFill>
                <a:latin typeface="David"/>
                <a:ea typeface="David"/>
                <a:cs typeface="David"/>
                <a:sym typeface="David"/>
              </a:rPr>
              <a:t>מורה/מלווה אשר עוזב את הקבוצה ומשאיר אותה ללא השגחה.</a:t>
            </a:r>
            <a:endParaRPr sz="2900">
              <a:solidFill>
                <a:srgbClr val="000000"/>
              </a:solidFill>
              <a:latin typeface="David"/>
              <a:ea typeface="David"/>
              <a:cs typeface="David"/>
              <a:sym typeface="Davi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778</Words>
  <Application>Microsoft Office PowerPoint</Application>
  <PresentationFormat>Widescreen</PresentationFormat>
  <Paragraphs>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Calibri</vt:lpstr>
      <vt:lpstr>Arial</vt:lpstr>
      <vt:lpstr>David</vt:lpstr>
      <vt:lpstr>Mali</vt:lpstr>
      <vt:lpstr>Office Theme</vt:lpstr>
      <vt:lpstr>ערכת נושא Office</vt:lpstr>
      <vt:lpstr>ביקור ב -  ''אנו - מוזיאון העם היהודי" סיור משוררות וסופרים</vt:lpstr>
      <vt:lpstr>PowerPoint Presentation</vt:lpstr>
      <vt:lpstr>על התכנית:  בתכנית "סיור משוררות וסופרים" אנו מציעים סיור חוויתי של שעתיים לכיתות א-ג בו התלמידים יפגשו וילמדו על משוררים/ות וסופרים/ות כמו לאה גולדברג, חיים נחמן ביאליק, אליעזר בן יהודה ועוד - אנשים שעיצבו וחידשו את השפה העברית דרך שירים, סיפורים והצגות.  בהזדמנות זו יפגשו התלמידים גם עם שפות יהודיות שאינן עברית אך הן היו ועדיין שגורות בפי יהודים ברחבי העולם.</vt:lpstr>
      <vt:lpstr>מבנה הביקור: סדנת פתיחה בסדנה נדבר על סיפורים ושירים שהילדים אוהבים וניצור חיבור בינם לבין הסופרים והמשוררים  שכתבו אותם ואותם נפגוש בתערוכה, בעזרת משחקים ילמדו הילדים כיצד בונים או מחדשים  שפה ממש כפי שחודשה העברית על ידי אליעזר בן יהודה. קומת הפסיפס   נתמקד בקומת המודרנה המציגה את התרבות והזהות היהודית ב150  השנים האחרונות,  בסיור נעבור בכמה מוקדים: מוקד התיאטרון – כיצד התיאטרון היהודי והעברי מורכב מתרבויות שונות מרחבי העולם? מוקד הפולקלור – כיצד שירי החגים שאנו שרים היום היו חלק מהתעוררות השפה העברית? מוקד שפות – נכיר את אחד הספרים החשובים בשפה העברית -המילון! נכיר גם שפות יהודיות נוספות.  תערוכת גיבורים בתערוכת משחק מרהיבה המציגה 150 גיבורי תרבות והיסטוריה נשוחח ונספר על דמויות תרבות משמעותיות שאנו מכירים וכיצד הן השפיעו על חיינו היום.  מוקד ספרות –אילו סיפורי ילדים אתם מכירים? מי כתב את אותם הסיפורים? סדנת סיכום כדרך לעיבוד וסיכום התכנית הילדים יקבלו הזדמנות לספר סיפור משל עצמם דרך משחקים קבוצתיים.</vt:lpstr>
      <vt:lpstr>משימות ייחודיות במהלך התכנית: * משחקי מילים וסיפורים – בסדנאות נחווה דרך משחקים שונים  את הדרך בה העברית נבנתה וכיצד אפשר לספר סיפורים בדרכים שונות.  * פעילויות בתערוכות המוזיאון – במהלך הסיור במוזיאון  התלמידים יכירו ויגלו את המוצגים והסיפורים במוזיאון  דרך מגוון של הפעלות.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ביקור ב -  ''אנו - מוזיאון העם היהודי" סיור משוררות וסופרים</dc:title>
  <dc:creator>user</dc:creator>
  <cp:lastModifiedBy>Liron Biran</cp:lastModifiedBy>
  <cp:revision>5</cp:revision>
  <dcterms:created xsi:type="dcterms:W3CDTF">2021-01-10T22:09:36Z</dcterms:created>
  <dcterms:modified xsi:type="dcterms:W3CDTF">2022-08-03T09:13:33Z</dcterms:modified>
</cp:coreProperties>
</file>