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avid" panose="020E0502060401010101" pitchFamily="34" charset="-79"/>
      <p:regular r:id="rId18"/>
      <p:bold r:id="rId19"/>
    </p:embeddedFont>
    <p:embeddedFont>
      <p:font typeface="Mali" panose="020B0604020202020204" charset="-34"/>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x6BhlYgL8+BS7BMTjfYx/jPdc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102d0125742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2d0125742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2d012574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4e6846cd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04e6846cd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g102d0125742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102d0125742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iw-IL" sz="6600" b="0" i="0" u="none" strike="noStrike" cap="none">
                <a:solidFill>
                  <a:schemeClr val="lt2"/>
                </a:solidFill>
                <a:latin typeface="Mali"/>
                <a:ea typeface="Mali"/>
                <a:cs typeface="Mali"/>
                <a:sym typeface="Mali"/>
              </a:rPr>
              <a:t>תודה!</a:t>
            </a:r>
            <a:r>
              <a:rPr lang="iw-IL" sz="6600" b="0" i="0" u="none" strike="noStrike" cap="none">
                <a:solidFill>
                  <a:srgbClr val="2814FF"/>
                </a:solidFill>
                <a:latin typeface="Mali"/>
                <a:ea typeface="Mali"/>
                <a:cs typeface="Mali"/>
                <a:sym typeface="Mali"/>
              </a:rPr>
              <a:t> </a:t>
            </a:r>
            <a:r>
              <a:rPr lang="iw-IL" sz="5400" b="0" i="0" u="none" strike="noStrike" cap="none">
                <a:solidFill>
                  <a:srgbClr val="2814FF"/>
                </a:solidFill>
                <a:latin typeface="Mali"/>
                <a:ea typeface="Mali"/>
                <a:cs typeface="Mali"/>
                <a:sym typeface="Mali"/>
              </a:rPr>
              <a:t>!</a:t>
            </a:r>
            <a:r>
              <a:rPr lang="iw-IL"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22" y="7011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5500" b="1" dirty="0">
                <a:latin typeface="David"/>
                <a:ea typeface="David"/>
                <a:cs typeface="David"/>
                <a:sym typeface="David"/>
              </a:rPr>
              <a:t>ביקור ב-</a:t>
            </a:r>
            <a:endParaRPr sz="5500" b="1" dirty="0">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iw-IL" sz="5500" b="1" dirty="0">
                <a:latin typeface="David"/>
                <a:ea typeface="David"/>
                <a:cs typeface="David"/>
                <a:sym typeface="David"/>
              </a:rPr>
              <a:t>''אנו - מוזיאון העם היהודי'' </a:t>
            </a:r>
            <a:endParaRPr sz="5500" b="1" dirty="0">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iw-IL" sz="5400" b="1" dirty="0">
                <a:solidFill>
                  <a:schemeClr val="accent4"/>
                </a:solidFill>
                <a:latin typeface="David"/>
                <a:ea typeface="David"/>
                <a:cs typeface="David"/>
                <a:sym typeface="David"/>
              </a:rPr>
              <a:t>תכנית </a:t>
            </a:r>
            <a:r>
              <a:rPr lang="he-IL" sz="5400" b="1" dirty="0">
                <a:solidFill>
                  <a:schemeClr val="accent4"/>
                </a:solidFill>
                <a:latin typeface="David"/>
                <a:ea typeface="David"/>
                <a:cs typeface="David"/>
                <a:sym typeface="David"/>
              </a:rPr>
              <a:t>"נשים פורצות דרך"</a:t>
            </a:r>
            <a:endParaRPr sz="5400" b="1" dirty="0">
              <a:solidFill>
                <a:schemeClr val="accent4"/>
              </a:solidFill>
              <a:latin typeface="David"/>
              <a:ea typeface="David"/>
              <a:cs typeface="David"/>
              <a:sym typeface="David"/>
            </a:endParaRPr>
          </a:p>
        </p:txBody>
      </p:sp>
      <p:pic>
        <p:nvPicPr>
          <p:cNvPr id="137" name="Google Shape;137;p1"/>
          <p:cNvPicPr preferRelativeResize="0"/>
          <p:nvPr/>
        </p:nvPicPr>
        <p:blipFill>
          <a:blip r:embed="rId3">
            <a:alphaModFix/>
          </a:blip>
          <a:stretch>
            <a:fillRect/>
          </a:stretch>
        </p:blipFill>
        <p:spPr>
          <a:xfrm>
            <a:off x="2967063" y="3088800"/>
            <a:ext cx="6795126" cy="382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4" name="Google Shape;194;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5" name="Google Shape;195;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iw-IL"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a:spLocks noGrp="1"/>
          </p:cNvSpPr>
          <p:nvPr>
            <p:ph type="ctrTitle"/>
          </p:nvPr>
        </p:nvSpPr>
        <p:spPr>
          <a:xfrm>
            <a:off x="15761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Clr>
                <a:srgbClr val="2814FF"/>
              </a:buClr>
              <a:buSzPts val="10350"/>
              <a:buFont typeface="Calibri"/>
              <a:buNone/>
            </a:pPr>
            <a:r>
              <a:rPr lang="iw-IL" sz="3700" b="1" dirty="0">
                <a:solidFill>
                  <a:srgbClr val="2814FF"/>
                </a:solidFill>
                <a:latin typeface="David"/>
                <a:ea typeface="David"/>
                <a:cs typeface="David"/>
                <a:sym typeface="David"/>
              </a:rPr>
              <a:t>על המוזיאון שלנו</a:t>
            </a:r>
            <a:endParaRPr sz="3700" b="1" dirty="0">
              <a:solidFill>
                <a:srgbClr val="2814FF"/>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r>
              <a:rPr lang="iw-IL" sz="3000" dirty="0">
                <a:solidFill>
                  <a:schemeClr val="dk1"/>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r>
              <a:rPr lang="iw-IL" sz="3000" dirty="0">
                <a:solidFill>
                  <a:schemeClr val="dk1"/>
                </a:solidFill>
                <a:latin typeface="David"/>
                <a:ea typeface="David"/>
                <a:cs typeface="David"/>
                <a:sym typeface="David"/>
              </a:rPr>
              <a:t>אנו מזמינים אתכם למסע חוויתי </a:t>
            </a: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r>
              <a:rPr lang="iw-IL" sz="3000" dirty="0">
                <a:solidFill>
                  <a:schemeClr val="dk1"/>
                </a:solidFill>
                <a:latin typeface="David"/>
                <a:ea typeface="David"/>
                <a:cs typeface="David"/>
                <a:sym typeface="David"/>
              </a:rPr>
              <a:t>בכל תחומי החיים ולאורך הדורות, </a:t>
            </a: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r>
              <a:rPr lang="iw-IL" sz="3000" dirty="0">
                <a:solidFill>
                  <a:schemeClr val="dk1"/>
                </a:solidFill>
                <a:latin typeface="David"/>
                <a:ea typeface="David"/>
                <a:cs typeface="David"/>
                <a:sym typeface="David"/>
              </a:rPr>
              <a:t>כדי לגלות כיצד כולנו חלק מהסיפור.</a:t>
            </a: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endParaRPr sz="3000" dirty="0">
              <a:solidFill>
                <a:schemeClr val="dk1"/>
              </a:solidFill>
              <a:latin typeface="David"/>
              <a:ea typeface="David"/>
              <a:cs typeface="David"/>
              <a:sym typeface="David"/>
            </a:endParaRPr>
          </a:p>
        </p:txBody>
      </p:sp>
      <p:sp>
        <p:nvSpPr>
          <p:cNvPr id="143" name="Google Shape;143;g102d0125742_0_0"/>
          <p:cNvSpPr txBox="1"/>
          <p:nvPr/>
        </p:nvSpPr>
        <p:spPr>
          <a:xfrm>
            <a:off x="4131425" y="6337069"/>
            <a:ext cx="4081500" cy="6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300" b="0" i="0" u="none" strike="noStrike" cap="none">
                <a:solidFill>
                  <a:srgbClr val="2814FF"/>
                </a:solidFill>
                <a:latin typeface="David"/>
                <a:ea typeface="David"/>
                <a:cs typeface="David"/>
                <a:sym typeface="David"/>
              </a:rPr>
              <a:t>בית הספר ללימודי העם היהודי</a:t>
            </a:r>
            <a:endParaRPr sz="9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300" b="0" i="0" u="none" strike="noStrike" cap="none">
                <a:solidFill>
                  <a:srgbClr val="2814FF"/>
                </a:solidFill>
                <a:latin typeface="David"/>
                <a:ea typeface="David"/>
                <a:cs typeface="David"/>
                <a:sym typeface="David"/>
              </a:rPr>
              <a:t>אנו - מוזיאון העם היהודי</a:t>
            </a:r>
            <a:endParaRPr sz="9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300" b="0" i="0" u="none" strike="noStrike" cap="none">
              <a:solidFill>
                <a:srgbClr val="2814FF"/>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3135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877400" y="2590800"/>
            <a:ext cx="105465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Clr>
                <a:srgbClr val="2814FF"/>
              </a:buClr>
              <a:buSzPts val="10350"/>
              <a:buFont typeface="Calibri"/>
              <a:buNone/>
            </a:pPr>
            <a:r>
              <a:rPr lang="iw-IL" sz="3700" b="1" dirty="0">
                <a:solidFill>
                  <a:srgbClr val="2814FF"/>
                </a:solidFill>
                <a:latin typeface="David"/>
                <a:ea typeface="David"/>
                <a:cs typeface="David"/>
                <a:sym typeface="David"/>
              </a:rPr>
              <a:t>על התכנית</a:t>
            </a:r>
            <a:endParaRPr sz="3700" b="1" dirty="0">
              <a:solidFill>
                <a:srgbClr val="2814FF"/>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r>
              <a:rPr lang="iw-IL" sz="3000" dirty="0">
                <a:solidFill>
                  <a:schemeClr val="dk1"/>
                </a:solidFill>
                <a:latin typeface="David"/>
                <a:ea typeface="David"/>
                <a:cs typeface="David"/>
                <a:sym typeface="David"/>
              </a:rPr>
              <a:t>בתכנית </a:t>
            </a:r>
            <a:r>
              <a:rPr lang="he-IL" sz="3000" dirty="0">
                <a:solidFill>
                  <a:schemeClr val="dk1"/>
                </a:solidFill>
                <a:latin typeface="David"/>
                <a:ea typeface="David"/>
                <a:cs typeface="David"/>
                <a:sym typeface="David"/>
              </a:rPr>
              <a:t>נשים פורצות דרך</a:t>
            </a:r>
            <a:r>
              <a:rPr lang="iw-IL" sz="3000" dirty="0">
                <a:solidFill>
                  <a:schemeClr val="dk1"/>
                </a:solidFill>
                <a:latin typeface="David"/>
                <a:ea typeface="David"/>
                <a:cs typeface="David"/>
                <a:sym typeface="David"/>
              </a:rPr>
              <a:t>''</a:t>
            </a:r>
            <a:r>
              <a:rPr lang="he-IL" sz="3000" dirty="0">
                <a:solidFill>
                  <a:schemeClr val="dk1"/>
                </a:solidFill>
                <a:latin typeface="David"/>
                <a:ea typeface="David"/>
                <a:cs typeface="David"/>
                <a:sym typeface="David"/>
              </a:rPr>
              <a:t> </a:t>
            </a:r>
            <a:r>
              <a:rPr lang="iw-IL" sz="3000" dirty="0">
                <a:solidFill>
                  <a:schemeClr val="dk1"/>
                </a:solidFill>
                <a:latin typeface="David"/>
                <a:ea typeface="David"/>
                <a:cs typeface="David"/>
                <a:sym typeface="David"/>
              </a:rPr>
              <a:t>אנו מציעות </a:t>
            </a:r>
            <a:r>
              <a:rPr lang="iw-IL" sz="3000" b="1" dirty="0">
                <a:solidFill>
                  <a:schemeClr val="dk1"/>
                </a:solidFill>
                <a:latin typeface="David"/>
                <a:ea typeface="David"/>
                <a:cs typeface="David"/>
                <a:sym typeface="David"/>
              </a:rPr>
              <a:t>סיור חוויתי </a:t>
            </a:r>
            <a:r>
              <a:rPr lang="he-IL" sz="3000" b="1" dirty="0">
                <a:solidFill>
                  <a:schemeClr val="dk1"/>
                </a:solidFill>
                <a:latin typeface="David"/>
                <a:ea typeface="David"/>
                <a:cs typeface="David"/>
                <a:sym typeface="David"/>
              </a:rPr>
              <a:t>בן</a:t>
            </a:r>
            <a:r>
              <a:rPr lang="iw-IL" sz="3000" b="1" dirty="0">
                <a:solidFill>
                  <a:schemeClr val="dk1"/>
                </a:solidFill>
                <a:latin typeface="David"/>
                <a:ea typeface="David"/>
                <a:cs typeface="David"/>
                <a:sym typeface="David"/>
              </a:rPr>
              <a:t> שעתיים לכיתות ז'-י''ב</a:t>
            </a:r>
            <a:r>
              <a:rPr lang="iw-IL" sz="3000" dirty="0">
                <a:solidFill>
                  <a:schemeClr val="dk1"/>
                </a:solidFill>
                <a:latin typeface="David"/>
                <a:ea typeface="David"/>
                <a:cs typeface="David"/>
                <a:sym typeface="David"/>
              </a:rPr>
              <a:t> בו נתמקד בסיפורי נשים לאורך ההיסטוריה שהובילו את העולם היהודי עד עצם היום הזה.</a:t>
            </a: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r>
              <a:rPr lang="iw-IL" sz="3000" dirty="0">
                <a:solidFill>
                  <a:schemeClr val="dk1"/>
                </a:solidFill>
                <a:latin typeface="David"/>
                <a:ea typeface="David"/>
                <a:cs typeface="David"/>
                <a:sym typeface="David"/>
              </a:rPr>
              <a:t>נבחן כיצד הן התגברו על ''תקרת הזכוכית'' והגיעו לתפקידי מפתח שונים בתחומים רבים ומהי ההשראה וההשפעה של ההישגים שלהן על חיינו כיום.</a:t>
            </a:r>
            <a:endParaRPr sz="3000" dirty="0">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endParaRPr sz="3000" dirty="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a:spLocks noGrp="1"/>
          </p:cNvSpPr>
          <p:nvPr>
            <p:ph type="ctrTitle"/>
          </p:nvPr>
        </p:nvSpPr>
        <p:spPr>
          <a:xfrm>
            <a:off x="2685701" y="1208852"/>
            <a:ext cx="7968300" cy="20634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3500" b="1">
                <a:latin typeface="David"/>
                <a:ea typeface="David"/>
                <a:cs typeface="David"/>
                <a:sym typeface="David"/>
              </a:rPr>
              <a:t>מבנה הביקור</a:t>
            </a:r>
            <a:r>
              <a:rPr lang="iw-IL" sz="3500" b="1">
                <a:solidFill>
                  <a:srgbClr val="2814FF"/>
                </a:solidFill>
                <a:latin typeface="David"/>
                <a:ea typeface="David"/>
                <a:cs typeface="David"/>
                <a:sym typeface="David"/>
              </a:rPr>
              <a:t>:</a:t>
            </a:r>
            <a:endParaRPr sz="3500" b="1">
              <a:solidFill>
                <a:srgbClr val="2814FF"/>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2900" u="sng">
                <a:solidFill>
                  <a:schemeClr val="dk1"/>
                </a:solidFill>
                <a:latin typeface="David"/>
                <a:ea typeface="David"/>
                <a:cs typeface="David"/>
                <a:sym typeface="David"/>
              </a:rPr>
              <a:t>קומת הפסיפס</a:t>
            </a:r>
            <a:r>
              <a:rPr lang="iw-IL" sz="2900">
                <a:solidFill>
                  <a:schemeClr val="dk1"/>
                </a:solidFill>
                <a:latin typeface="David"/>
                <a:ea typeface="David"/>
                <a:cs typeface="David"/>
                <a:sym typeface="David"/>
              </a:rPr>
              <a:t> - קומת התרבות והזהות היהודית במודרנה</a:t>
            </a:r>
            <a:endParaRPr sz="29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1900">
                <a:solidFill>
                  <a:schemeClr val="dk1"/>
                </a:solidFill>
                <a:latin typeface="David"/>
                <a:ea typeface="David"/>
                <a:cs typeface="David"/>
                <a:sym typeface="David"/>
              </a:rPr>
              <a:t>סיור חשיפה והקניית כלים לחיפוש עצמאי בהמשך של נשים נוספות המוצגות במוזיאון. נפגוש בקומה זו למשל את דמותה של רות ביידר גינסבורג - שופטת בית המשפט העליון בארה''ב.</a:t>
            </a:r>
            <a:endParaRPr sz="19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endParaRPr sz="2900" u="sng">
              <a:solidFill>
                <a:schemeClr val="dk1"/>
              </a:solidFill>
              <a:latin typeface="David"/>
              <a:ea typeface="David"/>
              <a:cs typeface="David"/>
              <a:sym typeface="David"/>
            </a:endParaRPr>
          </a:p>
        </p:txBody>
      </p:sp>
      <p:sp>
        <p:nvSpPr>
          <p:cNvPr id="156" name="Google Shape;156;g102d0125742_0_10"/>
          <p:cNvSpPr txBox="1">
            <a:spLocks noGrp="1"/>
          </p:cNvSpPr>
          <p:nvPr>
            <p:ph type="ctrTitle"/>
          </p:nvPr>
        </p:nvSpPr>
        <p:spPr>
          <a:xfrm>
            <a:off x="1295401" y="3348429"/>
            <a:ext cx="7968300" cy="15312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2900" u="sng">
                <a:solidFill>
                  <a:schemeClr val="dk1"/>
                </a:solidFill>
                <a:latin typeface="David"/>
                <a:ea typeface="David"/>
                <a:cs typeface="David"/>
                <a:sym typeface="David"/>
              </a:rPr>
              <a:t>קומת המסע</a:t>
            </a:r>
            <a:r>
              <a:rPr lang="iw-IL" sz="2900">
                <a:solidFill>
                  <a:schemeClr val="dk1"/>
                </a:solidFill>
                <a:latin typeface="David"/>
                <a:ea typeface="David"/>
                <a:cs typeface="David"/>
                <a:sym typeface="David"/>
              </a:rPr>
              <a:t> - קומת ההיסטוריה </a:t>
            </a:r>
            <a:endParaRPr sz="290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1900">
                <a:solidFill>
                  <a:schemeClr val="dk1"/>
                </a:solidFill>
                <a:latin typeface="David"/>
                <a:ea typeface="David"/>
                <a:cs typeface="David"/>
                <a:sym typeface="David"/>
              </a:rPr>
              <a:t>לאור הכלים שקיבלנו המשתתפים יערכו חקר עצמאי בקומת המסע אחר הנשים המשפיעות שמוצגות בקומת ההיסטוריה.</a:t>
            </a:r>
            <a:endParaRPr sz="2900" u="sng">
              <a:solidFill>
                <a:schemeClr val="dk1"/>
              </a:solidFill>
              <a:latin typeface="David"/>
              <a:ea typeface="David"/>
              <a:cs typeface="David"/>
              <a:sym typeface="David"/>
            </a:endParaRPr>
          </a:p>
          <a:p>
            <a:pPr marL="0" lvl="0" indent="0" algn="r" rtl="1">
              <a:lnSpc>
                <a:spcPct val="115000"/>
              </a:lnSpc>
              <a:spcBef>
                <a:spcPts val="0"/>
              </a:spcBef>
              <a:spcAft>
                <a:spcPts val="0"/>
              </a:spcAft>
              <a:buClr>
                <a:srgbClr val="2814FF"/>
              </a:buClr>
              <a:buSzPts val="10350"/>
              <a:buFont typeface="Calibri"/>
              <a:buNone/>
            </a:pPr>
            <a:endParaRPr sz="2900" u="sng">
              <a:solidFill>
                <a:schemeClr val="dk1"/>
              </a:solidFill>
              <a:latin typeface="David"/>
              <a:ea typeface="David"/>
              <a:cs typeface="David"/>
              <a:sym typeface="David"/>
            </a:endParaRPr>
          </a:p>
        </p:txBody>
      </p:sp>
      <p:sp>
        <p:nvSpPr>
          <p:cNvPr id="157" name="Google Shape;157;g102d0125742_0_10"/>
          <p:cNvSpPr txBox="1">
            <a:spLocks noGrp="1"/>
          </p:cNvSpPr>
          <p:nvPr>
            <p:ph type="ctrTitle"/>
          </p:nvPr>
        </p:nvSpPr>
        <p:spPr>
          <a:xfrm>
            <a:off x="2762175" y="5165676"/>
            <a:ext cx="7619700" cy="11964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iw-IL" sz="2900" u="sng" dirty="0">
                <a:solidFill>
                  <a:schemeClr val="dk1"/>
                </a:solidFill>
                <a:latin typeface="David"/>
                <a:ea typeface="David"/>
                <a:cs typeface="David"/>
                <a:sym typeface="David"/>
              </a:rPr>
              <a:t>סדנת עיבוד</a:t>
            </a:r>
            <a:r>
              <a:rPr lang="he-IL" sz="2900" u="sng" dirty="0">
                <a:solidFill>
                  <a:schemeClr val="dk1"/>
                </a:solidFill>
                <a:latin typeface="David"/>
                <a:ea typeface="David"/>
                <a:cs typeface="David"/>
                <a:sym typeface="David"/>
              </a:rPr>
              <a:t>: "</a:t>
            </a:r>
            <a:r>
              <a:rPr lang="iw-IL" sz="2900" u="sng" dirty="0">
                <a:solidFill>
                  <a:schemeClr val="dk1"/>
                </a:solidFill>
                <a:latin typeface="David"/>
                <a:ea typeface="David"/>
                <a:cs typeface="David"/>
                <a:sym typeface="David"/>
              </a:rPr>
              <a:t>פורצות הדרך שלנו"</a:t>
            </a:r>
            <a:endParaRPr sz="2900" u="sng" dirty="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1900" dirty="0">
                <a:solidFill>
                  <a:schemeClr val="dk1"/>
                </a:solidFill>
                <a:latin typeface="David"/>
                <a:ea typeface="David"/>
                <a:cs typeface="David"/>
                <a:sym typeface="David"/>
              </a:rPr>
              <a:t>עיבוד הביקור ושיתוף בממצאי החקר העצמאי על ידי שיח ושיתוף אישי</a:t>
            </a:r>
            <a:endParaRPr sz="1900" dirty="0">
              <a:solidFill>
                <a:schemeClr val="dk1"/>
              </a:solidFill>
              <a:latin typeface="David"/>
              <a:ea typeface="David"/>
              <a:cs typeface="David"/>
              <a:sym typeface="David"/>
            </a:endParaRPr>
          </a:p>
          <a:p>
            <a:pPr marL="0" lvl="0" indent="0" algn="ctr" rtl="1">
              <a:lnSpc>
                <a:spcPct val="115000"/>
              </a:lnSpc>
              <a:spcBef>
                <a:spcPts val="0"/>
              </a:spcBef>
              <a:spcAft>
                <a:spcPts val="0"/>
              </a:spcAft>
              <a:buClr>
                <a:srgbClr val="2814FF"/>
              </a:buClr>
              <a:buSzPts val="10350"/>
              <a:buFont typeface="Calibri"/>
              <a:buNone/>
            </a:pPr>
            <a:r>
              <a:rPr lang="iw-IL" sz="1900" dirty="0">
                <a:solidFill>
                  <a:schemeClr val="dk1"/>
                </a:solidFill>
                <a:latin typeface="David"/>
                <a:ea typeface="David"/>
                <a:cs typeface="David"/>
                <a:sym typeface="David"/>
              </a:rPr>
              <a:t> של התלמידים בנשים בחייהם שפורצות דרך בשבילם.</a:t>
            </a:r>
            <a:endParaRPr sz="2900" u="sng" dirty="0">
              <a:solidFill>
                <a:schemeClr val="dk1"/>
              </a:solidFill>
              <a:latin typeface="David"/>
              <a:ea typeface="David"/>
              <a:cs typeface="David"/>
              <a:sym typeface="David"/>
            </a:endParaRPr>
          </a:p>
        </p:txBody>
      </p:sp>
      <p:pic>
        <p:nvPicPr>
          <p:cNvPr id="158" name="Google Shape;158;g102d0125742_0_10"/>
          <p:cNvPicPr preferRelativeResize="0"/>
          <p:nvPr/>
        </p:nvPicPr>
        <p:blipFill>
          <a:blip r:embed="rId3">
            <a:alphaModFix/>
          </a:blip>
          <a:stretch>
            <a:fillRect/>
          </a:stretch>
        </p:blipFill>
        <p:spPr>
          <a:xfrm>
            <a:off x="214675" y="743754"/>
            <a:ext cx="2471026" cy="2471026"/>
          </a:xfrm>
          <a:prstGeom prst="rect">
            <a:avLst/>
          </a:prstGeom>
          <a:noFill/>
          <a:ln>
            <a:noFill/>
          </a:ln>
        </p:spPr>
      </p:pic>
      <p:pic>
        <p:nvPicPr>
          <p:cNvPr id="159" name="Google Shape;159;g102d0125742_0_10"/>
          <p:cNvPicPr preferRelativeResize="0"/>
          <p:nvPr/>
        </p:nvPicPr>
        <p:blipFill>
          <a:blip r:embed="rId4">
            <a:alphaModFix/>
          </a:blip>
          <a:stretch>
            <a:fillRect/>
          </a:stretch>
        </p:blipFill>
        <p:spPr>
          <a:xfrm>
            <a:off x="9263700" y="2667975"/>
            <a:ext cx="1608876" cy="2211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02d0125742_0_5"/>
          <p:cNvSpPr txBox="1">
            <a:spLocks noGrp="1"/>
          </p:cNvSpPr>
          <p:nvPr>
            <p:ph type="ctrTitle"/>
          </p:nvPr>
        </p:nvSpPr>
        <p:spPr>
          <a:xfrm>
            <a:off x="913200" y="2380925"/>
            <a:ext cx="10636200" cy="30576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endParaRPr sz="37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iw-IL" sz="3700" b="1">
                <a:latin typeface="David"/>
                <a:ea typeface="David"/>
                <a:cs typeface="David"/>
                <a:sym typeface="David"/>
              </a:rPr>
              <a:t>דף עזר ומשימות ייחודיות במהלך התכנית:</a:t>
            </a:r>
            <a:endParaRPr sz="37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800" b="1">
              <a:latin typeface="David"/>
              <a:ea typeface="David"/>
              <a:cs typeface="David"/>
              <a:sym typeface="David"/>
            </a:endParaRPr>
          </a:p>
          <a:p>
            <a:pPr marL="457200" lvl="0" indent="-406400" algn="r" rtl="1">
              <a:lnSpc>
                <a:spcPct val="90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דף משימה לחקר עצמאי  ''לבנות היסטוריה נשית משמעותית''</a:t>
            </a:r>
            <a:endParaRPr sz="2800" b="1">
              <a:solidFill>
                <a:schemeClr val="dk1"/>
              </a:solidFill>
              <a:latin typeface="David"/>
              <a:ea typeface="David"/>
              <a:cs typeface="David"/>
              <a:sym typeface="David"/>
            </a:endParaRPr>
          </a:p>
          <a:p>
            <a:pPr marL="0" lvl="0" indent="0" algn="r" rtl="1">
              <a:lnSpc>
                <a:spcPct val="90000"/>
              </a:lnSpc>
              <a:spcBef>
                <a:spcPts val="0"/>
              </a:spcBef>
              <a:spcAft>
                <a:spcPts val="0"/>
              </a:spcAft>
              <a:buNone/>
            </a:pPr>
            <a:r>
              <a:rPr lang="iw-IL" sz="2500">
                <a:solidFill>
                  <a:schemeClr val="dk1"/>
                </a:solidFill>
                <a:latin typeface="David"/>
                <a:ea typeface="David"/>
                <a:cs typeface="David"/>
                <a:sym typeface="David"/>
              </a:rPr>
              <a:t>המשתתפים יחפשו ויכירו באופן עצמאי את הנשים המוצגות בקומה ההיסטורית.</a:t>
            </a:r>
            <a:endParaRPr sz="2500">
              <a:solidFill>
                <a:schemeClr val="dk1"/>
              </a:solidFill>
              <a:latin typeface="David"/>
              <a:ea typeface="David"/>
              <a:cs typeface="David"/>
              <a:sym typeface="David"/>
            </a:endParaRPr>
          </a:p>
          <a:p>
            <a:pPr marL="0" lvl="0" indent="0" algn="r" rtl="1">
              <a:lnSpc>
                <a:spcPct val="90000"/>
              </a:lnSpc>
              <a:spcBef>
                <a:spcPts val="0"/>
              </a:spcBef>
              <a:spcAft>
                <a:spcPts val="0"/>
              </a:spcAft>
              <a:buNone/>
            </a:pPr>
            <a:endParaRPr sz="2500">
              <a:solidFill>
                <a:schemeClr val="dk1"/>
              </a:solidFill>
              <a:latin typeface="David"/>
              <a:ea typeface="David"/>
              <a:cs typeface="David"/>
              <a:sym typeface="David"/>
            </a:endParaRPr>
          </a:p>
          <a:p>
            <a:pPr marL="457200" lvl="0" indent="-406400" algn="r" rtl="1">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דף עיבוד אישי ''התערוכה שלנו''</a:t>
            </a:r>
            <a:endParaRPr sz="2800" b="1">
              <a:solidFill>
                <a:schemeClr val="dk1"/>
              </a:solidFill>
              <a:latin typeface="David"/>
              <a:ea typeface="David"/>
              <a:cs typeface="David"/>
              <a:sym typeface="David"/>
            </a:endParaRPr>
          </a:p>
          <a:p>
            <a:pPr marL="0" lvl="0" indent="0" algn="r" rtl="1">
              <a:spcBef>
                <a:spcPts val="0"/>
              </a:spcBef>
              <a:spcAft>
                <a:spcPts val="0"/>
              </a:spcAft>
              <a:buClr>
                <a:schemeClr val="dk1"/>
              </a:buClr>
              <a:buSzPts val="1100"/>
              <a:buFont typeface="Arial"/>
              <a:buNone/>
            </a:pPr>
            <a:r>
              <a:rPr lang="iw-IL" sz="2500">
                <a:solidFill>
                  <a:schemeClr val="dk1"/>
                </a:solidFill>
                <a:latin typeface="David"/>
                <a:ea typeface="David"/>
                <a:cs typeface="David"/>
                <a:sym typeface="David"/>
              </a:rPr>
              <a:t>המשתתפים בוחרים בחירות אישיות מנומקות לנשים פורצות דרך משמעותיות בשבילם.</a:t>
            </a:r>
            <a:endParaRPr sz="2500">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200">
              <a:solidFill>
                <a:schemeClr val="dk1"/>
              </a:solidFill>
              <a:latin typeface="David"/>
              <a:ea typeface="David"/>
              <a:cs typeface="David"/>
              <a:sym typeface="David"/>
            </a:endParaRPr>
          </a:p>
          <a:p>
            <a:pPr marL="457200" lvl="0" indent="-406400" algn="r" rtl="1">
              <a:lnSpc>
                <a:spcPct val="90000"/>
              </a:lnSpc>
              <a:spcBef>
                <a:spcPts val="0"/>
              </a:spcBef>
              <a:spcAft>
                <a:spcPts val="0"/>
              </a:spcAft>
              <a:buClr>
                <a:schemeClr val="dk1"/>
              </a:buClr>
              <a:buSzPts val="2800"/>
              <a:buFont typeface="David"/>
              <a:buChar char="●"/>
            </a:pPr>
            <a:r>
              <a:rPr lang="iw-IL" sz="2800" b="1">
                <a:solidFill>
                  <a:schemeClr val="dk1"/>
                </a:solidFill>
                <a:latin typeface="David"/>
                <a:ea typeface="David"/>
                <a:cs typeface="David"/>
                <a:sym typeface="David"/>
              </a:rPr>
              <a:t>משימות חקר ודיון בכל תערוכה</a:t>
            </a:r>
            <a:endParaRPr sz="2800" b="1">
              <a:solidFill>
                <a:schemeClr val="dk1"/>
              </a:solidFill>
              <a:latin typeface="David"/>
              <a:ea typeface="David"/>
              <a:cs typeface="David"/>
              <a:sym typeface="David"/>
            </a:endParaRPr>
          </a:p>
          <a:p>
            <a:pPr marL="0" lvl="0" indent="0" algn="r" rtl="1">
              <a:lnSpc>
                <a:spcPct val="90000"/>
              </a:lnSpc>
              <a:spcBef>
                <a:spcPts val="0"/>
              </a:spcBef>
              <a:spcAft>
                <a:spcPts val="0"/>
              </a:spcAft>
              <a:buClr>
                <a:schemeClr val="dk1"/>
              </a:buClr>
              <a:buSzPts val="1100"/>
              <a:buFont typeface="Arial"/>
              <a:buNone/>
            </a:pPr>
            <a:r>
              <a:rPr lang="iw-IL" sz="2500">
                <a:solidFill>
                  <a:schemeClr val="dk1"/>
                </a:solidFill>
                <a:latin typeface="David"/>
                <a:ea typeface="David"/>
                <a:cs typeface="David"/>
                <a:sym typeface="David"/>
              </a:rPr>
              <a:t>לצד הדרכה סיפורית אנו מאפשרים לתלמידים ''זמן משימה'' במהלכו הם חוקרים מוקד ולאחר מכן מתעדים או משוחחים כקבוצה על הגילויים בדיון.</a:t>
            </a:r>
            <a:endParaRPr sz="2500" b="1">
              <a:solidFill>
                <a:schemeClr val="dk1"/>
              </a:solidFill>
              <a:latin typeface="David"/>
              <a:ea typeface="David"/>
              <a:cs typeface="David"/>
              <a:sym typeface="David"/>
            </a:endParaRPr>
          </a:p>
          <a:p>
            <a:pPr marL="0" lvl="0" indent="0" algn="r" rtl="1">
              <a:lnSpc>
                <a:spcPct val="90000"/>
              </a:lnSpc>
              <a:spcBef>
                <a:spcPts val="0"/>
              </a:spcBef>
              <a:spcAft>
                <a:spcPts val="0"/>
              </a:spcAft>
              <a:buSzPts val="6000"/>
              <a:buNone/>
            </a:pPr>
            <a:endParaRPr sz="2200">
              <a:solidFill>
                <a:schemeClr val="dk1"/>
              </a:solidFill>
              <a:latin typeface="David"/>
              <a:ea typeface="David"/>
              <a:cs typeface="David"/>
              <a:sym typeface="David"/>
            </a:endParaRPr>
          </a:p>
        </p:txBody>
      </p:sp>
      <p:sp>
        <p:nvSpPr>
          <p:cNvPr id="165" name="Google Shape;165;g102d0125742_0_5"/>
          <p:cNvSpPr txBox="1"/>
          <p:nvPr/>
        </p:nvSpPr>
        <p:spPr>
          <a:xfrm>
            <a:off x="4055250" y="6166369"/>
            <a:ext cx="40815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600" b="0" i="0" u="none" strike="noStrike" cap="none">
                <a:solidFill>
                  <a:srgbClr val="2814FF"/>
                </a:solidFill>
                <a:latin typeface="David"/>
                <a:ea typeface="David"/>
                <a:cs typeface="David"/>
                <a:sym typeface="David"/>
              </a:rPr>
              <a:t>בית הספר ללימודי העם היהודי</a:t>
            </a:r>
            <a:endParaRPr sz="12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600" b="0" i="0" u="none" strike="noStrike" cap="none">
                <a:solidFill>
                  <a:srgbClr val="2814FF"/>
                </a:solidFill>
                <a:latin typeface="David"/>
                <a:ea typeface="David"/>
                <a:cs typeface="David"/>
                <a:sym typeface="David"/>
              </a:rPr>
              <a:t>אנו - מוזיאון העם היהודי</a:t>
            </a:r>
            <a:endParaRPr sz="12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600" b="0" i="0" u="none" strike="noStrike" cap="none">
              <a:solidFill>
                <a:srgbClr val="2814FF"/>
              </a:solidFill>
              <a:latin typeface="David"/>
              <a:ea typeface="David"/>
              <a:cs typeface="David"/>
              <a:sym typeface="Dav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02d0125742_0_25"/>
          <p:cNvSpPr txBox="1">
            <a:spLocks noGrp="1"/>
          </p:cNvSpPr>
          <p:nvPr>
            <p:ph type="ctrTitle"/>
          </p:nvPr>
        </p:nvSpPr>
        <p:spPr>
          <a:xfrm>
            <a:off x="301855" y="1629370"/>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Clr>
                <a:srgbClr val="2814FF"/>
              </a:buClr>
              <a:buSzPts val="10350"/>
              <a:buFont typeface="Calibri"/>
              <a:buNone/>
            </a:pPr>
            <a:r>
              <a:rPr lang="iw-IL" sz="3600" b="1" dirty="0">
                <a:latin typeface="David"/>
                <a:ea typeface="David"/>
                <a:cs typeface="David"/>
                <a:sym typeface="David"/>
              </a:rPr>
              <a:t>אפשרויות להכנה לקראת הביקור:</a:t>
            </a:r>
            <a:endParaRPr sz="3600" b="1" dirty="0">
              <a:latin typeface="David"/>
              <a:ea typeface="David"/>
              <a:cs typeface="David"/>
              <a:sym typeface="David"/>
            </a:endParaRPr>
          </a:p>
          <a:p>
            <a:pPr marL="57150" lvl="0" algn="r" rtl="1">
              <a:lnSpc>
                <a:spcPct val="150000"/>
              </a:lnSpc>
              <a:spcBef>
                <a:spcPts val="0"/>
              </a:spcBef>
              <a:spcAft>
                <a:spcPts val="0"/>
              </a:spcAft>
              <a:buClr>
                <a:schemeClr val="dk1"/>
              </a:buClr>
              <a:buSzPts val="2700"/>
            </a:pPr>
            <a:r>
              <a:rPr lang="he-IL" sz="2400" dirty="0">
                <a:solidFill>
                  <a:schemeClr val="dk1"/>
                </a:solidFill>
                <a:highlight>
                  <a:schemeClr val="lt1"/>
                </a:highlight>
                <a:latin typeface="David"/>
                <a:ea typeface="David"/>
                <a:cs typeface="David"/>
                <a:sym typeface="David"/>
              </a:rPr>
              <a:t>- </a:t>
            </a:r>
            <a:r>
              <a:rPr lang="iw-IL" sz="2400" dirty="0">
                <a:solidFill>
                  <a:schemeClr val="dk1"/>
                </a:solidFill>
                <a:highlight>
                  <a:schemeClr val="lt1"/>
                </a:highlight>
                <a:latin typeface="David"/>
                <a:ea typeface="David"/>
                <a:cs typeface="David"/>
                <a:sym typeface="David"/>
              </a:rPr>
              <a:t>ספרו לתלמידים על הביקור המתוכנן במוזיאון אנו מוזיאון העם היהודי –שאלו אותם האם ביקרו פעם במוזיאון? מה זה מוזיאון? למה או האם צריך מוזיאונים?</a:t>
            </a:r>
            <a:br>
              <a:rPr lang="he-IL" sz="2400" dirty="0">
                <a:solidFill>
                  <a:schemeClr val="dk1"/>
                </a:solidFill>
                <a:highlight>
                  <a:schemeClr val="lt1"/>
                </a:highlight>
                <a:latin typeface="David"/>
                <a:ea typeface="David"/>
                <a:cs typeface="David"/>
                <a:sym typeface="David"/>
              </a:rPr>
            </a:br>
            <a:r>
              <a:rPr lang="he-IL" sz="2400" dirty="0">
                <a:solidFill>
                  <a:schemeClr val="dk1"/>
                </a:solidFill>
                <a:highlight>
                  <a:schemeClr val="lt1"/>
                </a:highlight>
                <a:latin typeface="David"/>
                <a:ea typeface="David"/>
                <a:cs typeface="David"/>
                <a:sym typeface="David"/>
              </a:rPr>
              <a:t>- הנחו את התלמידים לחשוב על דמות נשית מעוררת השראה (זו יכולה להיות דמות אמיתית או בדויה (מספר או סרט), כזו שחיה כיום או לא) ולחקור אותה. לאחר מכן להציג את הדמויות ולחלק אותן לקטגוריות משותפות שונות- על פי תחומים, תקופות, מקומות בעולם וכו'. מתוך הממצאים שעלו, נסו לחשוב על קריטריונים המאפיינים נשים פורצות דרך ומה ייחודי להן דווקא אל מול גברים פורצי דרך.</a:t>
            </a:r>
            <a:br>
              <a:rPr lang="he-IL" sz="2400" dirty="0">
                <a:solidFill>
                  <a:schemeClr val="dk1"/>
                </a:solidFill>
                <a:highlight>
                  <a:schemeClr val="lt1"/>
                </a:highlight>
                <a:latin typeface="David"/>
                <a:ea typeface="David"/>
                <a:cs typeface="David"/>
                <a:sym typeface="David"/>
              </a:rPr>
            </a:br>
            <a:r>
              <a:rPr lang="he-IL" sz="2400" dirty="0">
                <a:solidFill>
                  <a:schemeClr val="dk1"/>
                </a:solidFill>
                <a:highlight>
                  <a:schemeClr val="lt1"/>
                </a:highlight>
                <a:latin typeface="David"/>
                <a:ea typeface="David"/>
                <a:cs typeface="David"/>
                <a:sym typeface="David"/>
              </a:rPr>
              <a:t>- במהלך הסיור, </a:t>
            </a:r>
            <a:r>
              <a:rPr lang="iw-IL" sz="2400" dirty="0">
                <a:solidFill>
                  <a:schemeClr val="dk1"/>
                </a:solidFill>
                <a:highlight>
                  <a:schemeClr val="lt1"/>
                </a:highlight>
                <a:latin typeface="David"/>
                <a:ea typeface="David"/>
                <a:cs typeface="David"/>
                <a:sym typeface="David"/>
              </a:rPr>
              <a:t>בקשו מהתלמידים לכתוב לעצמם במהלך הסיור מושג</a:t>
            </a:r>
            <a:r>
              <a:rPr lang="he-IL" sz="2400" dirty="0">
                <a:solidFill>
                  <a:schemeClr val="dk1"/>
                </a:solidFill>
                <a:highlight>
                  <a:schemeClr val="lt1"/>
                </a:highlight>
                <a:latin typeface="David"/>
                <a:ea typeface="David"/>
                <a:cs typeface="David"/>
                <a:sym typeface="David"/>
              </a:rPr>
              <a:t>, </a:t>
            </a:r>
            <a:r>
              <a:rPr lang="iw-IL" sz="2400" dirty="0">
                <a:solidFill>
                  <a:schemeClr val="dk1"/>
                </a:solidFill>
                <a:highlight>
                  <a:schemeClr val="lt1"/>
                </a:highlight>
                <a:latin typeface="David"/>
                <a:ea typeface="David"/>
                <a:cs typeface="David"/>
                <a:sym typeface="David"/>
              </a:rPr>
              <a:t>דמות </a:t>
            </a:r>
            <a:r>
              <a:rPr lang="he-IL" sz="2400" dirty="0">
                <a:solidFill>
                  <a:schemeClr val="dk1"/>
                </a:solidFill>
                <a:highlight>
                  <a:schemeClr val="lt1"/>
                </a:highlight>
                <a:latin typeface="David"/>
                <a:ea typeface="David"/>
                <a:cs typeface="David"/>
                <a:sym typeface="David"/>
              </a:rPr>
              <a:t>או אומנית עליה </a:t>
            </a:r>
            <a:r>
              <a:rPr lang="iw-IL" sz="2400" dirty="0">
                <a:solidFill>
                  <a:schemeClr val="dk1"/>
                </a:solidFill>
                <a:highlight>
                  <a:schemeClr val="lt1"/>
                </a:highlight>
                <a:latin typeface="David"/>
                <a:ea typeface="David"/>
                <a:cs typeface="David"/>
                <a:sym typeface="David"/>
              </a:rPr>
              <a:t>ששמעו ועניינה אותם. לאחר הביקור, בקשו מהם לחפש מידע נוסף ולשתף את הכיתה בממצאים</a:t>
            </a:r>
            <a:r>
              <a:rPr lang="he-IL" sz="2400" dirty="0">
                <a:solidFill>
                  <a:schemeClr val="dk1"/>
                </a:solidFill>
                <a:highlight>
                  <a:schemeClr val="lt1"/>
                </a:highlight>
                <a:latin typeface="David"/>
                <a:ea typeface="David"/>
                <a:cs typeface="David"/>
                <a:sym typeface="David"/>
              </a:rPr>
              <a:t>.</a:t>
            </a:r>
            <a:endParaRPr sz="5400" b="1" dirty="0">
              <a:latin typeface="David"/>
              <a:ea typeface="David"/>
              <a:cs typeface="David"/>
              <a:sym typeface="David"/>
            </a:endParaRPr>
          </a:p>
          <a:p>
            <a:pPr marL="0" lvl="0" indent="0" algn="ctr" rtl="1">
              <a:lnSpc>
                <a:spcPct val="150000"/>
              </a:lnSpc>
              <a:spcBef>
                <a:spcPts val="0"/>
              </a:spcBef>
              <a:spcAft>
                <a:spcPts val="0"/>
              </a:spcAft>
              <a:buClr>
                <a:srgbClr val="2814FF"/>
              </a:buClr>
              <a:buSzPts val="10350"/>
              <a:buFont typeface="Calibri"/>
              <a:buNone/>
            </a:pPr>
            <a:endParaRPr sz="2400" b="1" dirty="0">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04e6846cd7_0_5"/>
          <p:cNvSpPr txBox="1">
            <a:spLocks noGrp="1"/>
          </p:cNvSpPr>
          <p:nvPr>
            <p:ph type="ctrTitle"/>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Clr>
                <a:schemeClr val="dk1"/>
              </a:buClr>
              <a:buSzPts val="1100"/>
              <a:buFont typeface="Arial"/>
              <a:buNone/>
            </a:pPr>
            <a:r>
              <a:rPr lang="iw-IL" sz="4000" b="1">
                <a:latin typeface="David"/>
                <a:ea typeface="David"/>
                <a:cs typeface="David"/>
                <a:sym typeface="David"/>
              </a:rPr>
              <a:t>תנאים להבטחת ביקור מוצלח ובעל ערך ב'אנו':</a:t>
            </a:r>
            <a:endParaRPr b="1"/>
          </a:p>
        </p:txBody>
      </p:sp>
      <p:sp>
        <p:nvSpPr>
          <p:cNvPr id="176" name="Google Shape;176;g104e6846cd7_0_5"/>
          <p:cNvSpPr txBox="1">
            <a:spLocks noGrp="1"/>
          </p:cNvSpPr>
          <p:nvPr>
            <p:ph type="subTitle" idx="1"/>
          </p:nvPr>
        </p:nvSpPr>
        <p:spPr>
          <a:xfrm>
            <a:off x="1198950" y="1864975"/>
            <a:ext cx="9794100" cy="4470000"/>
          </a:xfrm>
          <a:prstGeom prst="rect">
            <a:avLst/>
          </a:prstGeom>
          <a:noFill/>
          <a:ln>
            <a:noFill/>
          </a:ln>
        </p:spPr>
        <p:txBody>
          <a:bodyPr spcFirstLastPara="1" wrap="square" lIns="91425" tIns="45700" rIns="91425" bIns="45700" anchor="t" anchorCtr="0">
            <a:normAutofit fontScale="70000"/>
          </a:bodyPr>
          <a:lstStyle/>
          <a:p>
            <a:pPr marL="0" lvl="0" indent="0" algn="ctr" rtl="1">
              <a:lnSpc>
                <a:spcPct val="115000"/>
              </a:lnSpc>
              <a:spcBef>
                <a:spcPts val="0"/>
              </a:spcBef>
              <a:spcAft>
                <a:spcPts val="0"/>
              </a:spcAft>
              <a:buSzPct val="102345"/>
              <a:buNone/>
            </a:pPr>
            <a:r>
              <a:rPr lang="iw-IL" sz="3350" b="1">
                <a:solidFill>
                  <a:schemeClr val="dk1"/>
                </a:solidFill>
                <a:highlight>
                  <a:srgbClr val="FFFFFF"/>
                </a:highlight>
                <a:latin typeface="David"/>
                <a:ea typeface="David"/>
                <a:cs typeface="David"/>
                <a:sym typeface="David"/>
              </a:rPr>
              <a:t>במהלך הסיור - אנחנו צריכים אתכם!</a:t>
            </a:r>
            <a:endParaRPr sz="2850">
              <a:solidFill>
                <a:schemeClr val="dk1"/>
              </a:solidFill>
              <a:highlight>
                <a:srgbClr val="FFFFFF"/>
              </a:highlight>
              <a:latin typeface="David"/>
              <a:ea typeface="David"/>
              <a:cs typeface="David"/>
              <a:sym typeface="David"/>
            </a:endParaRPr>
          </a:p>
          <a:p>
            <a:pPr marL="457200" marR="457200" lvl="0" indent="-355282" algn="r" rtl="1">
              <a:lnSpc>
                <a:spcPct val="115000"/>
              </a:lnSpc>
              <a:spcBef>
                <a:spcPts val="0"/>
              </a:spcBef>
              <a:spcAft>
                <a:spcPts val="0"/>
              </a:spcAft>
              <a:buClr>
                <a:schemeClr val="dk1"/>
              </a:buClr>
              <a:buSzPct val="100000"/>
              <a:buFont typeface="David"/>
              <a:buChar char="●"/>
            </a:pPr>
            <a:r>
              <a:rPr lang="iw-IL" sz="2850">
                <a:solidFill>
                  <a:schemeClr val="dk1"/>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אנא סייעו לנו בשמירה על המוצגים במוזיאון מפני פגיעה ונזק</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iw-IL" sz="2850">
                <a:solidFill>
                  <a:schemeClr val="dk1"/>
                </a:solidFill>
                <a:highlight>
                  <a:srgbClr val="FFFFFF"/>
                </a:highlight>
                <a:latin typeface="David"/>
                <a:ea typeface="David"/>
                <a:cs typeface="David"/>
                <a:sym typeface="David"/>
              </a:rPr>
              <a:t>ללא תנאים בסיסיים אלו לא נוכל להשלים סיור מוצלח ובעל ערך חינוכי</a:t>
            </a:r>
            <a:endParaRPr sz="2850">
              <a:solidFill>
                <a:schemeClr val="dk1"/>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chemeClr val="dk1"/>
              </a:buClr>
              <a:buSzPct val="100000"/>
              <a:buFont typeface="David"/>
              <a:buChar char="●"/>
            </a:pPr>
            <a:r>
              <a:rPr lang="iw-IL" sz="2850">
                <a:solidFill>
                  <a:schemeClr val="dk1"/>
                </a:solidFill>
                <a:highlight>
                  <a:srgbClr val="FFFFFF"/>
                </a:highlight>
                <a:latin typeface="David"/>
                <a:ea typeface="David"/>
                <a:cs typeface="David"/>
                <a:sym typeface="David"/>
              </a:rPr>
              <a:t>תנו משוב! </a:t>
            </a:r>
            <a:r>
              <a:rPr lang="iw-IL" sz="2850">
                <a:solidFill>
                  <a:schemeClr val="dk1"/>
                </a:solidFill>
                <a:highlight>
                  <a:schemeClr val="lt1"/>
                </a:highlight>
                <a:latin typeface="David"/>
                <a:ea typeface="David"/>
                <a:cs typeface="David"/>
                <a:sym typeface="David"/>
              </a:rPr>
              <a:t>נשמח לשמוע איך הייתה חווית הביקור שלכם, ומה אנו יכולים לעשות כדי להעניק חוויה טובה ומשמעותית יותר בעתיד.</a:t>
            </a:r>
            <a:endParaRPr/>
          </a:p>
          <a:p>
            <a:pPr marL="0" lvl="0" indent="0" algn="r" rtl="1">
              <a:lnSpc>
                <a:spcPct val="115000"/>
              </a:lnSpc>
              <a:spcBef>
                <a:spcPts val="0"/>
              </a:spcBef>
              <a:spcAft>
                <a:spcPts val="0"/>
              </a:spcAft>
              <a:buSzPct val="142855"/>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02d0125742_0_20"/>
          <p:cNvSpPr txBox="1">
            <a:spLocks noGrp="1"/>
          </p:cNvSpPr>
          <p:nvPr>
            <p:ph type="ctrTitle"/>
          </p:nvPr>
        </p:nvSpPr>
        <p:spPr>
          <a:xfrm>
            <a:off x="751498" y="3156200"/>
            <a:ext cx="10689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iw-IL" sz="4000" b="1">
                <a:latin typeface="David"/>
                <a:ea typeface="David"/>
                <a:cs typeface="David"/>
                <a:sym typeface="David"/>
              </a:rPr>
              <a:t>כללי התנהגות לתלמידים במוזיאון:</a:t>
            </a:r>
            <a:endParaRPr sz="4000" b="1">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endParaRPr sz="1600">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David"/>
              <a:buAutoNum type="arabicPeriod"/>
            </a:pPr>
            <a:r>
              <a:rPr lang="iw-IL" sz="3500">
                <a:solidFill>
                  <a:schemeClr val="dk1"/>
                </a:solidFill>
                <a:highlight>
                  <a:srgbClr val="FFFFFF"/>
                </a:highlight>
                <a:latin typeface="David"/>
                <a:ea typeface="David"/>
                <a:cs typeface="David"/>
                <a:sym typeface="David"/>
              </a:rPr>
              <a:t>בזמן הסיור כל הכיתה מסיירת יחד</a:t>
            </a:r>
            <a:endParaRPr sz="2800">
              <a:solidFill>
                <a:schemeClr val="dk1"/>
              </a:solidFill>
              <a:latin typeface="David"/>
              <a:ea typeface="David"/>
              <a:cs typeface="David"/>
              <a:sym typeface="David"/>
            </a:endParaRPr>
          </a:p>
          <a:p>
            <a:pPr marL="457200" lvl="0" indent="-450850" algn="r" rtl="1">
              <a:lnSpc>
                <a:spcPct val="115000"/>
              </a:lnSpc>
              <a:spcBef>
                <a:spcPts val="0"/>
              </a:spcBef>
              <a:spcAft>
                <a:spcPts val="0"/>
              </a:spcAft>
              <a:buClr>
                <a:schemeClr val="dk1"/>
              </a:buClr>
              <a:buSzPts val="3500"/>
              <a:buFont typeface="Arial"/>
              <a:buAutoNum type="arabicPeriod"/>
            </a:pPr>
            <a:r>
              <a:rPr lang="iw-IL" sz="3500">
                <a:solidFill>
                  <a:schemeClr val="dk1"/>
                </a:solidFill>
                <a:highlight>
                  <a:srgbClr val="FFFFFF"/>
                </a:highlight>
                <a:latin typeface="David"/>
                <a:ea typeface="David"/>
                <a:cs typeface="David"/>
                <a:sym typeface="David"/>
              </a:rPr>
              <a:t>יש לשמור על התנהגות שקטה ורגועה ברחבי המוזיאון, </a:t>
            </a:r>
            <a:r>
              <a:rPr lang="iw-IL" sz="3500">
                <a:solidFill>
                  <a:schemeClr val="dk1"/>
                </a:solidFill>
                <a:latin typeface="David"/>
                <a:ea typeface="David"/>
                <a:cs typeface="David"/>
                <a:sym typeface="David"/>
              </a:rPr>
              <a:t>הולכים בנחת ומקשיבים להוראות המדריכה.</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אסור לאכול בתערוכות המוזיאון, רק במרחבים בהם המדריכה מאשרת.</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התנהגות מכבדת למוצגי המוזיאון</a:t>
            </a:r>
            <a:endParaRPr sz="3500">
              <a:solidFill>
                <a:schemeClr val="dk1"/>
              </a:solidFill>
              <a:latin typeface="David"/>
              <a:ea typeface="David"/>
              <a:cs typeface="David"/>
              <a:sym typeface="David"/>
            </a:endParaRPr>
          </a:p>
          <a:p>
            <a:pPr marL="457200" lvl="0" indent="-450850" algn="r" rtl="1">
              <a:lnSpc>
                <a:spcPct val="90000"/>
              </a:lnSpc>
              <a:spcBef>
                <a:spcPts val="0"/>
              </a:spcBef>
              <a:spcAft>
                <a:spcPts val="0"/>
              </a:spcAft>
              <a:buClr>
                <a:schemeClr val="dk1"/>
              </a:buClr>
              <a:buSzPts val="3500"/>
              <a:buFont typeface="David"/>
              <a:buAutoNum type="arabicPeriod"/>
            </a:pPr>
            <a:r>
              <a:rPr lang="iw-IL" sz="3500">
                <a:solidFill>
                  <a:schemeClr val="dk1"/>
                </a:solidFill>
                <a:latin typeface="David"/>
                <a:ea typeface="David"/>
                <a:cs typeface="David"/>
                <a:sym typeface="David"/>
              </a:rPr>
              <a:t>שפה נאותה לכלל אנשי הצוות.</a:t>
            </a:r>
            <a:endParaRPr sz="3500">
              <a:solidFill>
                <a:schemeClr val="dk1"/>
              </a:solidFill>
              <a:latin typeface="David"/>
              <a:ea typeface="David"/>
              <a:cs typeface="David"/>
              <a:sym typeface="David"/>
            </a:endParaRPr>
          </a:p>
        </p:txBody>
      </p:sp>
      <p:sp>
        <p:nvSpPr>
          <p:cNvPr id="182" name="Google Shape;182;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2d0125742_0_30"/>
          <p:cNvSpPr txBox="1">
            <a:spLocks noGrp="1"/>
          </p:cNvSpPr>
          <p:nvPr>
            <p:ph type="ctrTitle"/>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iw-IL" sz="3400" b="1">
                <a:solidFill>
                  <a:schemeClr val="dk1"/>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chemeClr val="dk1"/>
              </a:solidFill>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endParaRPr sz="2900" b="1">
              <a:solidFill>
                <a:schemeClr val="dk1"/>
              </a:solidFill>
              <a:latin typeface="David"/>
              <a:ea typeface="David"/>
              <a:cs typeface="David"/>
              <a:sym typeface="David"/>
            </a:endParaRPr>
          </a:p>
          <a:p>
            <a:pPr marL="0" lvl="0" indent="0" algn="r" rtl="1">
              <a:lnSpc>
                <a:spcPct val="90000"/>
              </a:lnSpc>
              <a:spcBef>
                <a:spcPts val="0"/>
              </a:spcBef>
              <a:spcAft>
                <a:spcPts val="0"/>
              </a:spcAft>
              <a:buClr>
                <a:srgbClr val="2814FF"/>
              </a:buClr>
              <a:buSzPts val="10350"/>
              <a:buFont typeface="Calibri"/>
              <a:buNone/>
            </a:pPr>
            <a:r>
              <a:rPr lang="iw-IL" sz="2900">
                <a:solidFill>
                  <a:schemeClr val="dk1"/>
                </a:solidFill>
                <a:latin typeface="David"/>
                <a:ea typeface="David"/>
                <a:cs typeface="David"/>
                <a:sym typeface="David"/>
              </a:rPr>
              <a:t>לכן אנו מגדירים קווים אדומים שאם יחצו - אנו נאלץ לעצור את הביקור:</a:t>
            </a:r>
            <a:endParaRPr sz="2900">
              <a:solidFill>
                <a:schemeClr val="dk1"/>
              </a:solidFill>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קבוצה אשר פוגעת במוצגי המוזיאון.</a:t>
            </a: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עלבון או חוסר גיבוי של המדריך מצידו של המלווה.</a:t>
            </a:r>
            <a:endParaRPr sz="2900">
              <a:solidFill>
                <a:schemeClr val="dk1"/>
              </a:solidFill>
              <a:latin typeface="David"/>
              <a:ea typeface="David"/>
              <a:cs typeface="David"/>
              <a:sym typeface="David"/>
            </a:endParaRPr>
          </a:p>
          <a:p>
            <a:pPr marL="457200" lvl="0" indent="-412750" algn="r" rtl="1">
              <a:lnSpc>
                <a:spcPct val="90000"/>
              </a:lnSpc>
              <a:spcBef>
                <a:spcPts val="0"/>
              </a:spcBef>
              <a:spcAft>
                <a:spcPts val="0"/>
              </a:spcAft>
              <a:buClr>
                <a:schemeClr val="dk1"/>
              </a:buClr>
              <a:buSzPts val="2900"/>
              <a:buFont typeface="David"/>
              <a:buAutoNum type="arabicPeriod"/>
            </a:pPr>
            <a:r>
              <a:rPr lang="iw-IL" sz="2900">
                <a:solidFill>
                  <a:schemeClr val="dk1"/>
                </a:solidFill>
                <a:latin typeface="David"/>
                <a:ea typeface="David"/>
                <a:cs typeface="David"/>
                <a:sym typeface="David"/>
              </a:rPr>
              <a:t>מורה/מלווה אשר עוזב את הקבוצה ומשאיר אותה ללא השגחה.</a:t>
            </a:r>
            <a:endParaRPr sz="2900">
              <a:solidFill>
                <a:schemeClr val="dk1"/>
              </a:solidFill>
              <a:latin typeface="David"/>
              <a:ea typeface="David"/>
              <a:cs typeface="David"/>
              <a:sym typeface="David"/>
            </a:endParaRPr>
          </a:p>
        </p:txBody>
      </p:sp>
      <p:sp>
        <p:nvSpPr>
          <p:cNvPr id="188" name="Google Shape;188;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iw-IL"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723</Words>
  <Application>Microsoft Office PowerPoint</Application>
  <PresentationFormat>Widescreen</PresentationFormat>
  <Paragraphs>67</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David</vt:lpstr>
      <vt:lpstr>Calibri</vt:lpstr>
      <vt:lpstr>Mali</vt:lpstr>
      <vt:lpstr>Arial</vt:lpstr>
      <vt:lpstr>Office Theme</vt:lpstr>
      <vt:lpstr>ערכת נושא Office</vt:lpstr>
      <vt:lpstr>ביקור ב- ''אנו - מוזיאון העם היהודי''  תכנית "נשים פורצות דרך"</vt:lpstr>
      <vt:lpstr>על המוזיאון שלנו מוזיאון אנו הוא מוזיאון חדשני ומלהיב המספר את סיפורן של הקהילות היהודיות ברחבי העולם; התרבות, ההיסטוריה והיסודות של הזהות היהודית.  אנו מזמינים אתכם למסע חוויתי  בכל תחומי החיים ולאורך הדורות,  כדי לגלות כיצד כולנו חלק מהסיפור. </vt:lpstr>
      <vt:lpstr>על התכנית בתכנית נשים פורצות דרך'' אנו מציעות סיור חוויתי בן שעתיים לכיתות ז'-י''ב בו נתמקד בסיפורי נשים לאורך ההיסטוריה שהובילו את העולם היהודי עד עצם היום הזה. נבחן כיצד הן התגברו על ''תקרת הזכוכית'' והגיעו לתפקידי מפתח שונים בתחומים רבים ומהי ההשראה וההשפעה של ההישגים שלהן על חיינו כיום. </vt:lpstr>
      <vt:lpstr>מבנה הביקור: קומת הפסיפס - קומת התרבות והזהות היהודית במודרנה סיור חשיפה והקניית כלים לחיפוש עצמאי בהמשך של נשים נוספות המוצגות במוזיאון. נפגוש בקומה זו למשל את דמותה של רות ביידר גינסבורג - שופטת בית המשפט העליון בארה''ב. </vt:lpstr>
      <vt:lpstr> דף עזר ומשימות ייחודיות במהלך התכנית:  דף משימה לחקר עצמאי  ''לבנות היסטוריה נשית משמעותית'' המשתתפים יחפשו ויכירו באופן עצמאי את הנשים המוצגות בקומה ההיסטורית.  דף עיבוד אישי ''התערוכה שלנו'' המשתתפים בוחרים בחירות אישיות מנומקות לנשים פורצות דרך משמעותיות בשבילם.  משימות חקר ודיון בכל תערוכה לצד הדרכה סיפורית אנו מאפשרים לתלמידים ''זמן משימה'' במהלכו הם חוקרים מוקד ולאחר מכן מתעדים או משוחחים כקבוצה על הגילויים בדיון. </vt:lpstr>
      <vt:lpstr>אפשרויות להכנה לקראת הביקור: - ספרו לתלמידים על הביקור המתוכנן במוזיאון אנו מוזיאון העם היהודי –שאלו אותם האם ביקרו פעם במוזיאון? מה זה מוזיאון? למה או האם צריך מוזיאונים? - הנחו את התלמידים לחשוב על דמות נשית מעוררת השראה (זו יכולה להיות דמות אמיתית או בדויה (מספר או סרט), כזו שחיה כיום או לא) ולחקור אותה. לאחר מכן להציג את הדמויות ולחלק אותן לקטגוריות משותפות שונות- על פי תחומים, תקופות, מקומות בעולם וכו'. מתוך הממצאים שעלו, נסו לחשוב על קריטריונים המאפיינים נשים פורצות דרך ומה ייחודי להן דווקא אל מול גברים פורצי דרך. - במהלך הסיור, בקשו מהתלמידים לכתוב לעצמם במהלך הסיור מושג, דמות או אומנית עליה ששמעו ועניינה אותם. לאחר הביקור, בקשו מהם לחפש מידע נוסף ולשתף את הכיתה בממצאים. </vt:lpstr>
      <vt:lpstr>תנאים להבטחת ביקור מוצלח ובעל ערך ב'אנו':</vt:lpstr>
      <vt:lpstr>כללי התנהגות לתלמידים במוזיאון:  בזמן הסיור כל הכיתה מסיירת יחד יש לשמור על התנהגות שקטה ורגועה ברחבי המוזיאון, הולכים בנחת ומקשיבים להוראות המדריכה. אסור לאכול בתערוכות המוזיאון, רק במרחבים בהם המדריכה מאשרת. התנהגות מכבדת למוצגי המוזיאון שפה נאותה לכלל אנשי הצוות.</vt:lpstr>
      <vt:lpstr>חשוב לנו שהביקור שלכם יערך בצורה הטובה והנעימה ביותר, גם לתלמידים, גם לצוות ההוראה וגם לצוות ההדרכה שלנו.  לכן אנו מגדירים קווים אדומים שאם יחצו - אנו נאלץ לעצור את הביקור:  קבוצה אשר פוגעת במוצגי המוזיאון. עלבון או חוסר גיבוי של המדריך מצידו של המלווה. מורה/מלווה אשר עוזב את הקבוצה ומשאיר אותה ללא השגחה.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''אנו - מוזיאון העם היהודי''  תכנית "נשים פורצות דרך"</dc:title>
  <dc:creator>user</dc:creator>
  <cp:lastModifiedBy>Liron Biran</cp:lastModifiedBy>
  <cp:revision>2</cp:revision>
  <dcterms:created xsi:type="dcterms:W3CDTF">2021-01-10T22:09:36Z</dcterms:created>
  <dcterms:modified xsi:type="dcterms:W3CDTF">2022-08-01T11:31:43Z</dcterms:modified>
</cp:coreProperties>
</file>