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1" r:id="rId7"/>
    <p:sldId id="262" r:id="rId8"/>
    <p:sldId id="263" r:id="rId9"/>
    <p:sldId id="270" r:id="rId10"/>
    <p:sldId id="264" r:id="rId11"/>
    <p:sldId id="265" r:id="rId12"/>
    <p:sldId id="266" r:id="rId13"/>
    <p:sldId id="269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Mali" panose="020B0604020202020204" charset="-34"/>
      <p:regular r:id="rId20"/>
      <p:bold r:id="rId21"/>
      <p:italic r:id="rId22"/>
      <p:boldItalic r:id="rId23"/>
    </p:embeddedFont>
    <p:embeddedFont>
      <p:font typeface="Narkisim" panose="020E0502050101010101" pitchFamily="34" charset="-79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jhrRtO6ISabm7epeUpTNriZ8Hkn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B458"/>
    <a:srgbClr val="2436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4" name="Google Shape;21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1" name="Google Shape;14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e8690ba6e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e8690ba6e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e8690ba6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2" name="Google Shape;172;ge8690ba6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9" name="Google Shape;17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e8690ba6e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4" name="Google Shape;184;ge8690ba6e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1" name="Google Shape;19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dt" idx="10"/>
          </p:nvPr>
        </p:nvSpPr>
        <p:spPr>
          <a:xfrm>
            <a:off x="4891216" y="6315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814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28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>
                <a:solidFill>
                  <a:srgbClr val="2814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2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65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Font typeface="Calibri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body" idx="2"/>
          </p:nvPr>
        </p:nvSpPr>
        <p:spPr>
          <a:xfrm>
            <a:off x="839788" y="3098207"/>
            <a:ext cx="5157787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body" idx="3"/>
          </p:nvPr>
        </p:nvSpPr>
        <p:spPr>
          <a:xfrm>
            <a:off x="6172200" y="21634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body" idx="4"/>
          </p:nvPr>
        </p:nvSpPr>
        <p:spPr>
          <a:xfrm>
            <a:off x="6172200" y="3098207"/>
            <a:ext cx="5183188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>
            <a:spLocks noGrp="1"/>
          </p:cNvSpPr>
          <p:nvPr>
            <p:ph type="pic" idx="2"/>
          </p:nvPr>
        </p:nvSpPr>
        <p:spPr>
          <a:xfrm>
            <a:off x="881448" y="1275749"/>
            <a:ext cx="6172200" cy="505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7423150" y="251665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7"/>
          <p:cNvSpPr/>
          <p:nvPr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7"/>
          <p:cNvSpPr txBox="1"/>
          <p:nvPr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w-IL" sz="6600" b="0" i="0" u="none" strike="noStrike" cap="none">
                <a:solidFill>
                  <a:schemeClr val="lt2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lang="iw-IL" sz="66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iw-IL" sz="54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lang="iw-IL" sz="72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sz="7200" b="0" i="0" u="none" strike="noStrike" cap="non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" name="Google Shape;11;p15"/>
          <p:cNvSpPr/>
          <p:nvPr/>
        </p:nvSpPr>
        <p:spPr>
          <a:xfrm>
            <a:off x="-1" y="0"/>
            <a:ext cx="12192000" cy="593889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5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-1" y="1"/>
            <a:ext cx="2516958" cy="59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>
            <a:spLocks noGrp="1"/>
          </p:cNvSpPr>
          <p:nvPr>
            <p:ph type="ctrTitle"/>
          </p:nvPr>
        </p:nvSpPr>
        <p:spPr>
          <a:xfrm>
            <a:off x="1523999" y="967554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9600"/>
              <a:buFont typeface="Calibri"/>
              <a:buNone/>
            </a:pPr>
            <a:r>
              <a:rPr lang="iw-IL" sz="9600" b="1" dirty="0">
                <a:latin typeface="Narkisim"/>
                <a:ea typeface="Narkisim"/>
                <a:cs typeface="Narkisim"/>
                <a:sym typeface="Narkisim"/>
              </a:rPr>
              <a:t>שאילת שאלות</a:t>
            </a:r>
            <a:endParaRPr sz="11500" b="1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37" name="Google Shape;137;p1"/>
          <p:cNvSpPr txBox="1">
            <a:spLocks noGrp="1"/>
          </p:cNvSpPr>
          <p:nvPr>
            <p:ph type="subTitle" idx="1"/>
          </p:nvPr>
        </p:nvSpPr>
        <p:spPr>
          <a:xfrm>
            <a:off x="1355133" y="4052383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None/>
            </a:pPr>
            <a:r>
              <a:rPr lang="iw-IL" sz="44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למה ואיך?</a:t>
            </a:r>
            <a:endParaRPr sz="44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38" name="Google Shape;138;p1"/>
          <p:cNvSpPr txBox="1"/>
          <p:nvPr/>
        </p:nvSpPr>
        <p:spPr>
          <a:xfrm>
            <a:off x="4055225" y="5795083"/>
            <a:ext cx="40815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בית הספר ללימודי העם היהודי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rPr>
              <a:t>אנו - מוזיאון העם היהודי</a:t>
            </a:r>
            <a:endParaRPr sz="1800" b="0" i="0" u="none" strike="noStrike" cap="none">
              <a:solidFill>
                <a:srgbClr val="2814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"/>
          <p:cNvSpPr txBox="1"/>
          <p:nvPr/>
        </p:nvSpPr>
        <p:spPr>
          <a:xfrm>
            <a:off x="149087" y="964650"/>
            <a:ext cx="11538991" cy="5595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</a:pPr>
            <a:r>
              <a:rPr lang="iw-IL" sz="54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כלל</a:t>
            </a:r>
            <a:r>
              <a:rPr lang="he-IL" sz="5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ים חשובים </a:t>
            </a:r>
            <a:endParaRPr sz="36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228600" indent="-228600" algn="r" rtl="1">
              <a:lnSpc>
                <a:spcPct val="150000"/>
              </a:lnSpc>
              <a:spcBef>
                <a:spcPts val="1000"/>
              </a:spcBef>
              <a:buClr>
                <a:srgbClr val="2814FF"/>
              </a:buClr>
              <a:buSzPts val="3200"/>
              <a:buFont typeface="Arial"/>
              <a:buChar char="•"/>
            </a:pPr>
            <a:r>
              <a:rPr lang="he-IL" sz="2800" b="1" dirty="0">
                <a:solidFill>
                  <a:srgbClr val="0CB458"/>
                </a:solidFill>
                <a:latin typeface="Narkisim"/>
                <a:ea typeface="Narkisim"/>
                <a:cs typeface="Narkisim"/>
                <a:sym typeface="Narkisim"/>
              </a:rPr>
              <a:t>לא לפחד! </a:t>
            </a:r>
            <a:r>
              <a:rPr lang="he-IL" sz="28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- שאלות שלא עובדות – לפרק את השאלה באותו הרגע ולנסות לשאול מחדש באופן אחר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lvl="0" indent="-228600" algn="r" rtl="1">
              <a:lnSpc>
                <a:spcPct val="150000"/>
              </a:lnSpc>
              <a:spcBef>
                <a:spcPts val="1000"/>
              </a:spcBef>
              <a:buClr>
                <a:srgbClr val="2814FF"/>
              </a:buClr>
              <a:buSzPts val="3200"/>
              <a:buFont typeface="Arial"/>
              <a:buChar char="•"/>
            </a:pPr>
            <a:r>
              <a:rPr lang="he-IL" sz="2800" b="1" dirty="0">
                <a:solidFill>
                  <a:srgbClr val="0CB458"/>
                </a:solidFill>
                <a:latin typeface="Narkisim"/>
                <a:ea typeface="Narkisim"/>
                <a:cs typeface="Narkisim"/>
                <a:sym typeface="Narkisim"/>
              </a:rPr>
              <a:t>השאלות מניעות למסר </a:t>
            </a:r>
            <a:r>
              <a:rPr lang="he-IL" sz="28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- </a:t>
            </a:r>
            <a:r>
              <a:rPr lang="iw-IL" sz="28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לזכור ולהחזיק </a:t>
            </a:r>
            <a:r>
              <a:rPr lang="iw-IL" sz="2800" b="1" i="0" u="sng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מהי המטרה </a:t>
            </a:r>
            <a:r>
              <a:rPr lang="iw-IL" sz="28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שלשמה הגעתם למוצג הזה</a:t>
            </a:r>
            <a:r>
              <a:rPr lang="he-IL" sz="28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Char char="•"/>
            </a:pPr>
            <a:r>
              <a:rPr lang="he-IL" sz="2800" b="1" i="0" u="none" strike="noStrike" cap="none" dirty="0">
                <a:solidFill>
                  <a:srgbClr val="0CB458"/>
                </a:solidFill>
                <a:latin typeface="Narkisim"/>
                <a:ea typeface="Narkisim"/>
                <a:cs typeface="Narkisim"/>
                <a:sym typeface="Narkisim"/>
              </a:rPr>
              <a:t>בחן וברגישות </a:t>
            </a:r>
            <a:r>
              <a:rPr lang="he-IL" sz="28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- להביט ול</a:t>
            </a:r>
            <a:r>
              <a:rPr lang="he-IL" sz="28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קרוא את תגובות הקהל מול השאלות</a:t>
            </a: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Char char="•"/>
            </a:pPr>
            <a:endParaRPr lang="he-IL" sz="2800" b="1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228600" marR="0" lvl="0" indent="-2286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Char char="•"/>
            </a:pP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5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228600" marR="0" lvl="0" indent="-25400" algn="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F66371F2-0F67-4980-906F-0E0230CCAA98}"/>
              </a:ext>
            </a:extLst>
          </p:cNvPr>
          <p:cNvSpPr/>
          <p:nvPr/>
        </p:nvSpPr>
        <p:spPr>
          <a:xfrm>
            <a:off x="2037522" y="2425148"/>
            <a:ext cx="8060635" cy="25642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buClr>
                <a:srgbClr val="2814FF"/>
              </a:buClr>
              <a:buSzPts val="3600"/>
            </a:pPr>
            <a:r>
              <a:rPr lang="he-IL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"מבחן הזגוגית"</a:t>
            </a:r>
            <a:endParaRPr lang="he-IL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buClr>
                <a:srgbClr val="2814FF"/>
              </a:buClr>
              <a:buSzPts val="3600"/>
            </a:pPr>
            <a:r>
              <a:rPr lang="he-IL" sz="2800" dirty="0">
                <a:latin typeface="Narkisim"/>
                <a:ea typeface="Narkisim"/>
                <a:cs typeface="Narkisim"/>
                <a:sym typeface="Narkisim"/>
              </a:rPr>
              <a:t>אם שאלנו שאלה ואנו מקבלים חזרה מבטים מזוגגים, אז צריך לחזור ולנסח מחדש</a:t>
            </a:r>
          </a:p>
          <a:p>
            <a:pPr algn="ctr"/>
            <a:endParaRPr lang="LID4096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 txBox="1">
            <a:spLocks noGrp="1"/>
          </p:cNvSpPr>
          <p:nvPr>
            <p:ph type="title"/>
          </p:nvPr>
        </p:nvSpPr>
        <p:spPr>
          <a:xfrm>
            <a:off x="-1583635" y="1024199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5400"/>
              <a:buFont typeface="Calibri"/>
              <a:buNone/>
            </a:pPr>
            <a:r>
              <a:rPr lang="iw-IL" sz="7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איך משתפרים?</a:t>
            </a:r>
            <a:endParaRPr sz="74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99" name="Google Shape;199;p12"/>
          <p:cNvSpPr txBox="1">
            <a:spLocks noGrp="1"/>
          </p:cNvSpPr>
          <p:nvPr>
            <p:ph type="body" idx="1"/>
          </p:nvPr>
        </p:nvSpPr>
        <p:spPr>
          <a:xfrm>
            <a:off x="738809" y="2792134"/>
            <a:ext cx="105156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iw-IL" sz="3600" b="1" dirty="0">
                <a:latin typeface="Narkisim"/>
                <a:ea typeface="Narkisim"/>
                <a:cs typeface="Narkisim"/>
                <a:sym typeface="Narkisim"/>
              </a:rPr>
              <a:t>איך יודעים אם שאלתי שאלה "כמו שצריך"?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iw-IL" sz="3600" b="1" dirty="0">
                <a:latin typeface="Narkisim"/>
                <a:ea typeface="Narkisim"/>
                <a:cs typeface="Narkisim"/>
                <a:sym typeface="Narkisim"/>
              </a:rPr>
              <a:t>איך משתפרים בשאילת שאלות</a:t>
            </a:r>
            <a:r>
              <a:rPr lang="he-IL" sz="3600" b="1" dirty="0">
                <a:latin typeface="Narkisim"/>
                <a:ea typeface="Narkisim"/>
                <a:cs typeface="Narkisim"/>
                <a:sym typeface="Narkisim"/>
              </a:rPr>
              <a:t> בהדרכה</a:t>
            </a:r>
            <a:r>
              <a:rPr lang="iw-IL" sz="3600" b="1" dirty="0">
                <a:latin typeface="Narkisim"/>
                <a:ea typeface="Narkisim"/>
                <a:cs typeface="Narkisim"/>
                <a:sym typeface="Narkisim"/>
              </a:rPr>
              <a:t>?</a:t>
            </a:r>
            <a:endParaRPr dirty="0"/>
          </a:p>
          <a:p>
            <a:pPr marL="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endParaRPr sz="3600" b="1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4" name="Google Shape;204;gea0cbfe081_0_0">
            <a:extLst>
              <a:ext uri="{FF2B5EF4-FFF2-40B4-BE49-F238E27FC236}">
                <a16:creationId xmlns:a16="http://schemas.microsoft.com/office/drawing/2014/main" id="{A18EE1D9-3AEA-451E-8F78-17A207A3F964}"/>
              </a:ext>
            </a:extLst>
          </p:cNvPr>
          <p:cNvSpPr txBox="1">
            <a:spLocks/>
          </p:cNvSpPr>
          <p:nvPr/>
        </p:nvSpPr>
        <p:spPr>
          <a:xfrm>
            <a:off x="-2276664" y="545496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buSzPts val="5400"/>
            </a:pPr>
            <a:r>
              <a:rPr lang="he-IL" sz="80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מתאמנים!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>
            <a:off x="4020263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4"/>
          <p:cNvSpPr txBox="1"/>
          <p:nvPr/>
        </p:nvSpPr>
        <p:spPr>
          <a:xfrm>
            <a:off x="-433957" y="2762805"/>
            <a:ext cx="1226533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6600"/>
              <a:buFont typeface="Mali"/>
              <a:buNone/>
            </a:pPr>
            <a:r>
              <a:rPr lang="he-IL" sz="8800" b="1" i="0" u="none" strike="noStrike" cap="none" dirty="0">
                <a:solidFill>
                  <a:schemeClr val="tx1"/>
                </a:solidFill>
                <a:latin typeface="Narkisim" panose="020E0502050101010101" pitchFamily="34" charset="-79"/>
                <a:ea typeface="Mali"/>
                <a:cs typeface="Narkisim" panose="020E0502050101010101" pitchFamily="34" charset="-79"/>
                <a:sym typeface="Mali"/>
              </a:rPr>
              <a:t>תודה</a:t>
            </a:r>
            <a:endParaRPr sz="7200" b="1" i="0" u="none" strike="noStrike" cap="none" dirty="0">
              <a:solidFill>
                <a:schemeClr val="tx1"/>
              </a:solidFill>
              <a:latin typeface="Narkisim" panose="020E0502050101010101" pitchFamily="34" charset="-79"/>
              <a:ea typeface="Mali"/>
              <a:cs typeface="Narkisim" panose="020E0502050101010101" pitchFamily="34" charset="-79"/>
              <a:sym typeface="Mal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"/>
          <p:cNvSpPr txBox="1">
            <a:spLocks noGrp="1"/>
          </p:cNvSpPr>
          <p:nvPr>
            <p:ph type="body" idx="1"/>
          </p:nvPr>
        </p:nvSpPr>
        <p:spPr>
          <a:xfrm>
            <a:off x="396288" y="606286"/>
            <a:ext cx="11399424" cy="547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iw-IL" sz="5400" b="1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למה אנו שואלים שאלות בהדרכה?</a:t>
            </a:r>
            <a:endParaRPr lang="he-IL" sz="5400" b="1" dirty="0"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endParaRPr sz="2400" b="1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2540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e-IL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אנו עובדים במרחב ויזואלי-אמנותי ועלינו לתת מקום וכבוד ליצירות ולמוצגים</a:t>
            </a:r>
          </a:p>
          <a:p>
            <a:pPr marL="2540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iw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חיבור</a:t>
            </a:r>
            <a:r>
              <a:rPr lang="he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המבקרים לסיור וחיבור המבקרים למוזיאון</a:t>
            </a:r>
          </a:p>
          <a:p>
            <a:pPr marL="2540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e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מעבר מהנחייה לחוויה של שותפות</a:t>
            </a:r>
          </a:p>
          <a:p>
            <a:pPr marL="2540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he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יצירת תהליכי חשיבה באופן </a:t>
            </a:r>
            <a:r>
              <a:rPr lang="iw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חיצוני וגם פנימי</a:t>
            </a:r>
            <a:r>
              <a:rPr lang="he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; חיצונית - שיתוף ודיון, פנימית - </a:t>
            </a:r>
            <a:r>
              <a:rPr lang="iw-IL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גילוי עצמי אצל המבקרים.</a:t>
            </a:r>
            <a:endParaRPr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endParaRPr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ctr" rtl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endParaRPr sz="4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"/>
          <p:cNvSpPr txBox="1">
            <a:spLocks noGrp="1"/>
          </p:cNvSpPr>
          <p:nvPr>
            <p:ph type="title"/>
          </p:nvPr>
        </p:nvSpPr>
        <p:spPr>
          <a:xfrm>
            <a:off x="-1140232" y="63655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5400"/>
              <a:buFont typeface="Calibri"/>
              <a:buNone/>
            </a:pPr>
            <a:r>
              <a:rPr lang="iw-IL" sz="5400" b="1" dirty="0">
                <a:latin typeface="Narkisim"/>
                <a:ea typeface="Narkisim"/>
                <a:cs typeface="Narkisim"/>
                <a:sym typeface="Narkisim"/>
              </a:rPr>
              <a:t>התנאים לשאלות טובות</a:t>
            </a:r>
            <a:endParaRPr sz="5400" b="1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49" name="Google Shape;149;p3"/>
          <p:cNvSpPr txBox="1">
            <a:spLocks noGrp="1"/>
          </p:cNvSpPr>
          <p:nvPr>
            <p:ph type="body" idx="1"/>
          </p:nvPr>
        </p:nvSpPr>
        <p:spPr>
          <a:xfrm>
            <a:off x="218661" y="1934742"/>
            <a:ext cx="11817626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שאלות </a:t>
            </a:r>
            <a:r>
              <a:rPr lang="iw-IL" sz="32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כנות</a:t>
            </a:r>
            <a:r>
              <a:rPr lang="iw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 </a:t>
            </a:r>
            <a:endParaRPr lang="he-IL" sz="32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התגובות מעניינות אותנו באמת </a:t>
            </a:r>
            <a:r>
              <a:rPr lang="iw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ולכן </a:t>
            </a:r>
            <a:r>
              <a:rPr lang="iw-IL" sz="32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חובה עלינו להגיב</a:t>
            </a:r>
            <a:r>
              <a:rPr lang="he-IL" sz="32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</a:p>
          <a:p>
            <a:pPr marL="457200" lvl="0" indent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3200" b="1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התשובות מניעות את הסיור</a:t>
            </a:r>
          </a:p>
          <a:p>
            <a:pPr marL="457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32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שימוש</a:t>
            </a:r>
            <a:r>
              <a:rPr lang="he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2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ויחס</a:t>
            </a:r>
            <a:r>
              <a:rPr lang="he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לתשובות שעולות </a:t>
            </a:r>
            <a:r>
              <a:rPr lang="iw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להנעת </a:t>
            </a:r>
            <a:r>
              <a:rPr lang="he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ההדרכה</a:t>
            </a:r>
            <a:r>
              <a:rPr lang="iw-IL" sz="32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lang="he-IL" sz="32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32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תמיד עלינו לחשוב:</a:t>
            </a:r>
          </a:p>
          <a:p>
            <a:pPr marL="457200" lvl="0" indent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"</a:t>
            </a:r>
            <a:r>
              <a:rPr lang="he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כיצד</a:t>
            </a:r>
            <a:r>
              <a:rPr lang="iw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השיח שנוצר מול הקהל תור</a:t>
            </a:r>
            <a:r>
              <a:rPr lang="he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ם</a:t>
            </a:r>
            <a:r>
              <a:rPr lang="iw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להבנה של המוצג</a:t>
            </a:r>
            <a:r>
              <a:rPr lang="he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/מוזיאון/נושא הסיור</a:t>
            </a:r>
            <a:r>
              <a:rPr lang="iw-IL" sz="40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?"</a:t>
            </a:r>
            <a:endParaRPr sz="4000" b="1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228600" lvl="0" indent="-22860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endParaRPr sz="3600" b="1" dirty="0"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e8690ba6e7_0_15"/>
          <p:cNvSpPr txBox="1">
            <a:spLocks noGrp="1"/>
          </p:cNvSpPr>
          <p:nvPr>
            <p:ph type="title"/>
          </p:nvPr>
        </p:nvSpPr>
        <p:spPr>
          <a:xfrm>
            <a:off x="909825" y="491597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4800" dirty="0">
                <a:latin typeface="Narkisim"/>
                <a:ea typeface="Narkisim"/>
                <a:cs typeface="Narkisim"/>
                <a:sym typeface="Narkisim"/>
              </a:rPr>
              <a:t>סוגי השאלות בהדרכה:</a:t>
            </a:r>
            <a:endParaRPr sz="4800" dirty="0"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55" name="Google Shape;155;ge8690ba6e7_0_15"/>
          <p:cNvSpPr txBox="1">
            <a:spLocks noGrp="1"/>
          </p:cNvSpPr>
          <p:nvPr>
            <p:ph type="body" idx="1"/>
          </p:nvPr>
        </p:nvSpPr>
        <p:spPr>
          <a:xfrm>
            <a:off x="0" y="1470992"/>
            <a:ext cx="12081755" cy="501468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שאלות חוש</a:t>
            </a:r>
            <a:r>
              <a:rPr lang="iw-IL" sz="20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אלו סמלים אתם מזהים?/ האם יש כיתוב שאתם יכולים לקרוא? מכירים את הביטוי? /מה המשמעות של האמצעים הוויזואליים האלו בעיניכם? (כלומר לאיזו סיטואציה הם מתקשרים)</a:t>
            </a:r>
          </a:p>
          <a:p>
            <a:pPr marL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ש</a:t>
            </a:r>
            <a:r>
              <a:rPr lang="iw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אלות מוזיאליות</a:t>
            </a:r>
            <a:r>
              <a:rPr lang="iw-IL" sz="20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0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למה לדעתכם המוצג כה גדול/קטן/מעוצב כך? / מה משמעותו של המוצג בתערוכה בעיניכם?</a:t>
            </a:r>
            <a:r>
              <a:rPr lang="iw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2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שאלת </a:t>
            </a:r>
            <a:r>
              <a:rPr lang="he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זיכרון</a:t>
            </a:r>
            <a:r>
              <a:rPr lang="iw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/חיבור</a:t>
            </a:r>
            <a:r>
              <a:rPr lang="he-IL" sz="2000" b="1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אישי </a:t>
            </a:r>
            <a:r>
              <a:rPr lang="iw-IL" sz="2000" dirty="0">
                <a:solidFill>
                  <a:srgbClr val="00B050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שאלה מותאמת באופן אישי למוצג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- </a:t>
            </a:r>
            <a:r>
              <a:rPr lang="iw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שמזמינה </a:t>
            </a:r>
            <a:r>
              <a:rPr lang="iw-IL" sz="20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שיתוף אישי</a:t>
            </a:r>
            <a:r>
              <a:rPr lang="he-IL" sz="2000" u="sng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וחיבור;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האם חוויתם טקס/מנהג דומה בחייכם? האם אתם מכירים את האמן/היצירה עליה שוחחנו, האם אתם אוהבים אותה?</a:t>
            </a:r>
          </a:p>
          <a:p>
            <a:pPr marL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2000" b="1" dirty="0">
                <a:solidFill>
                  <a:srgbClr val="0CB458"/>
                </a:solidFill>
                <a:latin typeface="Narkisim"/>
                <a:ea typeface="Narkisim"/>
                <a:cs typeface="Narkisim"/>
                <a:sym typeface="Narkisim"/>
              </a:rPr>
              <a:t>שאלת שחרור לתהליכי חקר וחשיבה עצמאיים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הנחייה לשיטוט בחלל/מוקד מסוים באופן עצמאי (תלוי בקבוצה) מכוון מטרה הקשורה לנושא הסיור. </a:t>
            </a:r>
            <a:r>
              <a:rPr lang="he-IL" sz="2000" dirty="0">
                <a:solidFill>
                  <a:srgbClr val="2436E4"/>
                </a:solidFill>
                <a:latin typeface="Narkisim"/>
                <a:ea typeface="Narkisim"/>
                <a:cs typeface="Narkisim"/>
                <a:sym typeface="Narkisim"/>
              </a:rPr>
              <a:t>לדוגמא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בסיור על ''נשים פורצות דרך'', אזמין את המשתתפות להסתובב במוקד ימי הביניים ולחפש נשים נוספות פורצות דרך המופיעות במוקד ולחשוב מדוע הן מוצגות במוזיאון.</a:t>
            </a:r>
          </a:p>
          <a:p>
            <a:pPr marL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e-IL" sz="2000" b="1" dirty="0">
                <a:solidFill>
                  <a:srgbClr val="0CB458"/>
                </a:solidFill>
                <a:latin typeface="Narkisim"/>
                <a:ea typeface="Narkisim"/>
                <a:cs typeface="Narkisim"/>
                <a:sym typeface="Narkisim"/>
              </a:rPr>
              <a:t>שאלת חיבור אישי </a:t>
            </a:r>
            <a:r>
              <a:rPr lang="iw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מה דעתכם על המוצג?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אהבתם/התחברתם באופן אישי? </a:t>
            </a:r>
            <a:r>
              <a:rPr lang="he-IL" sz="20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מה המוצג מעלה בכם?</a:t>
            </a:r>
            <a:endParaRPr sz="2000" dirty="0">
              <a:solidFill>
                <a:schemeClr val="dk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 txBox="1">
            <a:spLocks noGrp="1"/>
          </p:cNvSpPr>
          <p:nvPr>
            <p:ph type="title"/>
          </p:nvPr>
        </p:nvSpPr>
        <p:spPr>
          <a:xfrm>
            <a:off x="195469" y="699518"/>
            <a:ext cx="11572460" cy="70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rtl="1">
              <a:buSzPts val="5400"/>
            </a:pPr>
            <a:r>
              <a:rPr lang="iw-IL" sz="3600" b="1" dirty="0">
                <a:latin typeface="Narkisim" panose="020E0502050101010101" pitchFamily="34" charset="-79"/>
                <a:cs typeface="Narkisim" panose="020E0502050101010101" pitchFamily="34" charset="-79"/>
              </a:rPr>
              <a:t>שימוש במתודה על </a:t>
            </a:r>
            <a:r>
              <a:rPr lang="he-IL" sz="36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כיסוי לחלות (איתמר שגיא) בקומת היסודות</a:t>
            </a:r>
            <a:endParaRPr sz="36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1139220" y="2938614"/>
            <a:ext cx="4965900" cy="42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8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בואו ננסה!</a:t>
            </a:r>
          </a:p>
          <a:p>
            <a:pPr marL="45720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he-IL" sz="38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8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מה ניתן לשאול </a:t>
            </a:r>
            <a:endParaRPr sz="3800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marR="0" lvl="0" indent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38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על מוצג זה?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https://index.anumuseum.org.il/wp-content/uploads/%D7%90%D7%99%D7%AA%D7%9E%D7%A8-%D7%A9%D7%92%D7%99%D7%90-687x687.jpg">
            <a:extLst>
              <a:ext uri="{FF2B5EF4-FFF2-40B4-BE49-F238E27FC236}">
                <a16:creationId xmlns:a16="http://schemas.microsoft.com/office/drawing/2014/main" id="{7402F0A0-0C78-454B-9EFE-377E820A84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11262"/>
          <a:stretch/>
        </p:blipFill>
        <p:spPr bwMode="auto">
          <a:xfrm>
            <a:off x="4939748" y="1319532"/>
            <a:ext cx="7056783" cy="5428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e8690ba6e7_0_0"/>
          <p:cNvSpPr txBox="1">
            <a:spLocks noGrp="1"/>
          </p:cNvSpPr>
          <p:nvPr>
            <p:ph type="title"/>
          </p:nvPr>
        </p:nvSpPr>
        <p:spPr>
          <a:xfrm>
            <a:off x="3234778" y="640520"/>
            <a:ext cx="8731117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rtl="1">
              <a:buSzPts val="5400"/>
            </a:pPr>
            <a:r>
              <a:rPr lang="iw-IL" sz="32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שימוש במתודה על מוצג</a:t>
            </a:r>
            <a:r>
              <a:rPr lang="he-IL" sz="32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: </a:t>
            </a:r>
            <a:r>
              <a:rPr lang="he-IL" sz="32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כיסוי לחלות</a:t>
            </a:r>
            <a:br>
              <a:rPr lang="he-IL" sz="32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</a:br>
            <a:r>
              <a:rPr lang="he-IL" sz="32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200" b="1" dirty="0" err="1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ע''י</a:t>
            </a:r>
            <a:r>
              <a:rPr lang="he-IL" sz="32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איתמר שגיא בקומת היסודות</a:t>
            </a:r>
            <a:br>
              <a:rPr lang="he-IL" sz="32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</a:br>
            <a:endParaRPr sz="3200" b="1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175" name="Google Shape;175;ge8690ba6e7_0_0"/>
          <p:cNvSpPr txBox="1"/>
          <p:nvPr/>
        </p:nvSpPr>
        <p:spPr>
          <a:xfrm>
            <a:off x="586408" y="1719470"/>
            <a:ext cx="11498755" cy="4939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r" rtl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ct val="100000"/>
              <a:buFont typeface="Arial"/>
              <a:buNone/>
            </a:pPr>
            <a:r>
              <a:rPr lang="iw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שאל</a:t>
            </a:r>
            <a:r>
              <a:rPr lang="he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ת חוש:</a:t>
            </a:r>
            <a:r>
              <a:rPr lang="en-US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אלו סמלים אתם </a:t>
            </a:r>
            <a:r>
              <a:rPr lang="iw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רואים כאן?</a:t>
            </a:r>
            <a:r>
              <a:rPr lang="he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אלו פרטים במוצג אתם מזהים?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האם יש כאן סמלים יהודיים? </a:t>
            </a:r>
            <a:r>
              <a:rPr lang="he-IL" sz="2600" dirty="0" err="1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שבתיים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?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2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איסוף רשמים: </a:t>
            </a:r>
            <a:r>
              <a:rPr lang="he-IL" sz="22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מגן דוד, ציפור דוכיפת, אותיות בעברית</a:t>
            </a: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3359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ct val="100000"/>
              <a:buFont typeface="Arial"/>
              <a:buChar char="•"/>
            </a:pPr>
            <a:r>
              <a:rPr lang="iw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שאל</a:t>
            </a:r>
            <a:r>
              <a:rPr lang="he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ה </a:t>
            </a:r>
            <a:r>
              <a:rPr lang="he-IL" sz="2600" b="0" i="0" u="none" strike="noStrike" cap="none" dirty="0" err="1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מוזיאלית</a:t>
            </a:r>
            <a:r>
              <a:rPr lang="he-IL" sz="26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:</a:t>
            </a:r>
            <a:r>
              <a:rPr lang="en-US" sz="2600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מה זה לדעתכם?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ביחס לכך שאנו ביסוד השבת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איסוף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: כיסוי פלטה, כיסוי ראש, פרוכת</a:t>
            </a:r>
          </a:p>
          <a:p>
            <a:pPr marL="457200" marR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600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העשרה בידע שמחזק את מה שנאמר: </a:t>
            </a:r>
            <a:endParaRPr sz="2600" i="0" u="none" strike="noStrike" cap="none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457200" marR="0" lvl="0" indent="0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iw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זה אכן 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כלי שימושי אשר משתמשים בו במהלך השבת - </a:t>
            </a:r>
            <a:r>
              <a:rPr lang="iw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אתם מביטים 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ביצירת אמנות שהיא כיסוי לחלות אשר נארג על ידי האמן איתמר שגיא, היצירה מזכירה פרוכת כיוון שהוא מעצב בטקסטיל (גם פרוכות).</a:t>
            </a:r>
            <a:endParaRPr sz="13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13359" algn="r" rtl="1">
              <a:lnSpc>
                <a:spcPct val="16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ct val="100000"/>
              <a:buFont typeface="Arial"/>
              <a:buChar char="•"/>
            </a:pPr>
            <a:r>
              <a:rPr lang="iw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שאלה </a:t>
            </a:r>
            <a:r>
              <a:rPr lang="he-IL" sz="2600" b="0" i="0" u="none" strike="noStrike" cap="none" dirty="0" err="1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מוזיאלית</a:t>
            </a:r>
            <a:r>
              <a:rPr lang="he-IL" sz="2600" b="0" i="0" u="none" strike="noStrike" cap="none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 שמחברת לנושא הסיור</a:t>
            </a:r>
            <a:r>
              <a:rPr lang="iw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: </a:t>
            </a:r>
            <a:r>
              <a:rPr lang="he-IL" sz="26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600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האם אתם מכירים את המשפט שארוג על היצירה? מה המשמעות שלו? איזה מגזר היצירה מנסה להציג? </a:t>
            </a:r>
            <a:endParaRPr lang="he-IL" sz="2600" b="0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228600" lvl="0" indent="-213359" algn="r" rtl="1">
              <a:lnSpc>
                <a:spcPct val="160000"/>
              </a:lnSpc>
              <a:spcBef>
                <a:spcPts val="1000"/>
              </a:spcBef>
              <a:buClr>
                <a:srgbClr val="2814FF"/>
              </a:buClr>
              <a:buSzPct val="100000"/>
              <a:buFont typeface="Arial"/>
              <a:buChar char="•"/>
            </a:pPr>
            <a:r>
              <a:rPr lang="iw-IL" sz="2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איסוף הדעות השונות ואז </a:t>
            </a:r>
            <a:r>
              <a:rPr lang="iw-IL" sz="2600" b="0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העשרה בידע:</a:t>
            </a:r>
            <a:r>
              <a:rPr lang="he-IL" sz="2600" b="0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19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200" b="0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יצירתו של </a:t>
            </a:r>
            <a:r>
              <a:rPr lang="he-IL" sz="2200" b="0" i="0" u="none" strike="noStrike" cap="none" dirty="0">
                <a:solidFill>
                  <a:srgbClr val="2436E4"/>
                </a:solidFill>
                <a:latin typeface="Narkisim" panose="020E0502050101010101" pitchFamily="34" charset="-79"/>
                <a:ea typeface="Narkisim"/>
                <a:cs typeface="Narkisim" panose="020E0502050101010101" pitchFamily="34" charset="-79"/>
                <a:sym typeface="Narkisim"/>
              </a:rPr>
              <a:t>שגיא </a:t>
            </a:r>
            <a:r>
              <a:rPr lang="he-IL" sz="2200" dirty="0">
                <a:solidFill>
                  <a:srgbClr val="2436E4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הצגת היצירה הזו באוסף המוזיאון, מדגישה כי השבת מיועדת לכולם ולפעמים השבת יכולה להיות בודדה.</a:t>
            </a:r>
          </a:p>
          <a:p>
            <a:pPr marL="228600" lvl="0" indent="-213359" algn="r" rtl="1">
              <a:lnSpc>
                <a:spcPct val="160000"/>
              </a:lnSpc>
              <a:spcBef>
                <a:spcPts val="1000"/>
              </a:spcBef>
              <a:buClr>
                <a:srgbClr val="2814FF"/>
              </a:buClr>
              <a:buSzPct val="100000"/>
              <a:buFont typeface="Arial"/>
              <a:buChar char="•"/>
            </a:pPr>
            <a:r>
              <a:rPr lang="he-IL" sz="2600" b="0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אוספים את הדעות ועוברים לספר את סיפורה של היצירה</a:t>
            </a:r>
            <a:r>
              <a:rPr lang="he-IL" sz="2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.</a:t>
            </a:r>
            <a:endParaRPr sz="2400" b="0" i="0" u="none" strike="noStrike" cap="none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pic>
        <p:nvPicPr>
          <p:cNvPr id="5" name="Picture 2" descr="https://index.anumuseum.org.il/wp-content/uploads/%D7%90%D7%99%D7%AA%D7%9E%D7%A8-%D7%A9%D7%92%D7%99%D7%90-687x687.jpg">
            <a:extLst>
              <a:ext uri="{FF2B5EF4-FFF2-40B4-BE49-F238E27FC236}">
                <a16:creationId xmlns:a16="http://schemas.microsoft.com/office/drawing/2014/main" id="{8837FD60-1DA5-4671-812F-AE734A80D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9" b="11262"/>
          <a:stretch/>
        </p:blipFill>
        <p:spPr bwMode="auto">
          <a:xfrm>
            <a:off x="-417441" y="640520"/>
            <a:ext cx="3995528" cy="307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ex.anumuseum.org.il/wp-content/uploads/%D7%97%D7%A0%D7%95%D7%9B%D7%99%D7%94-%D7%A4%D7%A1%D7%9C-%D7%94%D7%97%D7%A8%D7%95%D7%AA-683x1024.jpg">
            <a:extLst>
              <a:ext uri="{FF2B5EF4-FFF2-40B4-BE49-F238E27FC236}">
                <a16:creationId xmlns:a16="http://schemas.microsoft.com/office/drawing/2014/main" id="{D8C72C34-390E-4077-B572-4F541E621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6" t="15359" r="6351" b="7637"/>
          <a:stretch/>
        </p:blipFill>
        <p:spPr bwMode="auto">
          <a:xfrm>
            <a:off x="4161183" y="882641"/>
            <a:ext cx="4157870" cy="576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4E9416F2-CC25-473A-B7B5-8B687809C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2417" y="796644"/>
            <a:ext cx="7918174" cy="5938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ndex.anumuseum.org.il/wp-content/uploads/%D7%A7%D7%A2%D7%A8%D7%AA-%D7%94%D7%A9%D7%91%D7%A2%D7%94-687x521.jpg">
            <a:extLst>
              <a:ext uri="{FF2B5EF4-FFF2-40B4-BE49-F238E27FC236}">
                <a16:creationId xmlns:a16="http://schemas.microsoft.com/office/drawing/2014/main" id="{4E30E399-A001-40F2-B22A-3BCC19F07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3207" y="829071"/>
            <a:ext cx="7949854" cy="6028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תמונה 8">
            <a:extLst>
              <a:ext uri="{FF2B5EF4-FFF2-40B4-BE49-F238E27FC236}">
                <a16:creationId xmlns:a16="http://schemas.microsoft.com/office/drawing/2014/main" id="{02F15CF1-9A51-4E6D-887D-BD2D2FA6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96" y="782444"/>
            <a:ext cx="4426228" cy="59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99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e8690ba6e7_0_9"/>
          <p:cNvSpPr txBox="1">
            <a:spLocks noGrp="1"/>
          </p:cNvSpPr>
          <p:nvPr>
            <p:ph type="body" idx="1"/>
          </p:nvPr>
        </p:nvSpPr>
        <p:spPr>
          <a:xfrm>
            <a:off x="596348" y="893102"/>
            <a:ext cx="11161643" cy="587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iw-IL" sz="6600" b="1" dirty="0">
                <a:solidFill>
                  <a:schemeClr val="dk1"/>
                </a:solidFill>
                <a:latin typeface="Narkisim"/>
                <a:ea typeface="Narkisim"/>
                <a:cs typeface="Narkisim"/>
                <a:sym typeface="Narkisim"/>
              </a:rPr>
              <a:t>אל תעשה:</a:t>
            </a:r>
            <a:endParaRPr sz="6600" b="1" dirty="0">
              <a:solidFill>
                <a:schemeClr val="dk1"/>
              </a:solidFill>
            </a:endParaRPr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לא כל המבקרים הם פרופסורים - </a:t>
            </a:r>
            <a:r>
              <a:rPr lang="iw-IL" sz="3600" dirty="0">
                <a:latin typeface="Narkisim"/>
                <a:ea typeface="Narkisim"/>
                <a:cs typeface="Narkisim"/>
                <a:sym typeface="Narkisim"/>
              </a:rPr>
              <a:t>שאלות שמסתמכות על </a:t>
            </a: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ידע אקדמי שבוחנות את המבקרים</a:t>
            </a:r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''</a:t>
            </a:r>
            <a:r>
              <a:rPr lang="iw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ומה קרה</a:t>
            </a: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ב1492?''</a:t>
            </a:r>
            <a:endParaRPr dirty="0">
              <a:solidFill>
                <a:schemeClr val="tx1"/>
              </a:solidFill>
            </a:endParaRPr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לא כל המבקרים הם ילדים קטנים - </a:t>
            </a:r>
            <a:r>
              <a:rPr lang="iw-IL" sz="3600" dirty="0">
                <a:latin typeface="Narkisim"/>
                <a:ea typeface="Narkisim"/>
                <a:cs typeface="Narkisim"/>
                <a:sym typeface="Narkisim"/>
              </a:rPr>
              <a:t>שאלות </a:t>
            </a: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שיש להן תשובה אחת – רק לצאת ידי חובה</a:t>
            </a:r>
          </a:p>
          <a:p>
            <a:pPr marL="0" lvl="0" indent="0" algn="ctr" rtl="1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600"/>
              <a:buNone/>
            </a:pPr>
            <a:r>
              <a:rPr lang="he-IL" sz="3600" dirty="0"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''האם זה בצבע שחור או לבן?'' / ''האם אתם אוכלים מאכלים יהודיים?''</a:t>
            </a:r>
            <a:endParaRPr sz="36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</TotalTime>
  <Words>618</Words>
  <Application>Microsoft Office PowerPoint</Application>
  <PresentationFormat>מסך רחב</PresentationFormat>
  <Paragraphs>58</Paragraphs>
  <Slides>12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12</vt:i4>
      </vt:variant>
    </vt:vector>
  </HeadingPairs>
  <TitlesOfParts>
    <vt:vector size="18" baseType="lpstr">
      <vt:lpstr>Mali</vt:lpstr>
      <vt:lpstr>Calibri</vt:lpstr>
      <vt:lpstr>Arial</vt:lpstr>
      <vt:lpstr>Narkisim</vt:lpstr>
      <vt:lpstr>Office Theme</vt:lpstr>
      <vt:lpstr>ערכת נושא Office</vt:lpstr>
      <vt:lpstr>שאילת שאלות</vt:lpstr>
      <vt:lpstr>מצגת של PowerPoint‏</vt:lpstr>
      <vt:lpstr>התנאים לשאלות טובות</vt:lpstr>
      <vt:lpstr>סוגי השאלות בהדרכה:</vt:lpstr>
      <vt:lpstr>שימוש במתודה על כיסוי לחלות (איתמר שגיא) בקומת היסודות</vt:lpstr>
      <vt:lpstr>שימוש במתודה על מוצג: כיסוי לחלות  ע''י איתמר שגיא בקומת היסודות </vt:lpstr>
      <vt:lpstr>מצגת של PowerPoint‏</vt:lpstr>
      <vt:lpstr>מצגת של PowerPoint‏</vt:lpstr>
      <vt:lpstr>מצגת של PowerPoint‏</vt:lpstr>
      <vt:lpstr>מצגת של PowerPoint‏</vt:lpstr>
      <vt:lpstr>איך משתפרים?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שאילת שאלות</dc:title>
  <dc:creator>user</dc:creator>
  <cp:lastModifiedBy>User</cp:lastModifiedBy>
  <cp:revision>40</cp:revision>
  <dcterms:created xsi:type="dcterms:W3CDTF">2021-01-10T22:09:36Z</dcterms:created>
  <dcterms:modified xsi:type="dcterms:W3CDTF">2022-08-02T11:43:37Z</dcterms:modified>
</cp:coreProperties>
</file>