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embeddedFontLst>
    <p:embeddedFont>
      <p:font typeface="Mali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hx6BhlYgL8+BS7BMTjfYx/jPdc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li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ali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Mali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ali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2d01257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g102d012574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2d012574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102d0125742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2d012574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g102d0125742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2d012574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g102d012574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2d012574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g102d0125742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4e6846cd7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104e6846cd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2d012574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102d0125742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2d012574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g102d0125742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7"/>
          <p:cNvSpPr txBox="1"/>
          <p:nvPr>
            <p:ph idx="10" type="dt"/>
          </p:nvPr>
        </p:nvSpPr>
        <p:spPr>
          <a:xfrm>
            <a:off x="4891216" y="631516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814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54" name="Google Shape;5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30" y="1"/>
            <a:ext cx="121770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8"/>
          <p:cNvSpPr/>
          <p:nvPr/>
        </p:nvSpPr>
        <p:spPr>
          <a:xfrm>
            <a:off x="4038600" y="2415620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8"/>
          <p:cNvSpPr txBox="1"/>
          <p:nvPr/>
        </p:nvSpPr>
        <p:spPr>
          <a:xfrm>
            <a:off x="14930" y="2710151"/>
            <a:ext cx="1217707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iw-IL" sz="6600" u="none" cap="none" strike="noStrike">
                <a:solidFill>
                  <a:schemeClr val="lt2"/>
                </a:solidFill>
                <a:latin typeface="Mali"/>
                <a:ea typeface="Mali"/>
                <a:cs typeface="Mali"/>
                <a:sym typeface="Mali"/>
              </a:rPr>
              <a:t>תודה!</a:t>
            </a:r>
            <a:r>
              <a:rPr b="0" i="0" lang="iw-IL" sz="6600" u="none" cap="none" strike="noStrike">
                <a:solidFill>
                  <a:srgbClr val="2814FF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b="0" i="0" lang="iw-IL" sz="5400" u="none" cap="none" strike="noStrike">
                <a:solidFill>
                  <a:srgbClr val="2814FF"/>
                </a:solidFill>
                <a:latin typeface="Mali"/>
                <a:ea typeface="Mali"/>
                <a:cs typeface="Mali"/>
                <a:sym typeface="Mali"/>
              </a:rPr>
              <a:t>!</a:t>
            </a:r>
            <a:r>
              <a:rPr b="0" i="0" lang="iw-IL" sz="7200" u="none" cap="none" strike="noStrike">
                <a:solidFill>
                  <a:srgbClr val="2814FF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endParaRPr b="0" i="0" sz="7200" u="none" cap="none" strike="noStrike">
              <a:solidFill>
                <a:srgbClr val="2814FF"/>
              </a:solidFill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2" name="Google Shape;72;p2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p3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9" name="Google Shape;109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0" name="Google Shape;110;p3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7" name="Google Shape;117;p3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838200" y="2155139"/>
            <a:ext cx="10515600" cy="4286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3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1">
  <p:cSld name="Title Slide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/>
          <p:nvPr>
            <p:ph type="title"/>
          </p:nvPr>
        </p:nvSpPr>
        <p:spPr>
          <a:xfrm>
            <a:off x="1102784" y="855949"/>
            <a:ext cx="9601728" cy="34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2500"/>
              <a:buFont typeface="Calibri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_bh.jpg" id="22" name="Google Shape;2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7381" y="5945852"/>
            <a:ext cx="1824203" cy="651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11184565" y="44624"/>
            <a:ext cx="576064" cy="288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b="1" sz="1300">
                <a:solidFill>
                  <a:srgbClr val="FFFFFF"/>
                </a:solidFill>
              </a:defRPr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400"/>
              <a:buNone/>
              <a:defRPr sz="2400">
                <a:solidFill>
                  <a:srgbClr val="2814FF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838200" y="1825625"/>
            <a:ext cx="5181600" cy="4657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2" type="body"/>
          </p:nvPr>
        </p:nvSpPr>
        <p:spPr>
          <a:xfrm>
            <a:off x="6172200" y="1825624"/>
            <a:ext cx="5181600" cy="4657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839788" y="587547"/>
            <a:ext cx="10515600" cy="14307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600"/>
              <a:buFont typeface="Calibri"/>
              <a:buNone/>
              <a:defRPr b="1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839788" y="216340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24"/>
          <p:cNvSpPr txBox="1"/>
          <p:nvPr>
            <p:ph idx="2" type="body"/>
          </p:nvPr>
        </p:nvSpPr>
        <p:spPr>
          <a:xfrm>
            <a:off x="839788" y="3098207"/>
            <a:ext cx="5157787" cy="3525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3" type="body"/>
          </p:nvPr>
        </p:nvSpPr>
        <p:spPr>
          <a:xfrm>
            <a:off x="6172200" y="216340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24"/>
          <p:cNvSpPr txBox="1"/>
          <p:nvPr>
            <p:ph idx="4" type="body"/>
          </p:nvPr>
        </p:nvSpPr>
        <p:spPr>
          <a:xfrm>
            <a:off x="6172200" y="3098207"/>
            <a:ext cx="5183188" cy="3525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2" name="Google Shape;42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3" name="Google Shape;4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/>
          <p:nvPr>
            <p:ph type="title"/>
          </p:nvPr>
        </p:nvSpPr>
        <p:spPr>
          <a:xfrm>
            <a:off x="7423151" y="630194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/>
          <p:nvPr>
            <p:ph idx="2" type="pic"/>
          </p:nvPr>
        </p:nvSpPr>
        <p:spPr>
          <a:xfrm>
            <a:off x="881448" y="1275749"/>
            <a:ext cx="6172200" cy="5052498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27"/>
          <p:cNvSpPr txBox="1"/>
          <p:nvPr>
            <p:ph idx="1" type="body"/>
          </p:nvPr>
        </p:nvSpPr>
        <p:spPr>
          <a:xfrm>
            <a:off x="7423150" y="2516659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2155139"/>
            <a:ext cx="10515600" cy="4015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" name="Google Shape;11;p16"/>
          <p:cNvSpPr/>
          <p:nvPr/>
        </p:nvSpPr>
        <p:spPr>
          <a:xfrm>
            <a:off x="-1" y="0"/>
            <a:ext cx="12192000" cy="593889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" y="1"/>
            <a:ext cx="2516958" cy="5935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>
            <p:ph type="ctrTitle"/>
          </p:nvPr>
        </p:nvSpPr>
        <p:spPr>
          <a:xfrm>
            <a:off x="1524022" y="70111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b="1" lang="iw-IL" sz="5500">
                <a:latin typeface="David"/>
                <a:ea typeface="David"/>
                <a:cs typeface="David"/>
                <a:sym typeface="David"/>
              </a:rPr>
              <a:t>ביקור ב-</a:t>
            </a:r>
            <a:endParaRPr b="1" sz="5500"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b="1" lang="iw-IL" sz="5500">
                <a:latin typeface="David"/>
                <a:ea typeface="David"/>
                <a:cs typeface="David"/>
                <a:sym typeface="David"/>
              </a:rPr>
              <a:t>''אנו - מוזיאון העם היהודי'' </a:t>
            </a:r>
            <a:endParaRPr b="1" sz="5500"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b="1" lang="iw-IL" sz="5400">
                <a:solidFill>
                  <a:schemeClr val="accent4"/>
                </a:solidFill>
                <a:latin typeface="David"/>
                <a:ea typeface="David"/>
                <a:cs typeface="David"/>
                <a:sym typeface="David"/>
              </a:rPr>
              <a:t>תכנית סודקות את תקרת הזכוכית</a:t>
            </a:r>
            <a:endParaRPr b="1" sz="5400">
              <a:solidFill>
                <a:schemeClr val="accent4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pic>
        <p:nvPicPr>
          <p:cNvPr id="137" name="Google Shape;13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7063" y="3088800"/>
            <a:ext cx="6795126" cy="38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30" y="1"/>
            <a:ext cx="121770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5"/>
          <p:cNvSpPr/>
          <p:nvPr/>
        </p:nvSpPr>
        <p:spPr>
          <a:xfrm>
            <a:off x="4308498" y="2415619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14993" y="2934155"/>
            <a:ext cx="122652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6600"/>
              <a:buFont typeface="Mali"/>
              <a:buNone/>
            </a:pPr>
            <a:r>
              <a:rPr b="1" i="0" lang="iw-IL" sz="4700" u="none" cap="none" strike="noStrike">
                <a:solidFill>
                  <a:schemeClr val="lt1"/>
                </a:solidFill>
                <a:latin typeface="David"/>
                <a:ea typeface="David"/>
                <a:cs typeface="David"/>
                <a:sym typeface="David"/>
              </a:rPr>
              <a:t>מחכים לכם!</a:t>
            </a:r>
            <a:endParaRPr b="1" i="0" sz="5300" u="none" cap="none" strike="noStrike">
              <a:solidFill>
                <a:schemeClr val="lt1"/>
              </a:solidFill>
              <a:latin typeface="David"/>
              <a:ea typeface="David"/>
              <a:cs typeface="David"/>
              <a:sym typeface="Davi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2d0125742_0_0"/>
          <p:cNvSpPr txBox="1"/>
          <p:nvPr>
            <p:ph type="ctrTitle"/>
          </p:nvPr>
        </p:nvSpPr>
        <p:spPr>
          <a:xfrm>
            <a:off x="1576124" y="3375650"/>
            <a:ext cx="99159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b="1" lang="iw-IL" sz="3700">
                <a:solidFill>
                  <a:srgbClr val="2814FF"/>
                </a:solidFill>
                <a:latin typeface="David"/>
                <a:ea typeface="David"/>
                <a:cs typeface="David"/>
                <a:sym typeface="David"/>
              </a:rPr>
              <a:t>על המוזיאון שלנו</a:t>
            </a:r>
            <a:endParaRPr b="1" sz="3700">
              <a:solidFill>
                <a:srgbClr val="2814FF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lang="iw-IL" sz="30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מוזיאון אנו הוא מוזיאון חדשני ומלהיב המספר את סיפורן של הקהילות היהודיות ברחבי העולם; התרבות, ההיסטוריה והיסודות של הזהות היהודית.</a:t>
            </a:r>
            <a:endParaRPr sz="30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t/>
            </a:r>
            <a:endParaRPr sz="30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lang="iw-IL" sz="30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אנו מזמינים אתכם למסע חוויתי </a:t>
            </a:r>
            <a:endParaRPr sz="30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lang="iw-IL" sz="30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בכל תחומי החיים ולאורך הדורות, </a:t>
            </a:r>
            <a:endParaRPr sz="30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lang="iw-IL" sz="30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כדי לגלות כיצד כולנו חלק מהסיפור.</a:t>
            </a:r>
            <a:endParaRPr sz="30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t/>
            </a:r>
            <a:endParaRPr sz="30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143" name="Google Shape;143;g102d0125742_0_0"/>
          <p:cNvSpPr txBox="1"/>
          <p:nvPr/>
        </p:nvSpPr>
        <p:spPr>
          <a:xfrm>
            <a:off x="4131425" y="6337069"/>
            <a:ext cx="4081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300" u="none" cap="none" strike="noStrike">
                <a:solidFill>
                  <a:srgbClr val="2814FF"/>
                </a:solidFill>
                <a:latin typeface="David"/>
                <a:ea typeface="David"/>
                <a:cs typeface="David"/>
                <a:sym typeface="David"/>
              </a:rPr>
              <a:t>בית הספר ללימודי העם היהודי</a:t>
            </a:r>
            <a:endParaRPr b="0" i="0" sz="900" u="none" cap="none" strike="noStrike">
              <a:solidFill>
                <a:srgbClr val="000000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300" u="none" cap="none" strike="noStrike">
                <a:solidFill>
                  <a:srgbClr val="2814FF"/>
                </a:solidFill>
                <a:latin typeface="David"/>
                <a:ea typeface="David"/>
                <a:cs typeface="David"/>
                <a:sym typeface="David"/>
              </a:rPr>
              <a:t>אנו - מוזיאון העם היהודי</a:t>
            </a:r>
            <a:endParaRPr b="0" i="0" sz="900" u="none" cap="none" strike="noStrike">
              <a:solidFill>
                <a:srgbClr val="000000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2814FF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pic>
        <p:nvPicPr>
          <p:cNvPr id="144" name="Google Shape;144;g102d012574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575" y="3070850"/>
            <a:ext cx="4628500" cy="3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2d0125742_0_15"/>
          <p:cNvSpPr txBox="1"/>
          <p:nvPr>
            <p:ph type="ctrTitle"/>
          </p:nvPr>
        </p:nvSpPr>
        <p:spPr>
          <a:xfrm>
            <a:off x="877400" y="2590800"/>
            <a:ext cx="105465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b="1" lang="iw-IL" sz="3700">
                <a:solidFill>
                  <a:srgbClr val="2814FF"/>
                </a:solidFill>
                <a:latin typeface="David"/>
                <a:ea typeface="David"/>
                <a:cs typeface="David"/>
                <a:sym typeface="David"/>
              </a:rPr>
              <a:t>על התכנית</a:t>
            </a:r>
            <a:endParaRPr b="1" sz="3700">
              <a:solidFill>
                <a:srgbClr val="2814FF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lang="iw-IL" sz="30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בתכנית "סודקות את תקרת הזכוכית'' אנו מציעות </a:t>
            </a:r>
            <a:r>
              <a:rPr b="1" lang="iw-IL" sz="30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סיור חוויתי של שעתיים לכיתות ז'-י''ב</a:t>
            </a:r>
            <a:r>
              <a:rPr lang="iw-IL" sz="30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 בו נתמקד בסיפורי נשים לאורך ההיסטוריה שהובילו את העולם היהודי עד עצם היום הזה.</a:t>
            </a:r>
            <a:endParaRPr sz="30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lang="iw-IL" sz="30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נבחן כיצד הן התגברו על ''תקרת הזכוכית'' והגיעו לתפקידי מפתח שונים בתחומים רבים ומהי ההשראה וההשפעה של ההישגים שלהן על חיינו כיום.</a:t>
            </a:r>
            <a:endParaRPr sz="30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t/>
            </a:r>
            <a:endParaRPr sz="30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150" name="Google Shape;150;g102d0125742_0_15"/>
          <p:cNvSpPr txBox="1"/>
          <p:nvPr/>
        </p:nvSpPr>
        <p:spPr>
          <a:xfrm>
            <a:off x="4055225" y="5498869"/>
            <a:ext cx="4081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2814FF"/>
                </a:solidFill>
                <a:latin typeface="David"/>
                <a:ea typeface="David"/>
                <a:cs typeface="David"/>
                <a:sym typeface="David"/>
              </a:rPr>
              <a:t>בית הספר ללימודי העם היהודי</a:t>
            </a:r>
            <a:endParaRPr b="0" i="0" sz="1400" u="none" cap="none" strike="noStrike">
              <a:solidFill>
                <a:srgbClr val="000000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2814FF"/>
                </a:solidFill>
                <a:latin typeface="David"/>
                <a:ea typeface="David"/>
                <a:cs typeface="David"/>
                <a:sym typeface="David"/>
              </a:rPr>
              <a:t>אנו - מוזיאון העם היהודי</a:t>
            </a:r>
            <a:endParaRPr b="0" i="0" sz="1400" u="none" cap="none" strike="noStrike">
              <a:solidFill>
                <a:srgbClr val="000000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814FF"/>
              </a:solidFill>
              <a:latin typeface="David"/>
              <a:ea typeface="David"/>
              <a:cs typeface="David"/>
              <a:sym typeface="Davi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2d0125742_0_10"/>
          <p:cNvSpPr txBox="1"/>
          <p:nvPr>
            <p:ph type="ctrTitle"/>
          </p:nvPr>
        </p:nvSpPr>
        <p:spPr>
          <a:xfrm>
            <a:off x="2685701" y="1208852"/>
            <a:ext cx="7968300" cy="206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b="1" lang="iw-IL" sz="3500">
                <a:latin typeface="David"/>
                <a:ea typeface="David"/>
                <a:cs typeface="David"/>
                <a:sym typeface="David"/>
              </a:rPr>
              <a:t>מבנה הביקור</a:t>
            </a:r>
            <a:r>
              <a:rPr b="1" lang="iw-IL" sz="3500">
                <a:solidFill>
                  <a:srgbClr val="2814FF"/>
                </a:solidFill>
                <a:latin typeface="David"/>
                <a:ea typeface="David"/>
                <a:cs typeface="David"/>
                <a:sym typeface="David"/>
              </a:rPr>
              <a:t>:</a:t>
            </a:r>
            <a:endParaRPr b="1" sz="3500">
              <a:solidFill>
                <a:srgbClr val="2814FF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lang="iw-IL" sz="2900" u="sng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קומת הפסיפס</a:t>
            </a:r>
            <a:r>
              <a:rPr lang="iw-IL" sz="29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 - קומת התרבות והזהות היהודית במודרנה</a:t>
            </a:r>
            <a:endParaRPr sz="29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lang="iw-IL" sz="19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סיור חשיפה והקניית כלים לחיפוש עצמאי בהמשך של נשים נוספות המוצגות במוזיאון. נפגוש בקומה זו למשל את דמותה של רות ביידר גינסבורג - שופטת בית המשפט העליון בארה''ב.</a:t>
            </a:r>
            <a:endParaRPr sz="19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t/>
            </a:r>
            <a:endParaRPr sz="2900" u="sng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156" name="Google Shape;156;g102d0125742_0_10"/>
          <p:cNvSpPr txBox="1"/>
          <p:nvPr>
            <p:ph type="ctrTitle"/>
          </p:nvPr>
        </p:nvSpPr>
        <p:spPr>
          <a:xfrm>
            <a:off x="1295401" y="3348429"/>
            <a:ext cx="7968300" cy="153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lang="iw-IL" sz="2900" u="sng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קומת המסע</a:t>
            </a:r>
            <a:r>
              <a:rPr lang="iw-IL" sz="29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 - קומת ההיסטוריה </a:t>
            </a:r>
            <a:endParaRPr sz="29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lang="iw-IL" sz="19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לאור הכלים שקיבלנו המשתתפים יערכו חקר עצמאי בקומת המסע אחר הנשים המשפיעות שמוצגות בקומת ההיסטוריה.</a:t>
            </a:r>
            <a:endParaRPr sz="2900" u="sng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t/>
            </a:r>
            <a:endParaRPr sz="2900" u="sng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157" name="Google Shape;157;g102d0125742_0_10"/>
          <p:cNvSpPr txBox="1"/>
          <p:nvPr>
            <p:ph type="ctrTitle"/>
          </p:nvPr>
        </p:nvSpPr>
        <p:spPr>
          <a:xfrm>
            <a:off x="2762175" y="5165676"/>
            <a:ext cx="7619700" cy="11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lang="iw-IL" sz="2900" u="sng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סדנת עיבוד:  ''הנשים פורצות הדרך שלנו"</a:t>
            </a:r>
            <a:endParaRPr sz="2900" u="sng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lang="iw-IL" sz="19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עיבוד הביקור ושיתוף בממצאי החקר העצמאי על ידי שיח ושיתוף אישי</a:t>
            </a:r>
            <a:endParaRPr sz="19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lang="iw-IL" sz="19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 של התלמידים בנשים בחייהם שפורצות דרך בשבילם.</a:t>
            </a:r>
            <a:endParaRPr sz="2900" u="sng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pic>
        <p:nvPicPr>
          <p:cNvPr id="158" name="Google Shape;158;g102d0125742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675" y="743754"/>
            <a:ext cx="2471026" cy="247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02d0125742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3700" y="2667975"/>
            <a:ext cx="1608876" cy="221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2d0125742_0_5"/>
          <p:cNvSpPr txBox="1"/>
          <p:nvPr>
            <p:ph type="ctrTitle"/>
          </p:nvPr>
        </p:nvSpPr>
        <p:spPr>
          <a:xfrm>
            <a:off x="913200" y="2380925"/>
            <a:ext cx="10636200" cy="30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t/>
            </a:r>
            <a:endParaRPr b="1" sz="3700"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b="1" lang="iw-IL" sz="3700">
                <a:latin typeface="David"/>
                <a:ea typeface="David"/>
                <a:cs typeface="David"/>
                <a:sym typeface="David"/>
              </a:rPr>
              <a:t>דף עזר ומשימות ייחודיות במהלך התכנית:</a:t>
            </a:r>
            <a:endParaRPr b="1" sz="3700"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t/>
            </a:r>
            <a:endParaRPr b="1" sz="1800">
              <a:latin typeface="David"/>
              <a:ea typeface="David"/>
              <a:cs typeface="David"/>
              <a:sym typeface="David"/>
            </a:endParaRPr>
          </a:p>
          <a:p>
            <a:pPr indent="-40640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vid"/>
              <a:buChar char="●"/>
            </a:pPr>
            <a:r>
              <a:rPr b="1" lang="iw-IL" sz="2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דף משימה לחקר עצמאי  ''לבנות היסטוריה נשית משמעותית''</a:t>
            </a:r>
            <a:endParaRPr b="1" sz="28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5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המשתתפים יחפשו ויכירו באופן עצמאי את הנשים המוצגות בקומה ההיסטורית.</a:t>
            </a:r>
            <a:endParaRPr sz="25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06400" lvl="0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vid"/>
              <a:buChar char="●"/>
            </a:pPr>
            <a:r>
              <a:rPr b="1" lang="iw-IL" sz="2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דף עיבוד אישי ''התערוכה שלנו''</a:t>
            </a:r>
            <a:endParaRPr b="1" sz="28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-IL" sz="25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המשתתפים בוחרים בחירות אישיות מנומקות לנשים פורצות דרך משמעותיות בשבילם.</a:t>
            </a:r>
            <a:endParaRPr sz="25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22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0640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vid"/>
              <a:buChar char="●"/>
            </a:pPr>
            <a:r>
              <a:rPr b="1" lang="iw-IL" sz="2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משימות חקר ודיון בכל תערוכה</a:t>
            </a:r>
            <a:endParaRPr b="1" sz="28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-IL" sz="25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לצד הדרכה סיפורית אנו מאפשרים לתלמידים ''זמן משימה'' במהלכו הם חוקרים מוקד ולאחר מכן מתעדים או משוחחים כקבוצה על הגילויים בדיון.</a:t>
            </a:r>
            <a:endParaRPr b="1" sz="25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22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165" name="Google Shape;165;g102d0125742_0_5"/>
          <p:cNvSpPr txBox="1"/>
          <p:nvPr/>
        </p:nvSpPr>
        <p:spPr>
          <a:xfrm>
            <a:off x="4055250" y="6166369"/>
            <a:ext cx="4081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600" u="none" cap="none" strike="noStrike">
                <a:solidFill>
                  <a:srgbClr val="2814FF"/>
                </a:solidFill>
                <a:latin typeface="David"/>
                <a:ea typeface="David"/>
                <a:cs typeface="David"/>
                <a:sym typeface="David"/>
              </a:rPr>
              <a:t>בית הספר ללימודי העם היהודי</a:t>
            </a:r>
            <a:endParaRPr b="0" i="0" sz="1200" u="none" cap="none" strike="noStrike">
              <a:solidFill>
                <a:srgbClr val="000000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600" u="none" cap="none" strike="noStrike">
                <a:solidFill>
                  <a:srgbClr val="2814FF"/>
                </a:solidFill>
                <a:latin typeface="David"/>
                <a:ea typeface="David"/>
                <a:cs typeface="David"/>
                <a:sym typeface="David"/>
              </a:rPr>
              <a:t>אנו - מוזיאון העם היהודי</a:t>
            </a:r>
            <a:endParaRPr b="0" i="0" sz="1200" u="none" cap="none" strike="noStrike">
              <a:solidFill>
                <a:srgbClr val="000000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814FF"/>
              </a:solidFill>
              <a:latin typeface="David"/>
              <a:ea typeface="David"/>
              <a:cs typeface="David"/>
              <a:sym typeface="Davi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2d0125742_0_25"/>
          <p:cNvSpPr txBox="1"/>
          <p:nvPr>
            <p:ph type="ctrTitle"/>
          </p:nvPr>
        </p:nvSpPr>
        <p:spPr>
          <a:xfrm>
            <a:off x="474575" y="1304250"/>
            <a:ext cx="11306100" cy="485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b="1" lang="iw-IL" sz="3700">
                <a:latin typeface="David"/>
                <a:ea typeface="David"/>
                <a:cs typeface="David"/>
                <a:sym typeface="David"/>
              </a:rPr>
              <a:t>אפשרויות להכנה לקראת הביקור:</a:t>
            </a:r>
            <a:endParaRPr b="1" sz="3700">
              <a:latin typeface="David"/>
              <a:ea typeface="David"/>
              <a:cs typeface="David"/>
              <a:sym typeface="David"/>
            </a:endParaRPr>
          </a:p>
          <a:p>
            <a:pPr indent="-40005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David"/>
              <a:buChar char="●"/>
            </a:pPr>
            <a:r>
              <a:rPr lang="iw-IL" sz="2700">
                <a:solidFill>
                  <a:schemeClr val="dk1"/>
                </a:solidFill>
                <a:highlight>
                  <a:schemeClr val="lt1"/>
                </a:highlight>
                <a:latin typeface="David"/>
                <a:ea typeface="David"/>
                <a:cs typeface="David"/>
                <a:sym typeface="David"/>
              </a:rPr>
              <a:t>ספרו לתלמידים על הביקור המתוכנן במוזיאון 'אנו מוזיאון העם היהודי' - שאלו אותם האם ביקרו פעם במוזיאון? מה זה מוזיאון? למה או האם צריך מוזיאונים?</a:t>
            </a:r>
            <a:endParaRPr sz="2700">
              <a:solidFill>
                <a:schemeClr val="dk1"/>
              </a:solidFill>
              <a:highlight>
                <a:schemeClr val="lt1"/>
              </a:highlight>
              <a:latin typeface="David"/>
              <a:ea typeface="David"/>
              <a:cs typeface="David"/>
              <a:sym typeface="David"/>
            </a:endParaRPr>
          </a:p>
          <a:p>
            <a:pPr indent="-40005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David"/>
              <a:buChar char="●"/>
            </a:pPr>
            <a:r>
              <a:rPr lang="iw-IL" sz="2700">
                <a:solidFill>
                  <a:schemeClr val="dk1"/>
                </a:solidFill>
                <a:highlight>
                  <a:schemeClr val="lt1"/>
                </a:highlight>
                <a:latin typeface="David"/>
                <a:ea typeface="David"/>
                <a:cs typeface="David"/>
                <a:sym typeface="David"/>
              </a:rPr>
              <a:t>בקשו מהתלמידים לכתוב לעצמם במהלך הסיור מושג או דמות ששמעו ועניינה אותם. </a:t>
            </a:r>
            <a:endParaRPr sz="2700">
              <a:solidFill>
                <a:schemeClr val="dk1"/>
              </a:solidFill>
              <a:highlight>
                <a:schemeClr val="lt1"/>
              </a:highlight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-IL" sz="2700">
                <a:solidFill>
                  <a:schemeClr val="dk1"/>
                </a:solidFill>
                <a:highlight>
                  <a:schemeClr val="lt1"/>
                </a:highlight>
                <a:latin typeface="David"/>
                <a:ea typeface="David"/>
                <a:cs typeface="David"/>
                <a:sym typeface="David"/>
              </a:rPr>
              <a:t>לאחר הביקור, בקשו מהם לחפש מידע נוסף ולשתף את הכיתה בממצאים. אופציה נוספת היא שיבחרו במהלך ההדרכה אמנית שעניינו אותם, יחפשו מידע עליה וישתפו בממצאים.  </a:t>
            </a:r>
            <a:endParaRPr b="1" sz="5600"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t/>
            </a:r>
            <a:endParaRPr b="1" sz="2700">
              <a:latin typeface="David"/>
              <a:ea typeface="David"/>
              <a:cs typeface="David"/>
              <a:sym typeface="Davi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4e6846cd7_0_5"/>
          <p:cNvSpPr txBox="1"/>
          <p:nvPr>
            <p:ph type="ctrTitle"/>
          </p:nvPr>
        </p:nvSpPr>
        <p:spPr>
          <a:xfrm>
            <a:off x="1524000" y="749942"/>
            <a:ext cx="9144000" cy="8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-IL" sz="4000">
                <a:latin typeface="David"/>
                <a:ea typeface="David"/>
                <a:cs typeface="David"/>
                <a:sym typeface="David"/>
              </a:rPr>
              <a:t>תנאים להבטחת ביקור מוצלח ובעל ערך ב'אנו':</a:t>
            </a:r>
            <a:endParaRPr b="1"/>
          </a:p>
        </p:txBody>
      </p:sp>
      <p:sp>
        <p:nvSpPr>
          <p:cNvPr id="176" name="Google Shape;176;g104e6846cd7_0_5"/>
          <p:cNvSpPr txBox="1"/>
          <p:nvPr>
            <p:ph idx="1" type="subTitle"/>
          </p:nvPr>
        </p:nvSpPr>
        <p:spPr>
          <a:xfrm>
            <a:off x="1198950" y="1864975"/>
            <a:ext cx="9794100" cy="4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2345"/>
              <a:buNone/>
            </a:pPr>
            <a:r>
              <a:rPr b="1" lang="iw-IL" sz="3350">
                <a:solidFill>
                  <a:schemeClr val="dk1"/>
                </a:solidFill>
                <a:highlight>
                  <a:srgbClr val="FFFFFF"/>
                </a:highlight>
                <a:latin typeface="David"/>
                <a:ea typeface="David"/>
                <a:cs typeface="David"/>
                <a:sym typeface="David"/>
              </a:rPr>
              <a:t>במהלך הסיור - אנחנו צריכים אתכם!</a:t>
            </a:r>
            <a:endParaRPr sz="2850">
              <a:solidFill>
                <a:schemeClr val="dk1"/>
              </a:solidFill>
              <a:highlight>
                <a:srgbClr val="FFFFFF"/>
              </a:highlight>
              <a:latin typeface="David"/>
              <a:ea typeface="David"/>
              <a:cs typeface="David"/>
              <a:sym typeface="David"/>
            </a:endParaRPr>
          </a:p>
          <a:p>
            <a:pPr indent="-355282" lvl="0" marL="457200" marR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avid"/>
              <a:buChar char="●"/>
            </a:pPr>
            <a:r>
              <a:rPr lang="iw-IL" sz="2850">
                <a:solidFill>
                  <a:schemeClr val="dk1"/>
                </a:solidFill>
                <a:highlight>
                  <a:srgbClr val="FFFFFF"/>
                </a:highlight>
                <a:latin typeface="David"/>
                <a:ea typeface="David"/>
                <a:cs typeface="David"/>
                <a:sym typeface="David"/>
              </a:rPr>
              <a:t>ידעו את המדריך במידע שימושי עבורו – האם יש תלמיד עם מגבלה שדורש התחשבות? האם הנסיעה היתה קשה לתלמידים והם זקוקים לאוורור? וכדומה.</a:t>
            </a:r>
            <a:endParaRPr sz="2850">
              <a:solidFill>
                <a:schemeClr val="dk1"/>
              </a:solidFill>
              <a:highlight>
                <a:srgbClr val="FFFFFF"/>
              </a:highlight>
              <a:latin typeface="David"/>
              <a:ea typeface="David"/>
              <a:cs typeface="David"/>
              <a:sym typeface="David"/>
            </a:endParaRPr>
          </a:p>
          <a:p>
            <a:pPr indent="-355282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David"/>
              <a:buChar char="●"/>
            </a:pPr>
            <a:r>
              <a:rPr lang="iw-IL" sz="2850">
                <a:solidFill>
                  <a:schemeClr val="dk1"/>
                </a:solidFill>
                <a:highlight>
                  <a:srgbClr val="FFFFFF"/>
                </a:highlight>
                <a:latin typeface="David"/>
                <a:ea typeface="David"/>
                <a:cs typeface="David"/>
                <a:sym typeface="David"/>
              </a:rPr>
              <a:t>השמירה על המשמעת וההקשבה של התלמידים במהלך הביקור היא באחריות המורה המלווה</a:t>
            </a:r>
            <a:endParaRPr sz="2850">
              <a:solidFill>
                <a:schemeClr val="dk1"/>
              </a:solidFill>
              <a:highlight>
                <a:srgbClr val="FFFFFF"/>
              </a:highlight>
              <a:latin typeface="David"/>
              <a:ea typeface="David"/>
              <a:cs typeface="David"/>
              <a:sym typeface="David"/>
            </a:endParaRPr>
          </a:p>
          <a:p>
            <a:pPr indent="-355282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David"/>
              <a:buChar char="●"/>
            </a:pPr>
            <a:r>
              <a:rPr lang="iw-IL" sz="2850">
                <a:solidFill>
                  <a:schemeClr val="dk1"/>
                </a:solidFill>
                <a:highlight>
                  <a:srgbClr val="FFFFFF"/>
                </a:highlight>
                <a:latin typeface="David"/>
                <a:ea typeface="David"/>
                <a:cs typeface="David"/>
                <a:sym typeface="David"/>
              </a:rPr>
              <a:t>באחריותכם לשמור על הכבוד הבסיסי של המדריך וצוות המוזיאון, ולמנוע עלבונות, הטרדות ומצבי קצה</a:t>
            </a:r>
            <a:endParaRPr sz="2850">
              <a:solidFill>
                <a:schemeClr val="dk1"/>
              </a:solidFill>
              <a:highlight>
                <a:srgbClr val="FFFFFF"/>
              </a:highlight>
              <a:latin typeface="David"/>
              <a:ea typeface="David"/>
              <a:cs typeface="David"/>
              <a:sym typeface="David"/>
            </a:endParaRPr>
          </a:p>
          <a:p>
            <a:pPr indent="-355282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David"/>
              <a:buChar char="●"/>
            </a:pPr>
            <a:r>
              <a:rPr lang="iw-IL" sz="2850">
                <a:solidFill>
                  <a:schemeClr val="dk1"/>
                </a:solidFill>
                <a:highlight>
                  <a:srgbClr val="FFFFFF"/>
                </a:highlight>
                <a:latin typeface="David"/>
                <a:ea typeface="David"/>
                <a:cs typeface="David"/>
                <a:sym typeface="David"/>
              </a:rPr>
              <a:t>חשוב לנו שתישארו עם הקבוצה במהלך הסיור כולו, לא נוכל לסייר עם קבוצה שאין לה מורה מלווה</a:t>
            </a:r>
            <a:endParaRPr sz="2850">
              <a:solidFill>
                <a:schemeClr val="dk1"/>
              </a:solidFill>
              <a:highlight>
                <a:srgbClr val="FFFFFF"/>
              </a:highlight>
              <a:latin typeface="David"/>
              <a:ea typeface="David"/>
              <a:cs typeface="David"/>
              <a:sym typeface="David"/>
            </a:endParaRPr>
          </a:p>
          <a:p>
            <a:pPr indent="-355282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David"/>
              <a:buChar char="●"/>
            </a:pPr>
            <a:r>
              <a:rPr lang="iw-IL" sz="2850">
                <a:solidFill>
                  <a:schemeClr val="dk1"/>
                </a:solidFill>
                <a:highlight>
                  <a:srgbClr val="FFFFFF"/>
                </a:highlight>
                <a:latin typeface="David"/>
                <a:ea typeface="David"/>
                <a:cs typeface="David"/>
                <a:sym typeface="David"/>
              </a:rPr>
              <a:t>אנא סייעו לנו בשמירה על המוצגים במוזיאון מפני פגיעה ונזק</a:t>
            </a:r>
            <a:endParaRPr sz="2850">
              <a:solidFill>
                <a:schemeClr val="dk1"/>
              </a:solidFill>
              <a:highlight>
                <a:srgbClr val="FFFFFF"/>
              </a:highlight>
              <a:latin typeface="David"/>
              <a:ea typeface="David"/>
              <a:cs typeface="David"/>
              <a:sym typeface="David"/>
            </a:endParaRPr>
          </a:p>
          <a:p>
            <a:pPr indent="-355282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David"/>
              <a:buChar char="●"/>
            </a:pPr>
            <a:r>
              <a:rPr lang="iw-IL" sz="2850">
                <a:solidFill>
                  <a:schemeClr val="dk1"/>
                </a:solidFill>
                <a:highlight>
                  <a:srgbClr val="FFFFFF"/>
                </a:highlight>
                <a:latin typeface="David"/>
                <a:ea typeface="David"/>
                <a:cs typeface="David"/>
                <a:sym typeface="David"/>
              </a:rPr>
              <a:t>ללא תנאים בסיסיים אלו לא נוכל להשלים סיור מוצלח ובעל ערך חינוכי</a:t>
            </a:r>
            <a:endParaRPr sz="2850">
              <a:solidFill>
                <a:schemeClr val="dk1"/>
              </a:solidFill>
              <a:highlight>
                <a:srgbClr val="FFFFFF"/>
              </a:highlight>
              <a:latin typeface="David"/>
              <a:ea typeface="David"/>
              <a:cs typeface="David"/>
              <a:sym typeface="David"/>
            </a:endParaRPr>
          </a:p>
          <a:p>
            <a:pPr indent="-355282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avid"/>
              <a:buChar char="●"/>
            </a:pPr>
            <a:r>
              <a:rPr lang="iw-IL" sz="2850">
                <a:solidFill>
                  <a:schemeClr val="dk1"/>
                </a:solidFill>
                <a:highlight>
                  <a:srgbClr val="FFFFFF"/>
                </a:highlight>
                <a:latin typeface="David"/>
                <a:ea typeface="David"/>
                <a:cs typeface="David"/>
                <a:sym typeface="David"/>
              </a:rPr>
              <a:t>תנו משוב! </a:t>
            </a:r>
            <a:r>
              <a:rPr lang="iw-IL" sz="2850">
                <a:solidFill>
                  <a:schemeClr val="dk1"/>
                </a:solidFill>
                <a:highlight>
                  <a:schemeClr val="lt1"/>
                </a:highlight>
                <a:latin typeface="David"/>
                <a:ea typeface="David"/>
                <a:cs typeface="David"/>
                <a:sym typeface="David"/>
              </a:rPr>
              <a:t>נשמח לשמוע איך הייתה חווית הביקור שלכם, ומה אנו יכולים לעשות כדי להעניק חוויה טובה ומשמעותית יותר בעתיד.</a:t>
            </a:r>
            <a:endParaRPr/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2855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2d0125742_0_20"/>
          <p:cNvSpPr txBox="1"/>
          <p:nvPr>
            <p:ph type="ctrTitle"/>
          </p:nvPr>
        </p:nvSpPr>
        <p:spPr>
          <a:xfrm>
            <a:off x="751498" y="3156200"/>
            <a:ext cx="10689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b="1" lang="iw-IL" sz="4000">
                <a:latin typeface="David"/>
                <a:ea typeface="David"/>
                <a:cs typeface="David"/>
                <a:sym typeface="David"/>
              </a:rPr>
              <a:t>כללי התנהגות לתלמידים במוזיאון:</a:t>
            </a:r>
            <a:endParaRPr b="1" sz="4000"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t/>
            </a:r>
            <a:endParaRPr sz="1600">
              <a:latin typeface="David"/>
              <a:ea typeface="David"/>
              <a:cs typeface="David"/>
              <a:sym typeface="David"/>
            </a:endParaRPr>
          </a:p>
          <a:p>
            <a:pPr indent="-4508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vid"/>
              <a:buAutoNum type="arabicPeriod"/>
            </a:pPr>
            <a:r>
              <a:rPr lang="iw-IL" sz="3500">
                <a:solidFill>
                  <a:schemeClr val="dk1"/>
                </a:solidFill>
                <a:highlight>
                  <a:srgbClr val="FFFFFF"/>
                </a:highlight>
                <a:latin typeface="David"/>
                <a:ea typeface="David"/>
                <a:cs typeface="David"/>
                <a:sym typeface="David"/>
              </a:rPr>
              <a:t>בזמן הסיור כל הכיתה מסיירת יחד</a:t>
            </a:r>
            <a:endParaRPr sz="28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08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AutoNum type="arabicPeriod"/>
            </a:pPr>
            <a:r>
              <a:rPr lang="iw-IL" sz="3500">
                <a:solidFill>
                  <a:schemeClr val="dk1"/>
                </a:solidFill>
                <a:highlight>
                  <a:srgbClr val="FFFFFF"/>
                </a:highlight>
                <a:latin typeface="David"/>
                <a:ea typeface="David"/>
                <a:cs typeface="David"/>
                <a:sym typeface="David"/>
              </a:rPr>
              <a:t>יש לשמור על התנהגות שקטה ורגועה ברחבי המוזיאון, </a:t>
            </a:r>
            <a:r>
              <a:rPr lang="iw-IL" sz="35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הולכים בנחת ומקשיבים להוראות המדריכה.</a:t>
            </a:r>
            <a:endParaRPr sz="35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085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vid"/>
              <a:buAutoNum type="arabicPeriod"/>
            </a:pPr>
            <a:r>
              <a:rPr lang="iw-IL" sz="35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אסור לאכול בתערוכות המוזיאון, רק במרחבים בהם המדריכה מאשרת.</a:t>
            </a:r>
            <a:endParaRPr sz="35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085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vid"/>
              <a:buAutoNum type="arabicPeriod"/>
            </a:pPr>
            <a:r>
              <a:rPr lang="iw-IL" sz="35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התנהגות מכבדת למוצגי המוזיאון</a:t>
            </a:r>
            <a:endParaRPr sz="35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5085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vid"/>
              <a:buAutoNum type="arabicPeriod"/>
            </a:pPr>
            <a:r>
              <a:rPr lang="iw-IL" sz="35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שפה נאותה לכלל אנשי הצוות.</a:t>
            </a:r>
            <a:endParaRPr sz="35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182" name="Google Shape;182;g102d0125742_0_20"/>
          <p:cNvSpPr txBox="1"/>
          <p:nvPr/>
        </p:nvSpPr>
        <p:spPr>
          <a:xfrm>
            <a:off x="4055250" y="5730269"/>
            <a:ext cx="4081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2814FF"/>
                </a:solidFill>
                <a:latin typeface="David"/>
                <a:ea typeface="David"/>
                <a:cs typeface="David"/>
                <a:sym typeface="David"/>
              </a:rPr>
              <a:t>בית הספר ללימודי העם היהודי</a:t>
            </a:r>
            <a:endParaRPr b="0" i="0" sz="1400" u="none" cap="none" strike="noStrike">
              <a:solidFill>
                <a:srgbClr val="000000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2814FF"/>
                </a:solidFill>
                <a:latin typeface="David"/>
                <a:ea typeface="David"/>
                <a:cs typeface="David"/>
                <a:sym typeface="David"/>
              </a:rPr>
              <a:t>אנו - מוזיאון העם היהודי</a:t>
            </a:r>
            <a:endParaRPr b="0" i="0" sz="1400" u="none" cap="none" strike="noStrike">
              <a:solidFill>
                <a:srgbClr val="000000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814FF"/>
              </a:solidFill>
              <a:latin typeface="David"/>
              <a:ea typeface="David"/>
              <a:cs typeface="David"/>
              <a:sym typeface="Davi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2d0125742_0_30"/>
          <p:cNvSpPr txBox="1"/>
          <p:nvPr>
            <p:ph type="ctrTitle"/>
          </p:nvPr>
        </p:nvSpPr>
        <p:spPr>
          <a:xfrm>
            <a:off x="673175" y="733950"/>
            <a:ext cx="11107500" cy="41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b="1" lang="iw-IL" sz="34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חשוב לנו שהביקור שלכם יערך בצורה הטובה והנעימה ביותר, גם לתלמידים, גם לצוות ההוראה וגם לצוות ההדרכה שלנו.</a:t>
            </a:r>
            <a:endParaRPr b="1" sz="34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lang="iw-IL" sz="29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לכן אנו מגדירים קווים אדומים שאם יחצו - אנו נאלץ לעצור את הביקור:</a:t>
            </a:r>
            <a:endParaRPr sz="29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t/>
            </a:r>
            <a:endParaRPr sz="29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1275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David"/>
              <a:buAutoNum type="arabicPeriod"/>
            </a:pPr>
            <a:r>
              <a:rPr lang="iw-IL" sz="29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קבוצה אשר פוגעת במוצגי המוזיאון.</a:t>
            </a:r>
            <a:endParaRPr sz="29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1275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David"/>
              <a:buAutoNum type="arabicPeriod"/>
            </a:pPr>
            <a:r>
              <a:rPr lang="iw-IL" sz="29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עלבון או חוסר גיבוי של המדריך מצידו של המלווה.</a:t>
            </a:r>
            <a:endParaRPr sz="29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-41275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David"/>
              <a:buAutoNum type="arabicPeriod"/>
            </a:pPr>
            <a:r>
              <a:rPr lang="iw-IL" sz="29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מורה/מלווה אשר עוזב את הקבוצה ומשאיר אותה ללא השגחה.</a:t>
            </a:r>
            <a:endParaRPr sz="29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188" name="Google Shape;188;g102d0125742_0_30"/>
          <p:cNvSpPr txBox="1"/>
          <p:nvPr/>
        </p:nvSpPr>
        <p:spPr>
          <a:xfrm>
            <a:off x="4055225" y="5498869"/>
            <a:ext cx="4081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2814FF"/>
                </a:solidFill>
                <a:latin typeface="David"/>
                <a:ea typeface="David"/>
                <a:cs typeface="David"/>
                <a:sym typeface="David"/>
              </a:rPr>
              <a:t>בית הספר ללימודי העם היהודי</a:t>
            </a:r>
            <a:endParaRPr b="0" i="0" sz="1400" u="none" cap="none" strike="noStrike">
              <a:solidFill>
                <a:srgbClr val="000000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2814FF"/>
                </a:solidFill>
                <a:latin typeface="David"/>
                <a:ea typeface="David"/>
                <a:cs typeface="David"/>
                <a:sym typeface="David"/>
              </a:rPr>
              <a:t>אנו - מוזיאון העם היהודי</a:t>
            </a:r>
            <a:endParaRPr b="0" i="0" sz="1400" u="none" cap="none" strike="noStrike">
              <a:solidFill>
                <a:srgbClr val="000000"/>
              </a:solidFill>
              <a:latin typeface="David"/>
              <a:ea typeface="David"/>
              <a:cs typeface="David"/>
              <a:sym typeface="Davi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814FF"/>
              </a:solidFill>
              <a:latin typeface="David"/>
              <a:ea typeface="David"/>
              <a:cs typeface="David"/>
              <a:sym typeface="Davi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2021-01-10T22:09:36Z</dcterms:created>
  <dc:creator>user</dc:creator>
</cp:coreProperties>
</file>