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88163" cy="100187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li" panose="020B0604020202020204" charset="-34"/>
      <p:regular r:id="rId18"/>
      <p:bold r:id="rId19"/>
      <p:italic r:id="rId20"/>
      <p:boldItalic r:id="rId21"/>
    </p:embeddedFont>
    <p:embeddedFont>
      <p:font typeface="Narkisim" panose="020E0502050101010101" pitchFamily="3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vwFQsVMmUyIQSfopWyHO9BbIp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0a79b6b53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1" name="Google Shape;141;ge0a79b6b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0a79b6b53_0_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6" name="Google Shape;146;ge0a79b6b5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0a79b6b53_0_1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1" name="Google Shape;151;ge0a79b6b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0a79b6b5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e0a79b6b53_0_1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1a787b7f4_0_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4" name="Google Shape;164;ge1a787b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0a79b6b53_0_76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9" name="Google Shape;169;ge0a79b6b5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0ac58e485_0_1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4" name="Google Shape;174;ge0ac58e48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0ac58e485_0_5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9" name="Google Shape;179;ge0ac58e4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891216" y="63151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814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4" name="Google Shape;5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/>
          <p:nvPr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8"/>
          <p:cNvSpPr txBox="1"/>
          <p:nvPr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w-IL" sz="6600" b="0" i="0" u="none" strike="noStrike" cap="none">
                <a:solidFill>
                  <a:schemeClr val="lt2"/>
                </a:solidFill>
                <a:latin typeface="Mali"/>
                <a:ea typeface="Mali"/>
                <a:cs typeface="Mali"/>
                <a:sym typeface="Mali"/>
              </a:rPr>
              <a:t>תודה!</a:t>
            </a:r>
            <a:r>
              <a:rPr lang="iw-IL" sz="66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iw-IL" sz="54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!</a:t>
            </a:r>
            <a:r>
              <a:rPr lang="iw-IL" sz="72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endParaRPr sz="7200" b="0" i="0" u="none" strike="noStrike" cap="none">
              <a:solidFill>
                <a:srgbClr val="2814FF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28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1">
  <p:cSld name="Title Slide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2784" y="855949"/>
            <a:ext cx="96017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2500"/>
              <a:buFont typeface="Calibri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9" descr="logo_bh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81" y="5945852"/>
            <a:ext cx="1824203" cy="6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11184565" y="44624"/>
            <a:ext cx="576064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sz="1300" b="1">
                <a:solidFill>
                  <a:srgbClr val="FFFFFF"/>
                </a:solidFill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>
                <a:solidFill>
                  <a:srgbClr val="2814FF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65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65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Font typeface="Calibri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839788" y="3098207"/>
            <a:ext cx="5157787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3"/>
          </p:nvPr>
        </p:nvSpPr>
        <p:spPr>
          <a:xfrm>
            <a:off x="6172200" y="216340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4"/>
          </p:nvPr>
        </p:nvSpPr>
        <p:spPr>
          <a:xfrm>
            <a:off x="6172200" y="3098207"/>
            <a:ext cx="5183188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>
            <a:spLocks noGrp="1"/>
          </p:cNvSpPr>
          <p:nvPr>
            <p:ph type="pic" idx="2"/>
          </p:nvPr>
        </p:nvSpPr>
        <p:spPr>
          <a:xfrm>
            <a:off x="881448" y="1275749"/>
            <a:ext cx="6172200" cy="505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7423150" y="251665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-1" y="0"/>
            <a:ext cx="12192000" cy="593889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" y="1"/>
            <a:ext cx="2516958" cy="59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u.voa.co.i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1465810" y="5986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0350"/>
              <a:buFont typeface="Calibri"/>
              <a:buNone/>
            </a:pPr>
            <a:r>
              <a:rPr lang="iw-IL" sz="8450" b="1" dirty="0">
                <a:latin typeface="Narkisim"/>
                <a:ea typeface="Narkisim"/>
                <a:cs typeface="Narkisim"/>
                <a:sym typeface="Narkisim"/>
              </a:rPr>
              <a:t>עמדת החייט</a:t>
            </a:r>
            <a:r>
              <a:rPr lang="he-IL" sz="8450" b="1" dirty="0">
                <a:latin typeface="Narkisim"/>
                <a:ea typeface="Narkisim"/>
                <a:cs typeface="Narkisim"/>
                <a:sym typeface="Narkisim"/>
              </a:rPr>
              <a:t>/קונסיירג'</a:t>
            </a:r>
            <a:endParaRPr sz="8450" b="1" dirty="0"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None/>
            </a:pPr>
            <a:r>
              <a:rPr lang="iw-IL" sz="3200" dirty="0">
                <a:latin typeface="Narkisim"/>
                <a:ea typeface="Narkisim"/>
                <a:cs typeface="Narkisim"/>
                <a:sym typeface="Narkisim"/>
              </a:rPr>
              <a:t>עקרונות איוש עמדת הקבלה כמדריך</a:t>
            </a:r>
            <a:endParaRPr sz="3200" dirty="0"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4055225" y="5498869"/>
            <a:ext cx="40815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rPr>
              <a:t>בית הספר ללימודי העם היהודי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 dirty="0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rPr>
              <a:t>אנו - מוזיאון העם היהודי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814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-433957" y="2762805"/>
            <a:ext cx="122653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6600"/>
              <a:buFont typeface="Mali"/>
              <a:buNone/>
            </a:pPr>
            <a:r>
              <a:rPr lang="iw-IL" sz="6600" b="0" i="0" u="none" strike="noStrike" cap="none">
                <a:solidFill>
                  <a:srgbClr val="E7E6E6"/>
                </a:solidFill>
                <a:latin typeface="Mali"/>
                <a:ea typeface="Mali"/>
                <a:cs typeface="Mali"/>
                <a:sym typeface="Mali"/>
              </a:rPr>
              <a:t>תודה!</a:t>
            </a:r>
            <a:r>
              <a:rPr lang="iw-IL" sz="66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iw-IL" sz="54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!</a:t>
            </a:r>
            <a:r>
              <a:rPr lang="iw-IL" sz="72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endParaRPr sz="7200" b="0" i="0" u="none" strike="noStrike" cap="none">
              <a:solidFill>
                <a:srgbClr val="2814FF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0a79b6b53_0_0"/>
          <p:cNvSpPr txBox="1">
            <a:spLocks noGrp="1"/>
          </p:cNvSpPr>
          <p:nvPr>
            <p:ph type="subTitle" idx="1"/>
          </p:nvPr>
        </p:nvSpPr>
        <p:spPr>
          <a:xfrm>
            <a:off x="1131975" y="1431950"/>
            <a:ext cx="10320000" cy="4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480"/>
              <a:buNone/>
            </a:pP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אחד מהתפקידים החשובים של צוות ההדרכה הוא איוש </a:t>
            </a:r>
            <a:endParaRPr sz="28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480"/>
              <a:buNone/>
            </a:pP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עמדת "החייט</a:t>
            </a:r>
            <a:r>
              <a:rPr lang="he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" - </a:t>
            </a: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עמדת הקבלה במוזיאון.</a:t>
            </a:r>
            <a:endParaRPr sz="28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480"/>
              <a:buNone/>
            </a:pPr>
            <a:endParaRPr sz="28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480"/>
              <a:buNone/>
            </a:pP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עמדת הקבלה היא ה</a:t>
            </a:r>
            <a:r>
              <a:rPr lang="iw-IL" sz="28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נקודה הראשונה</a:t>
            </a: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בה אנו </a:t>
            </a:r>
            <a:r>
              <a:rPr lang="iw-IL" sz="28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כצוות חינוכ</a:t>
            </a: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י פוגשים את הקהל.</a:t>
            </a:r>
            <a:endParaRPr sz="28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480"/>
              <a:buNone/>
            </a:pP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זוהי ההזדמנות שלנו להשתמש בידע וביכולות שלנו כמדריכים </a:t>
            </a:r>
            <a:r>
              <a:rPr lang="iw-IL" sz="28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להתאים את תכני מוזיאון</a:t>
            </a:r>
            <a:r>
              <a:rPr lang="iw-IL" sz="28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לקהל כבר בנקודת ההתחלה של הביקור.</a:t>
            </a:r>
            <a:endParaRPr sz="2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0a79b6b53_0_6"/>
          <p:cNvSpPr txBox="1">
            <a:spLocks noGrp="1"/>
          </p:cNvSpPr>
          <p:nvPr>
            <p:ph type="subTitle" idx="1"/>
          </p:nvPr>
        </p:nvSpPr>
        <p:spPr>
          <a:xfrm>
            <a:off x="1283675" y="1178423"/>
            <a:ext cx="10027500" cy="3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163356"/>
              </a:buClr>
              <a:buSzPts val="2240"/>
              <a:buNone/>
            </a:pPr>
            <a:r>
              <a:rPr lang="iw-IL" sz="2640" b="1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מרכיבי המידע שעמדת המודיעין מציעה:</a:t>
            </a:r>
            <a:endParaRPr sz="2640" b="1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624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163356"/>
              </a:buClr>
              <a:buSzPts val="2640"/>
              <a:buFont typeface="Narkisim"/>
              <a:buAutoNum type="arabicPeriod"/>
            </a:pPr>
            <a:r>
              <a:rPr lang="iw-IL" sz="26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לאן הגענו? </a:t>
            </a:r>
            <a:r>
              <a:rPr lang="iw-IL" sz="2640" u="sng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מה הסיפור של המוזיאון?</a:t>
            </a:r>
            <a:endParaRPr sz="2640" u="sng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62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640"/>
              <a:buFont typeface="Narkisim"/>
              <a:buAutoNum type="arabicPeriod"/>
            </a:pPr>
            <a:r>
              <a:rPr lang="iw-IL" sz="2640" u="sng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אוריינטציה</a:t>
            </a:r>
            <a:r>
              <a:rPr lang="iw-IL" sz="26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: 2 משפטים על כל קומה</a:t>
            </a:r>
            <a:endParaRPr sz="26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62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640"/>
              <a:buFont typeface="Narkisim"/>
              <a:buAutoNum type="arabicPeriod"/>
            </a:pPr>
            <a:r>
              <a:rPr lang="iw-IL" sz="26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אפשרויות </a:t>
            </a:r>
            <a:r>
              <a:rPr lang="iw-IL" sz="2640" u="sng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נלוות </a:t>
            </a:r>
            <a:r>
              <a:rPr lang="iw-IL" sz="26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לביקור: אפליקציה וצמיד</a:t>
            </a:r>
            <a:endParaRPr sz="26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624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63356"/>
              </a:buClr>
              <a:buSzPts val="2640"/>
              <a:buFont typeface="Narkisim"/>
              <a:buAutoNum type="arabicPeriod"/>
            </a:pPr>
            <a:r>
              <a:rPr lang="iw-IL" sz="2640" u="sng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התאמה אישית</a:t>
            </a:r>
            <a:r>
              <a:rPr lang="iw-IL" sz="26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 של תכני המוזיאון לטעמו של המבקר</a:t>
            </a:r>
            <a:endParaRPr sz="26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6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iw-IL" sz="2640" b="1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וחשוב לזכור - אנו נספק את המידע המתאים והנכון למבקר באופן תמציתי </a:t>
            </a:r>
            <a:endParaRPr sz="2640" b="1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iw-IL" sz="2640" b="1" u="sng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לא יותר מ-7 דקות</a:t>
            </a:r>
            <a:endParaRPr sz="2640" b="1" u="sng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endParaRPr sz="26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a79b6b53_0_11"/>
          <p:cNvSpPr txBox="1">
            <a:spLocks noGrp="1"/>
          </p:cNvSpPr>
          <p:nvPr>
            <p:ph type="subTitle" idx="1"/>
          </p:nvPr>
        </p:nvSpPr>
        <p:spPr>
          <a:xfrm>
            <a:off x="850000" y="1315250"/>
            <a:ext cx="10818300" cy="4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434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4A86E8"/>
              </a:buClr>
              <a:buSzPts val="3240"/>
              <a:buFont typeface="Narkisim"/>
              <a:buAutoNum type="arabicPeriod"/>
            </a:pPr>
            <a:r>
              <a:rPr lang="iw-IL" sz="3240" b="1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לאן הגענו? מה הסיפור של המוזיאון?</a:t>
            </a:r>
            <a:endParaRPr sz="3240" b="1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3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חשוב שנדע לנסח במשפט אחד-שניים קצרים מהי המטרה ומהו המסר של המוזיאון:</a:t>
            </a:r>
            <a:endParaRPr sz="23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3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המוזיאון שלנו מציג ומספר את סיפורו הייחודי והמתמשך של העם היהודי, דרך סיפורן של הקהילות היהודיות השונות הקיימות בהיסטוריה וכיום.</a:t>
            </a:r>
            <a:endParaRPr sz="23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endParaRPr sz="23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34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בנקודה זו אנו גם נשאלים פעמים רבות מהו ההבדל בין גלגולו של המוזיאון כ'בית התפוצות' לבין גלגולו הנוכחי כמוזיאון 'אנו', וזוהי גם נקודה שניתן להבהיר כעת מול הקהל.</a:t>
            </a:r>
            <a:endParaRPr sz="234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0a79b6b53_0_16"/>
          <p:cNvSpPr txBox="1"/>
          <p:nvPr/>
        </p:nvSpPr>
        <p:spPr>
          <a:xfrm>
            <a:off x="1346850" y="485100"/>
            <a:ext cx="9498300" cy="29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44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שאלה</a:t>
            </a:r>
            <a:r>
              <a:rPr lang="iw-IL" sz="4400" b="1" i="0" u="none" strike="noStrike" cap="none" dirty="0">
                <a:solidFill>
                  <a:srgbClr val="2F5496"/>
                </a:solidFill>
                <a:latin typeface="Narkisim"/>
                <a:ea typeface="Narkisim"/>
                <a:cs typeface="Narkisim"/>
                <a:sym typeface="Narkisim"/>
              </a:rPr>
              <a:t>:</a:t>
            </a:r>
            <a:endParaRPr sz="4400" b="1" i="0" u="none" strike="noStrike" cap="none" dirty="0">
              <a:solidFill>
                <a:srgbClr val="2F549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"מה נותר ממוזיאון ''בית התפוצות</a:t>
            </a:r>
            <a:r>
              <a:rPr lang="he-IL" sz="320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"?</a:t>
            </a:r>
            <a:r>
              <a:rPr lang="iw-IL" sz="320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ברמה המוצגית וברמה הרעיונית</a:t>
            </a:r>
            <a:endParaRPr sz="3200" b="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2F5496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59" name="Google Shape;159;ge0a79b6b53_0_16"/>
          <p:cNvSpPr txBox="1"/>
          <p:nvPr/>
        </p:nvSpPr>
        <p:spPr>
          <a:xfrm>
            <a:off x="1057625" y="3340875"/>
            <a:ext cx="10278600" cy="29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iw-IL" sz="2900" b="0" i="0" u="sng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המענה</a:t>
            </a:r>
            <a:r>
              <a:rPr lang="iw-IL" sz="262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:</a:t>
            </a:r>
            <a:endParaRPr lang="he-IL" sz="2620" b="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ct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620" b="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just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0"/>
              <a:buFont typeface="Arial"/>
              <a:buNone/>
            </a:pPr>
            <a:r>
              <a:rPr lang="iw-IL" sz="2620" b="0" i="0" u="sng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ברמה הרעיונית</a:t>
            </a:r>
            <a:r>
              <a:rPr lang="he-IL" sz="2620" dirty="0">
                <a:latin typeface="Narkisim"/>
                <a:ea typeface="Narkisim"/>
                <a:cs typeface="Narkisim"/>
                <a:sym typeface="Narkisim"/>
              </a:rPr>
              <a:t> - </a:t>
            </a:r>
            <a:r>
              <a:rPr lang="iw-IL" sz="262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קודם כ</a:t>
            </a:r>
            <a:r>
              <a:rPr lang="he-IL" sz="2620" dirty="0">
                <a:latin typeface="Narkisim"/>
                <a:ea typeface="Narkisim"/>
                <a:cs typeface="Narkisim"/>
                <a:sym typeface="Narkisim"/>
              </a:rPr>
              <a:t>ל, </a:t>
            </a:r>
            <a:r>
              <a:rPr lang="iw-IL" sz="262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המוזיאון עדיין מספר את סיפורן של הקהילות היהודיות ברחבי העולם כחלק מסיפורו הייחודי והמתמשך של העם היהודי</a:t>
            </a:r>
            <a:endParaRPr sz="2620" b="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0"/>
              <a:buFont typeface="Arial"/>
              <a:buNone/>
            </a:pPr>
            <a:endParaRPr sz="2620" b="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0"/>
              <a:buFont typeface="Arial"/>
              <a:buNone/>
            </a:pPr>
            <a:r>
              <a:rPr lang="iw-IL" sz="2620" b="0" i="0" u="sng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ברמה המוצגית</a:t>
            </a:r>
            <a:r>
              <a:rPr lang="he-IL" sz="2620" dirty="0">
                <a:latin typeface="Narkisim"/>
                <a:ea typeface="Narkisim"/>
                <a:cs typeface="Narkisim"/>
                <a:sym typeface="Narkisim"/>
              </a:rPr>
              <a:t> - י</a:t>
            </a:r>
            <a:r>
              <a:rPr lang="iw-IL" sz="262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שנם מוצגים במוזיאון שנשארו מבית התפוצות</a:t>
            </a:r>
            <a:r>
              <a:rPr lang="he-IL" sz="2620" dirty="0">
                <a:latin typeface="Narkisim"/>
                <a:ea typeface="Narkisim"/>
                <a:cs typeface="Narkisim"/>
                <a:sym typeface="Narkisim"/>
              </a:rPr>
              <a:t> דוגמת</a:t>
            </a:r>
            <a:r>
              <a:rPr lang="he-IL" sz="2620" b="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 די</a:t>
            </a:r>
            <a:r>
              <a:rPr lang="iw-IL" sz="262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ורמות</a:t>
            </a:r>
            <a:r>
              <a:rPr lang="he-IL" sz="262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,</a:t>
            </a:r>
            <a:r>
              <a:rPr lang="iw-IL" sz="262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 בתי הכנסת </a:t>
            </a:r>
            <a:r>
              <a:rPr lang="he-IL" sz="262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- </a:t>
            </a:r>
            <a:r>
              <a:rPr lang="iw-IL" sz="2620" i="0" u="none" strike="noStrike" cap="none" dirty="0">
                <a:solidFill>
                  <a:srgbClr val="000000"/>
                </a:solidFill>
                <a:latin typeface="Narkisim"/>
                <a:ea typeface="Narkisim"/>
                <a:cs typeface="Narkisim"/>
                <a:sym typeface="Narkisim"/>
              </a:rPr>
              <a:t>אבל רוב המוצגים והאוסף הם חדשים.</a:t>
            </a:r>
            <a:endParaRPr sz="262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ct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0"/>
              <a:buFont typeface="Arial"/>
              <a:buNone/>
            </a:pPr>
            <a:endParaRPr sz="2620" b="0" i="0" u="none" strike="noStrike" cap="none" dirty="0">
              <a:solidFill>
                <a:srgbClr val="000000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1a787b7f4_0_0"/>
          <p:cNvSpPr txBox="1">
            <a:spLocks noGrp="1"/>
          </p:cNvSpPr>
          <p:nvPr>
            <p:ph type="subTitle" idx="1"/>
          </p:nvPr>
        </p:nvSpPr>
        <p:spPr>
          <a:xfrm>
            <a:off x="1334431" y="953656"/>
            <a:ext cx="10386900" cy="3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r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344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2. </a:t>
            </a:r>
            <a:r>
              <a:rPr lang="iw-IL" sz="344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אוריינטציה</a:t>
            </a:r>
            <a:endParaRPr sz="344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6240" algn="r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arkisim"/>
              <a:buChar char="●"/>
            </a:pPr>
            <a:r>
              <a:rPr lang="iw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מענה לצרכים שונים ולשאלות כלליות שמגיעות לפתחנו כעמדת המודיעין</a:t>
            </a:r>
            <a:endParaRPr sz="26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6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6240" algn="r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arkisim"/>
              <a:buChar char="●"/>
            </a:pPr>
            <a:r>
              <a:rPr lang="iw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''פני המוזיאון</a:t>
            </a:r>
            <a:r>
              <a:rPr lang="he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" - פ</a:t>
            </a:r>
            <a:r>
              <a:rPr lang="iw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נ</a:t>
            </a:r>
            <a:r>
              <a:rPr lang="he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יי</a:t>
            </a:r>
            <a:r>
              <a:rPr lang="iw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 בסבר פנים נעימות </a:t>
            </a:r>
            <a:r>
              <a:rPr lang="he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וקבלה חיובית ל</a:t>
            </a:r>
            <a:r>
              <a:rPr lang="iw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קהל המבקרים</a:t>
            </a:r>
            <a:endParaRPr sz="26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6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iw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אם נתקלנו בשאלה שנוגעת לענייני המוזיאון אך אין לנו מענה אליה </a:t>
            </a:r>
            <a:r>
              <a:rPr lang="he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- </a:t>
            </a:r>
            <a:r>
              <a:rPr lang="iw-IL" sz="26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נעזר בצוות מהמחלקה המתאימה במוזיאון בשביל להשיג מענה מדויק.</a:t>
            </a:r>
            <a:endParaRPr sz="26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0a79b6b53_0_76"/>
          <p:cNvSpPr txBox="1">
            <a:spLocks noGrp="1"/>
          </p:cNvSpPr>
          <p:nvPr>
            <p:ph type="subTitle" idx="1"/>
          </p:nvPr>
        </p:nvSpPr>
        <p:spPr>
          <a:xfrm>
            <a:off x="-54725" y="825000"/>
            <a:ext cx="11880900" cy="3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310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האוריינטציה הכרחית גם להבנת נושאי המוזיאון והקומות השונות:</a:t>
            </a:r>
            <a:endParaRPr sz="31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2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שני מרכיבים עיקריים בהסבר הראשוני על קומות המוזיאון:</a:t>
            </a:r>
            <a:endParaRPr lang="he-IL" sz="2240" b="1" dirty="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</a:pPr>
            <a:r>
              <a:rPr lang="he-IL" sz="2240" b="1" u="sng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הראייה הכוללת </a:t>
            </a:r>
            <a:r>
              <a:rPr lang="he-IL" sz="2240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ואז </a:t>
            </a:r>
            <a:r>
              <a:rPr lang="he-IL" sz="2240" b="1" u="sng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הצעת מוקדים שיהוו דוגמא</a:t>
            </a: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2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endParaRPr sz="2240" dirty="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640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דוגמאות למענה:</a:t>
            </a:r>
            <a:endParaRPr sz="2640" dirty="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6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קומת הפסיפ</a:t>
            </a:r>
            <a:r>
              <a:rPr lang="he-IL" sz="26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ס - </a:t>
            </a:r>
            <a:r>
              <a:rPr lang="iw-IL" sz="2640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מוקד האינדיבידואלים כמגוון הזהויות המודרניות היהודיות</a:t>
            </a:r>
            <a:endParaRPr lang="he-IL" sz="2640" dirty="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he-IL" sz="26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ק</a:t>
            </a:r>
            <a:r>
              <a:rPr lang="iw-IL" sz="26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ומת המסע ההיסטור</a:t>
            </a:r>
            <a:r>
              <a:rPr lang="he-IL" sz="26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י -</a:t>
            </a:r>
            <a:r>
              <a:rPr lang="iw-IL" sz="2640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 סרטון מסע היהודים המתאר את המסעות ההיסטוריים של הקהילות היהודיות</a:t>
            </a:r>
            <a:endParaRPr sz="2640" dirty="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iw-IL" sz="26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קומת היסודות</a:t>
            </a:r>
            <a:r>
              <a:rPr lang="he-IL" sz="2640" b="1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 -</a:t>
            </a:r>
            <a:r>
              <a:rPr lang="iw-IL" sz="2640" dirty="0">
                <a:solidFill>
                  <a:srgbClr val="163356"/>
                </a:solidFill>
                <a:latin typeface="Narkisim"/>
                <a:ea typeface="Narkisim"/>
                <a:cs typeface="Narkisim"/>
                <a:sym typeface="Narkisim"/>
              </a:rPr>
              <a:t> טקסי החיים כיסוד בקיום אורח החיים היהודי.</a:t>
            </a:r>
            <a:endParaRPr sz="2640" dirty="0">
              <a:solidFill>
                <a:srgbClr val="163356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0ac58e485_0_1"/>
          <p:cNvSpPr txBox="1">
            <a:spLocks noGrp="1"/>
          </p:cNvSpPr>
          <p:nvPr>
            <p:ph type="subTitle" idx="1"/>
          </p:nvPr>
        </p:nvSpPr>
        <p:spPr>
          <a:xfrm>
            <a:off x="1123300" y="971523"/>
            <a:ext cx="10027500" cy="3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70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3. אפשרות</a:t>
            </a:r>
            <a:r>
              <a:rPr lang="iw-IL" sz="370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3700" b="1" u="sng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נלוות </a:t>
            </a:r>
            <a:r>
              <a:rPr lang="iw-IL" sz="370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לביק</a:t>
            </a:r>
            <a:r>
              <a:rPr lang="he-IL" sz="370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ור – אפליקציית סיור קולי</a:t>
            </a:r>
            <a:endParaRPr sz="37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he-IL" sz="274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הסיורים הקוליים של </a:t>
            </a:r>
            <a:r>
              <a:rPr lang="iw-IL" sz="274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ANU</a:t>
            </a:r>
            <a:endParaRPr sz="2740" u="sng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he-IL" sz="27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סיורים אשר מ</a:t>
            </a:r>
            <a:r>
              <a:rPr lang="iw-IL" sz="27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אפשר</a:t>
            </a:r>
            <a:r>
              <a:rPr lang="he-IL" sz="27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ים</a:t>
            </a:r>
            <a:r>
              <a:rPr lang="iw-IL" sz="27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לקרוא ולהאזין על סיפורי המוצגים במוזיאון.</a:t>
            </a:r>
            <a:endParaRPr lang="he-IL" sz="27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>
              <a:lnSpc>
                <a:spcPct val="130000"/>
              </a:lnSpc>
              <a:spcBef>
                <a:spcPts val="640"/>
              </a:spcBef>
              <a:buSzPts val="770"/>
            </a:pPr>
            <a:r>
              <a:rPr lang="en-US" sz="274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  <a:hlinkClick r:id="rId3"/>
              </a:rPr>
              <a:t>https://anu.voa.co.il/</a:t>
            </a:r>
            <a:endParaRPr lang="he-IL" sz="27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endParaRPr lang="he-IL" sz="27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he-IL" sz="274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אנא – התנסו בסיורים הללו בעצמכם</a:t>
            </a:r>
            <a:endParaRPr sz="2740" b="1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endParaRPr sz="274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endParaRPr sz="31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0ac58e485_0_5"/>
          <p:cNvSpPr txBox="1">
            <a:spLocks noGrp="1"/>
          </p:cNvSpPr>
          <p:nvPr>
            <p:ph type="subTitle" idx="1"/>
          </p:nvPr>
        </p:nvSpPr>
        <p:spPr>
          <a:xfrm>
            <a:off x="1132725" y="1158723"/>
            <a:ext cx="10027500" cy="545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he-IL" sz="320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4. </a:t>
            </a:r>
            <a:r>
              <a:rPr lang="iw-IL" sz="3200" b="1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 התאמה אישית לטעמו של המבקר</a:t>
            </a:r>
            <a:endParaRPr sz="32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5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ההמלצות שלנו למוקדים/מוצגים יכולות למקסם את חווית הביקור של המבקר הבודד אשר מגיע ללא הדרכה.</a:t>
            </a:r>
            <a:endParaRPr sz="25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endParaRPr sz="25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5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כאנשי תוכן וחינוך אשר מכירים את התערוכות לעומק ויודעים מה מציג המוזיאון אנו בעצם יכולים להפעיל שיקול דעת בהתאם לבקשתו של המבקר ולתת לו המלצות למוצגים/מוקדים מסוימים.</a:t>
            </a:r>
            <a:endParaRPr sz="25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endParaRPr sz="25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SzPts val="770"/>
              <a:buNone/>
            </a:pPr>
            <a:r>
              <a:rPr lang="iw-IL" sz="25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דוגמאות: משפחה עם ילדים קטנים, קהל מסורתי, גמלאים אמריקאים.</a:t>
            </a:r>
            <a:endParaRPr sz="25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488</Words>
  <Application>Microsoft Office PowerPoint</Application>
  <PresentationFormat>Widescreen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Arial</vt:lpstr>
      <vt:lpstr>Narkisim</vt:lpstr>
      <vt:lpstr>Mali</vt:lpstr>
      <vt:lpstr>Office Theme</vt:lpstr>
      <vt:lpstr>ערכת נושא Office</vt:lpstr>
      <vt:lpstr>עמדת החייט/קונסיירג'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עמדת החייט</dc:title>
  <dc:creator>user</dc:creator>
  <cp:lastModifiedBy>רון מרקל</cp:lastModifiedBy>
  <cp:revision>2</cp:revision>
  <cp:lastPrinted>2024-07-25T05:40:19Z</cp:lastPrinted>
  <dcterms:created xsi:type="dcterms:W3CDTF">2021-01-10T22:09:36Z</dcterms:created>
  <dcterms:modified xsi:type="dcterms:W3CDTF">2024-07-25T09:24:38Z</dcterms:modified>
</cp:coreProperties>
</file>