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7" r:id="rId5"/>
    <p:sldId id="258" r:id="rId6"/>
    <p:sldId id="268" r:id="rId7"/>
    <p:sldId id="262" r:id="rId8"/>
    <p:sldId id="266" r:id="rId9"/>
    <p:sldId id="263" r:id="rId10"/>
    <p:sldId id="269" r:id="rId11"/>
    <p:sldId id="264" r:id="rId12"/>
    <p:sldId id="270" r:id="rId13"/>
    <p:sldId id="265" r:id="rId14"/>
    <p:sldId id="272" r:id="rId15"/>
    <p:sldId id="276" r:id="rId16"/>
    <p:sldId id="277" r:id="rId17"/>
    <p:sldId id="271" r:id="rId18"/>
    <p:sldId id="273" r:id="rId19"/>
    <p:sldId id="274" r:id="rId20"/>
    <p:sldId id="275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FD0D-37F8-93CE-71B9-1A1E1CE79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80202-1F7A-737F-1F00-2A71D1F35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32763-2D67-7A7B-7A04-370AE11B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2836-452B-4F5A-A2B5-9B641AEC7FB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C078-81BC-FE81-FAAD-BA06E47B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8CF79-1857-13D6-D85B-208B9B4D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D56E-333B-48DB-9806-CE4058E8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0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A44C-C9DB-F89C-CD39-280CA370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4C947-D9A0-F6C3-52BC-F39E5267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0FF59-ACBF-C284-BC12-87CD667E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2836-452B-4F5A-A2B5-9B641AEC7FB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8CCB-BA30-C0CB-8C2F-DBC55B2C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D9C3C-6802-9A75-E4F3-E6D7150B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D56E-333B-48DB-9806-CE4058E8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9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184423-6BEE-A788-F19E-DA227DAD8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945F5-9A59-5D8C-EE53-50A1B26C7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62300-9D57-05FF-6421-E391E2F8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2836-452B-4F5A-A2B5-9B641AEC7FB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5DCB5-8C11-BD77-A347-DECA913F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77039-7B2C-8D96-1EAC-A8A4B653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D56E-333B-48DB-9806-CE4058E8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6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FECA-136B-A448-F0C3-D5E9FFDE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EB25-1A1F-2839-2E32-BB6753089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36A20-5B4B-29DB-9366-70500626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2836-452B-4F5A-A2B5-9B641AEC7FB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4BC14-A449-CF76-3E22-C92DD67C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F1391-2EC6-50A0-9EF9-88129A67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D56E-333B-48DB-9806-CE4058E8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2EFF3-6577-7E0A-0E36-58B34102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1370F-7EA4-EFB2-CFF7-90D4AD828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CDCE5-5957-0746-0034-CAE9858D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2836-452B-4F5A-A2B5-9B641AEC7FB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C4349-598D-88D9-48A1-37400287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E3F27-19F1-0DCA-59F0-B626F80A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D56E-333B-48DB-9806-CE4058E8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D635F-44CF-5EC4-44AC-AFFFD3977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90F84-D056-EAFC-5321-692208210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6DD52-021F-428A-BCE4-37903A4E6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26D5F-ABF0-1941-498D-195F17AE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2836-452B-4F5A-A2B5-9B641AEC7FB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A0533-C3CA-212E-18E7-A2E59856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27561-1060-9DCF-8E7E-ABCE50D8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D56E-333B-48DB-9806-CE4058E8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6F74-6BAB-61E4-D3C9-8AF08369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BEE3E-6254-C325-D239-12E3DC5E1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A28D9-0433-1A4F-081D-1FEEE9D06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43125-ABA8-8C3C-7E50-8E4D10CB9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13D58-B43A-E607-1B71-3D62800B3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A61C85-76E9-C786-5A44-33ED0F4A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2836-452B-4F5A-A2B5-9B641AEC7FB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5787E-2C8C-532A-8472-26B609C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3F13A8-4026-A008-9C80-33C2B1F4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D56E-333B-48DB-9806-CE4058E8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951E-09F9-3C6F-E86A-D70C2E5A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5F2F5-9288-2435-2FF6-07E1CC1D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2836-452B-4F5A-A2B5-9B641AEC7FB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68127-16FA-CBA0-5CFC-3B09B512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5247F-D37A-2862-71F5-CFBFE76E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D56E-333B-48DB-9806-CE4058E8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4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D5F63-0707-42DD-BD05-5DAC4591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2836-452B-4F5A-A2B5-9B641AEC7FB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A9755-827E-6DCC-83F1-63F12D12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AF9CE-08DC-6967-B5A6-78E947FF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D56E-333B-48DB-9806-CE4058E8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B92D-4328-D838-A545-A7FD6E5A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9DFC-CBCD-D67E-DDC4-DDB70AAD4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D32B9-73C4-C41A-A92A-787F0C854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011BD-7F47-8516-B1B9-AB0872FE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2836-452B-4F5A-A2B5-9B641AEC7FB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F4774-474C-56E3-8875-47966BBD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28328-812A-0E7E-7A6A-D7D0F4AD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D56E-333B-48DB-9806-CE4058E8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EE2E-63E3-D7BF-294F-52F6E8844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D59FB-A6AC-236D-920D-F03716971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9C4E6-560E-C408-A362-D29FC0EDE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D2C83-E6B2-4B69-3C25-5A546465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2836-452B-4F5A-A2B5-9B641AEC7FB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6BAFC-9000-0978-4731-EA3F0373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511CD-1945-7F84-B007-5EDC3C32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D56E-333B-48DB-9806-CE4058E8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1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3F662-E30D-D9A9-41DE-DDA69D7B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C6DBF-ADF6-09E2-7CEB-8804C89DF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F7AB9-CFFC-DCC6-3AED-1FA7046FC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562836-452B-4F5A-A2B5-9B641AEC7FB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05DE8-0EF3-D2EF-4D83-F0C8C253E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48A4E-382B-7870-7862-3B81254D1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72D56E-333B-48DB-9806-CE4058E8D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vimeo.com/536268657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8A0816-D3C9-0215-F059-BECFF7405F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147654"/>
            <a:ext cx="10905066" cy="256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5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5D1D-9781-4C50-33DA-8E3C0F3D3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1300480"/>
            <a:ext cx="11795760" cy="5262880"/>
          </a:xfrm>
        </p:spPr>
        <p:txBody>
          <a:bodyPr>
            <a:normAutofit fontScale="92500"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47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בין שנת 2021 לשנת 2022, כמה יהודים עלו לארץ ישראל?</a:t>
            </a:r>
            <a:endParaRPr lang="en-US" sz="47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20,000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highlight>
                  <a:srgbClr val="FFFF00"/>
                </a:highlight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60,000</a:t>
            </a:r>
            <a:endParaRPr lang="en-US" sz="3900" dirty="0">
              <a:effectLst/>
              <a:highlight>
                <a:srgbClr val="FFFF00"/>
              </a:highlight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40,000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80,000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D9A93F-6232-537E-AC0F-B818AFE4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1415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76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5D1D-9781-4C50-33DA-8E3C0F3D3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361440"/>
            <a:ext cx="10652760" cy="4876483"/>
          </a:xfrm>
        </p:spPr>
        <p:txBody>
          <a:bodyPr>
            <a:normAutofit lnSpcReduction="10000"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44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באותו הזמן, מאיזו מדינה עלו הכי הרבה יהודים?</a:t>
            </a:r>
            <a:endParaRPr lang="en-US" sz="44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רוסיה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ארה"ב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צרפת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אתיופיה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D9A93F-6232-537E-AC0F-B818AFE4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1415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56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5D1D-9781-4C50-33DA-8E3C0F3D3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" y="1361440"/>
            <a:ext cx="10652760" cy="4876483"/>
          </a:xfrm>
        </p:spPr>
        <p:txBody>
          <a:bodyPr>
            <a:normAutofit lnSpcReduction="10000"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44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באותו הזמן, מאיזו מדינה עלו הכי הרבה יהודים?</a:t>
            </a:r>
            <a:endParaRPr lang="en-US" sz="44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highlight>
                  <a:srgbClr val="FFFF00"/>
                </a:highlight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רוסיה</a:t>
            </a:r>
            <a:endParaRPr lang="en-US" sz="3600" dirty="0">
              <a:effectLst/>
              <a:highlight>
                <a:srgbClr val="FFFF00"/>
              </a:highlight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ארה"ב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צרפת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אתיופיה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D9A93F-6232-537E-AC0F-B818AFE4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1415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D9BFB9-D24D-FB15-FAA5-86447C73E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30616"/>
              </p:ext>
            </p:extLst>
          </p:nvPr>
        </p:nvGraphicFramePr>
        <p:xfrm>
          <a:off x="1310641" y="1381760"/>
          <a:ext cx="9570718" cy="5222240"/>
        </p:xfrm>
        <a:graphic>
          <a:graphicData uri="http://schemas.openxmlformats.org/drawingml/2006/table">
            <a:tbl>
              <a:tblPr rtl="1" firstRow="1" firstCol="1" bandRow="1"/>
              <a:tblGrid>
                <a:gridCol w="3159842">
                  <a:extLst>
                    <a:ext uri="{9D8B030D-6E8A-4147-A177-3AD203B41FA5}">
                      <a16:colId xmlns:a16="http://schemas.microsoft.com/office/drawing/2014/main" val="3848126923"/>
                    </a:ext>
                  </a:extLst>
                </a:gridCol>
                <a:gridCol w="3460780">
                  <a:extLst>
                    <a:ext uri="{9D8B030D-6E8A-4147-A177-3AD203B41FA5}">
                      <a16:colId xmlns:a16="http://schemas.microsoft.com/office/drawing/2014/main" val="4020330543"/>
                    </a:ext>
                  </a:extLst>
                </a:gridCol>
                <a:gridCol w="2950096">
                  <a:extLst>
                    <a:ext uri="{9D8B030D-6E8A-4147-A177-3AD203B41FA5}">
                      <a16:colId xmlns:a16="http://schemas.microsoft.com/office/drawing/2014/main" val="3120517813"/>
                    </a:ext>
                  </a:extLst>
                </a:gridCol>
              </a:tblGrid>
              <a:tr h="177783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מה אני אוכל בשישי אצל סבא וסבתא? (ארוחת שבת)</a:t>
                      </a:r>
                      <a:endParaRPr lang="en-US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471" marR="56471" marT="56471" marB="56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איזה מועד במעגל השנה הישראלי או חג  יהודי הכי חשוב לי?</a:t>
                      </a:r>
                      <a:endParaRPr lang="en-US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471" marR="56471" marT="56471" marB="56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איזה שפות מדברים (או דיברו) במשפחה שלי?</a:t>
                      </a:r>
                      <a:endParaRPr lang="en-US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471" marR="56471" marT="56471" marB="56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297016"/>
                  </a:ext>
                </a:extLst>
              </a:tr>
              <a:tr h="160791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למה קראו לי ככה?</a:t>
                      </a:r>
                      <a:endParaRPr lang="en-US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471" marR="56471" marT="56471" marB="56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ארוע יהודי היסטורי חשוב</a:t>
                      </a:r>
                      <a:endParaRPr lang="en-US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471" marR="56471" marT="56471" marB="56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מאיזה ארצות המשפחה שלי?</a:t>
                      </a:r>
                      <a:endParaRPr lang="en-US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471" marR="56471" marT="56471" marB="56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941884"/>
                  </a:ext>
                </a:extLst>
              </a:tr>
              <a:tr h="183649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ישראל בשבילי היא… (לא בית)</a:t>
                      </a:r>
                      <a:endParaRPr lang="en-US" sz="2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471" marR="56471" marT="56471" marB="56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מה משמעות שם המשפחה שלי?</a:t>
                      </a:r>
                      <a:endParaRPr lang="en-US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471" marR="56471" marT="56471" marB="56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אומן יהודי שאני מעריץ?</a:t>
                      </a:r>
                      <a:endParaRPr lang="en-US" sz="2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471" marR="56471" marT="56471" marB="5647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143703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3BD9A93F-6232-537E-AC0F-B818AFE4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1415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8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6CE459C-B66F-5B5F-997A-356584CFFB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33" y="296265"/>
            <a:ext cx="4521200" cy="63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950510F-5B59-3A0B-3604-0830C7D0C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" y="3429000"/>
            <a:ext cx="4201160" cy="42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7AA83B-7B99-9A7D-FE90-D06C22433895}"/>
              </a:ext>
            </a:extLst>
          </p:cNvPr>
          <p:cNvSpPr txBox="1"/>
          <p:nvPr/>
        </p:nvSpPr>
        <p:spPr>
          <a:xfrm>
            <a:off x="269240" y="1788160"/>
            <a:ext cx="6497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סנדי קופקס. </a:t>
            </a:r>
            <a:endParaRPr lang="en-US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3200" b="1" i="0" dirty="0">
                <a:solidFill>
                  <a:srgbClr val="00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שחקן בייסבול יהודי-אמריקאי. החבר הצעיר ביותר בהיכל התהילה של הבייסבול. </a:t>
            </a:r>
            <a:endParaRPr lang="en-US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0100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7EBC3AA-64BD-72B1-CEE6-E8A0DCC092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36" y="198746"/>
            <a:ext cx="4692194" cy="703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3548B-ED18-5F46-5296-C706326B5BA5}"/>
              </a:ext>
            </a:extLst>
          </p:cNvPr>
          <p:cNvSpPr txBox="1"/>
          <p:nvPr/>
        </p:nvSpPr>
        <p:spPr>
          <a:xfrm>
            <a:off x="111760" y="2702560"/>
            <a:ext cx="6634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he-IL" sz="3200" b="0" i="0" dirty="0">
                <a:solidFill>
                  <a:srgbClr val="00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i="0" dirty="0">
                <a:solidFill>
                  <a:srgbClr val="00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יעל וקן נטורי, וילדיהם: קרוז </a:t>
            </a:r>
            <a:r>
              <a:rPr lang="he-IL" sz="3200" b="1" i="0" dirty="0" err="1">
                <a:solidFill>
                  <a:srgbClr val="00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ותושיה</a:t>
            </a:r>
            <a:endParaRPr lang="he-IL" sz="3200" b="1" i="0" dirty="0">
              <a:solidFill>
                <a:srgbClr val="000000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82F27-8385-3089-712B-EDA85405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07" y="703981"/>
            <a:ext cx="52578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לאונרד כהן.</a:t>
            </a:r>
          </a:p>
          <a:p>
            <a:pPr marL="0" indent="0" algn="r" rtl="1">
              <a:buNone/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משורר, זמר-יוצר, מוזיקאי, סופר וצייר</a:t>
            </a:r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יהודי-קנדי</a:t>
            </a:r>
            <a:endParaRPr lang="en-US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לאונרד כהן למען לוחמי מלחמת יום הכיפורים">
            <a:extLst>
              <a:ext uri="{FF2B5EF4-FFF2-40B4-BE49-F238E27FC236}">
                <a16:creationId xmlns:a16="http://schemas.microsoft.com/office/drawing/2014/main" id="{B5638AFA-2D7A-4664-83A8-723239F10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87" y="703981"/>
            <a:ext cx="3723406" cy="55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dex.anumuseum.org.il/wp-content/uploads/3.7.03.jpg">
            <a:extLst>
              <a:ext uri="{FF2B5EF4-FFF2-40B4-BE49-F238E27FC236}">
                <a16:creationId xmlns:a16="http://schemas.microsoft.com/office/drawing/2014/main" id="{671305A4-6C53-4646-85AE-789A7ECA6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47" y="2311684"/>
            <a:ext cx="3987579" cy="39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91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621F4E-E863-CE97-159B-567171517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728" y="1655785"/>
            <a:ext cx="5596559" cy="385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EFD3BB-CAEB-8E04-FB6E-0D322D74A91C}"/>
              </a:ext>
            </a:extLst>
          </p:cNvPr>
          <p:cNvSpPr txBox="1"/>
          <p:nvPr/>
        </p:nvSpPr>
        <p:spPr>
          <a:xfrm rot="20403157">
            <a:off x="326003" y="964316"/>
            <a:ext cx="4321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400" dirty="0">
              <a:solidFill>
                <a:srgbClr val="000000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 rtl="1"/>
            <a:r>
              <a:rPr lang="he-IL" sz="2400" b="0" i="0" dirty="0">
                <a:solidFill>
                  <a:srgbClr val="00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"להיות יהודי משמעו כמעט תמיד לקיים יחס נפשי אל עברם של היהודים"</a:t>
            </a:r>
          </a:p>
          <a:p>
            <a:pPr algn="ctr" rtl="1"/>
            <a:r>
              <a:rPr lang="he-IL" sz="2400" b="0" i="0" dirty="0">
                <a:solidFill>
                  <a:srgbClr val="00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עמוס עוז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76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pro-Israel advocacy in crisis? How Gaza war exposed US ...">
            <a:extLst>
              <a:ext uri="{FF2B5EF4-FFF2-40B4-BE49-F238E27FC236}">
                <a16:creationId xmlns:a16="http://schemas.microsoft.com/office/drawing/2014/main" id="{2723DD37-AA29-F3E9-5BF2-8EF1F68B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390">
            <a:off x="313818" y="1081777"/>
            <a:ext cx="5881855" cy="39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the 'March for Israel' really for? – The Forward">
            <a:extLst>
              <a:ext uri="{FF2B5EF4-FFF2-40B4-BE49-F238E27FC236}">
                <a16:creationId xmlns:a16="http://schemas.microsoft.com/office/drawing/2014/main" id="{A027893E-B4CF-E401-7225-62151C844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913">
            <a:off x="6702504" y="236182"/>
            <a:ext cx="5829723" cy="388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oughly 200,000 call for continued support in pro-Israel rally at ...">
            <a:extLst>
              <a:ext uri="{FF2B5EF4-FFF2-40B4-BE49-F238E27FC236}">
                <a16:creationId xmlns:a16="http://schemas.microsoft.com/office/drawing/2014/main" id="{DB8B5C26-2C67-D71B-6928-1CBF7F2D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96" y="2684238"/>
            <a:ext cx="7239376" cy="40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Jewish American school will volunteer in Israel for a month ...">
            <a:extLst>
              <a:ext uri="{FF2B5EF4-FFF2-40B4-BE49-F238E27FC236}">
                <a16:creationId xmlns:a16="http://schemas.microsoft.com/office/drawing/2014/main" id="{FB6B2CFB-56F3-2BD3-0426-974DF7976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910">
            <a:off x="5796195" y="41836"/>
            <a:ext cx="6006334" cy="39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NFuture Volunteer in Israel Mission - Tour Category / Jewish ...">
            <a:extLst>
              <a:ext uri="{FF2B5EF4-FFF2-40B4-BE49-F238E27FC236}">
                <a16:creationId xmlns:a16="http://schemas.microsoft.com/office/drawing/2014/main" id="{1C491B16-A2DA-8ADA-3293-DDBC1D20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30">
            <a:off x="-800111" y="1267871"/>
            <a:ext cx="6474372" cy="36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We Help | Jewish Community Federation">
            <a:extLst>
              <a:ext uri="{FF2B5EF4-FFF2-40B4-BE49-F238E27FC236}">
                <a16:creationId xmlns:a16="http://schemas.microsoft.com/office/drawing/2014/main" id="{A525D39E-07AF-95BF-CD61-3C2A9563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14" y="3262704"/>
            <a:ext cx="6140290" cy="346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3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6419E-E5EE-9375-373E-C27A49B4A3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9600" dirty="0">
                <a:latin typeface="David" panose="020E0502060401010101" pitchFamily="34" charset="-79"/>
                <a:cs typeface="David" panose="020E0502060401010101" pitchFamily="34" charset="-79"/>
              </a:rPr>
              <a:t>מסעות היהודים </a:t>
            </a:r>
            <a:endParaRPr lang="en-US" sz="9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A0348-852A-B9FA-9D79-40521AFF35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https://vimeo.com/536268657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  <a:p>
            <a:r>
              <a:rPr lang="he-IL" dirty="0"/>
              <a:t>סיסמה: 2121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C0E8981-F19E-BECB-E4AE-E77E1B5A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1415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758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274B-C83E-B4D3-8268-DF826D72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BA6BB6-F8E1-A311-6A9C-594DB998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1415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amah Stands with Israel — Camp Ramah">
            <a:extLst>
              <a:ext uri="{FF2B5EF4-FFF2-40B4-BE49-F238E27FC236}">
                <a16:creationId xmlns:a16="http://schemas.microsoft.com/office/drawing/2014/main" id="{208F20BB-73F9-1FFF-2AD9-A653C0559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264">
            <a:off x="7567696" y="-24332"/>
            <a:ext cx="4148302" cy="55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NFuture Volunteer in Israel Mission - Tour Category / Jewish ...">
            <a:extLst>
              <a:ext uri="{FF2B5EF4-FFF2-40B4-BE49-F238E27FC236}">
                <a16:creationId xmlns:a16="http://schemas.microsoft.com/office/drawing/2014/main" id="{E707E3CE-B323-6E30-A697-4C551E016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488">
            <a:off x="130994" y="277064"/>
            <a:ext cx="6889039" cy="38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howing support for Israel, American Christians volunteer for war ...">
            <a:extLst>
              <a:ext uri="{FF2B5EF4-FFF2-40B4-BE49-F238E27FC236}">
                <a16:creationId xmlns:a16="http://schemas.microsoft.com/office/drawing/2014/main" id="{86EAFC10-CD3D-91A4-262A-4858F0D7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431">
            <a:off x="2773084" y="2935138"/>
            <a:ext cx="6079637" cy="405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3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8A0816-D3C9-0215-F059-BECFF7405F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21494"/>
            <a:ext cx="10905066" cy="256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7B2849-6EA3-CE44-9240-BB3B6BD96ACA}"/>
              </a:ext>
            </a:extLst>
          </p:cNvPr>
          <p:cNvSpPr txBox="1"/>
          <p:nvPr/>
        </p:nvSpPr>
        <p:spPr>
          <a:xfrm>
            <a:off x="1214325" y="3576320"/>
            <a:ext cx="10185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7200" b="1" dirty="0">
                <a:solidFill>
                  <a:srgbClr val="2814FF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כי כולנו חלק מהסיפור</a:t>
            </a:r>
            <a:endParaRPr lang="en-US" sz="7200" b="1" dirty="0">
              <a:solidFill>
                <a:srgbClr val="2814FF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3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EE473-1CC0-1922-B3FE-E737AA23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40" y="1292542"/>
            <a:ext cx="10916920" cy="5560695"/>
          </a:xfrm>
        </p:spPr>
        <p:txBody>
          <a:bodyPr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54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כמה יהודים חיים היום בעולם?</a:t>
            </a:r>
            <a:endParaRPr lang="en-US" sz="54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10 מיליון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7 מיליון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15 מיליון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20 מיליון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95B795-8FBC-05EA-E273-68932FDD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1415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7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EE473-1CC0-1922-B3FE-E737AA23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40" y="1292542"/>
            <a:ext cx="10916920" cy="5560695"/>
          </a:xfrm>
        </p:spPr>
        <p:txBody>
          <a:bodyPr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54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כמה יהודים חיים היום בעולם?</a:t>
            </a:r>
            <a:endParaRPr lang="en-US" sz="54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10 מיליון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7 מיליון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highlight>
                  <a:srgbClr val="FFFF00"/>
                </a:highlight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15 מיליון</a:t>
            </a:r>
            <a:endParaRPr lang="en-US" sz="3600" dirty="0">
              <a:effectLst/>
              <a:highlight>
                <a:srgbClr val="FFFF00"/>
              </a:highlight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6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20 מיליון</a:t>
            </a:r>
            <a:endParaRPr lang="en-US" sz="36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95B795-8FBC-05EA-E273-68932FDD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1415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45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DE0ECE-067C-AE26-7D55-7B4FC541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20" y="1402080"/>
            <a:ext cx="11211560" cy="5069840"/>
          </a:xfrm>
        </p:spPr>
        <p:txBody>
          <a:bodyPr>
            <a:normAutofit fontScale="92500" lnSpcReduction="20000"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58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באיזו מדינה חיים היום הכי הרבה יהודים?</a:t>
            </a:r>
            <a:endParaRPr lang="en-US" sz="58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דרום אפריקה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ישראל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ארה"ב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פולין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E51846-3955-D82F-2922-4B65314C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1415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42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DE0ECE-067C-AE26-7D55-7B4FC541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20" y="1402080"/>
            <a:ext cx="11211560" cy="5069840"/>
          </a:xfrm>
        </p:spPr>
        <p:txBody>
          <a:bodyPr>
            <a:normAutofit fontScale="92500" lnSpcReduction="20000"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58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באיזו מדינה חיים היום הכי הרבה יהודים?</a:t>
            </a:r>
            <a:endParaRPr lang="en-US" sz="58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דרום אפריקה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highlight>
                  <a:srgbClr val="FFFF00"/>
                </a:highlight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ישראל</a:t>
            </a:r>
            <a:endParaRPr lang="en-US" sz="3900" dirty="0">
              <a:effectLst/>
              <a:highlight>
                <a:srgbClr val="FFFF00"/>
              </a:highlight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ארה"ב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פולין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E51846-3955-D82F-2922-4B65314C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1415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57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5D1D-9781-4C50-33DA-8E3C0F3D3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480"/>
            <a:ext cx="10652760" cy="4876483"/>
          </a:xfrm>
        </p:spPr>
        <p:txBody>
          <a:bodyPr/>
          <a:lstStyle/>
          <a:p>
            <a:pPr marL="0" indent="0" algn="r">
              <a:buNone/>
            </a:pPr>
            <a:r>
              <a:rPr lang="he-IL" sz="36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חצי מהעם היהודי גר היום בחמש ערים, מהן הערים הללו?</a:t>
            </a:r>
            <a:endParaRPr lang="en-US" sz="36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/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D9A93F-6232-537E-AC0F-B818AFE4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1415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5FAC88-1A0E-0B72-77E5-FAB5B5863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361794"/>
              </p:ext>
            </p:extLst>
          </p:nvPr>
        </p:nvGraphicFramePr>
        <p:xfrm>
          <a:off x="934719" y="2123441"/>
          <a:ext cx="10292081" cy="4317999"/>
        </p:xfrm>
        <a:graphic>
          <a:graphicData uri="http://schemas.openxmlformats.org/drawingml/2006/table">
            <a:tbl>
              <a:tblPr rtl="1" firstRow="1" firstCol="1" bandRow="1"/>
              <a:tblGrid>
                <a:gridCol w="1734661">
                  <a:extLst>
                    <a:ext uri="{9D8B030D-6E8A-4147-A177-3AD203B41FA5}">
                      <a16:colId xmlns:a16="http://schemas.microsoft.com/office/drawing/2014/main" val="1557457373"/>
                    </a:ext>
                  </a:extLst>
                </a:gridCol>
                <a:gridCol w="1634632">
                  <a:extLst>
                    <a:ext uri="{9D8B030D-6E8A-4147-A177-3AD203B41FA5}">
                      <a16:colId xmlns:a16="http://schemas.microsoft.com/office/drawing/2014/main" val="3684503803"/>
                    </a:ext>
                  </a:extLst>
                </a:gridCol>
                <a:gridCol w="1721243">
                  <a:extLst>
                    <a:ext uri="{9D8B030D-6E8A-4147-A177-3AD203B41FA5}">
                      <a16:colId xmlns:a16="http://schemas.microsoft.com/office/drawing/2014/main" val="215547772"/>
                    </a:ext>
                  </a:extLst>
                </a:gridCol>
                <a:gridCol w="1732222">
                  <a:extLst>
                    <a:ext uri="{9D8B030D-6E8A-4147-A177-3AD203B41FA5}">
                      <a16:colId xmlns:a16="http://schemas.microsoft.com/office/drawing/2014/main" val="1110973745"/>
                    </a:ext>
                  </a:extLst>
                </a:gridCol>
                <a:gridCol w="1715144">
                  <a:extLst>
                    <a:ext uri="{9D8B030D-6E8A-4147-A177-3AD203B41FA5}">
                      <a16:colId xmlns:a16="http://schemas.microsoft.com/office/drawing/2014/main" val="1475535972"/>
                    </a:ext>
                  </a:extLst>
                </a:gridCol>
                <a:gridCol w="1754179">
                  <a:extLst>
                    <a:ext uri="{9D8B030D-6E8A-4147-A177-3AD203B41FA5}">
                      <a16:colId xmlns:a16="http://schemas.microsoft.com/office/drawing/2014/main" val="2442629417"/>
                    </a:ext>
                  </a:extLst>
                </a:gridCol>
              </a:tblGrid>
              <a:tr h="93688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תל אביב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ורשה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ברלין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סן פרנסיסקו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פריז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לוס אנג'לס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47708"/>
                  </a:ext>
                </a:extLst>
              </a:tr>
              <a:tr h="93688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יוהנסבורג</a:t>
                      </a:r>
                      <a:endParaRPr lang="en-US" sz="2400" dirty="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באר שבע</a:t>
                      </a:r>
                      <a:endParaRPr lang="en-US" sz="2400" dirty="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מקסיקו סיטי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חיפה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בנגקוק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נהריה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182016"/>
                  </a:ext>
                </a:extLst>
              </a:tr>
              <a:tr h="75367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לונדון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ניו יורק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פילדלפיה</a:t>
                      </a:r>
                      <a:endParaRPr lang="en-US" sz="2400" dirty="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מדריד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פראג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מיאמי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274908"/>
                  </a:ext>
                </a:extLst>
              </a:tr>
              <a:tr h="75367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אדיס אבבה</a:t>
                      </a:r>
                      <a:endParaRPr lang="en-US" sz="2400" dirty="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סאו פאולו</a:t>
                      </a:r>
                      <a:endParaRPr lang="en-US" sz="2400" dirty="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נס ציונה</a:t>
                      </a:r>
                      <a:endParaRPr lang="en-US" sz="2400" dirty="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נאירובי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ירושלים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ריו דה ז'נירו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764906"/>
                  </a:ext>
                </a:extLst>
              </a:tr>
              <a:tr h="93688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בואנוס איירס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סידני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סיאטל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טוקיו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קזבלנקה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בייג'ינג</a:t>
                      </a:r>
                      <a:endParaRPr lang="en-US" sz="2400" dirty="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015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97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5D1D-9781-4C50-33DA-8E3C0F3D3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480"/>
            <a:ext cx="10652760" cy="4876483"/>
          </a:xfrm>
        </p:spPr>
        <p:txBody>
          <a:bodyPr/>
          <a:lstStyle/>
          <a:p>
            <a:pPr marL="0" indent="0" algn="r">
              <a:buNone/>
            </a:pPr>
            <a:r>
              <a:rPr lang="he-IL" sz="36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חצי מהעם היהודי גר היום בחמש ערים, מהן הערים הללו?</a:t>
            </a:r>
            <a:endParaRPr lang="en-US" sz="36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/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D9A93F-6232-537E-AC0F-B818AFE4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1415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5FAC88-1A0E-0B72-77E5-FAB5B5863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35376"/>
              </p:ext>
            </p:extLst>
          </p:nvPr>
        </p:nvGraphicFramePr>
        <p:xfrm>
          <a:off x="934719" y="2123441"/>
          <a:ext cx="10292081" cy="4317999"/>
        </p:xfrm>
        <a:graphic>
          <a:graphicData uri="http://schemas.openxmlformats.org/drawingml/2006/table">
            <a:tbl>
              <a:tblPr rtl="1" firstRow="1" firstCol="1" bandRow="1"/>
              <a:tblGrid>
                <a:gridCol w="1734661">
                  <a:extLst>
                    <a:ext uri="{9D8B030D-6E8A-4147-A177-3AD203B41FA5}">
                      <a16:colId xmlns:a16="http://schemas.microsoft.com/office/drawing/2014/main" val="1557457373"/>
                    </a:ext>
                  </a:extLst>
                </a:gridCol>
                <a:gridCol w="1634632">
                  <a:extLst>
                    <a:ext uri="{9D8B030D-6E8A-4147-A177-3AD203B41FA5}">
                      <a16:colId xmlns:a16="http://schemas.microsoft.com/office/drawing/2014/main" val="3684503803"/>
                    </a:ext>
                  </a:extLst>
                </a:gridCol>
                <a:gridCol w="1721243">
                  <a:extLst>
                    <a:ext uri="{9D8B030D-6E8A-4147-A177-3AD203B41FA5}">
                      <a16:colId xmlns:a16="http://schemas.microsoft.com/office/drawing/2014/main" val="215547772"/>
                    </a:ext>
                  </a:extLst>
                </a:gridCol>
                <a:gridCol w="1732222">
                  <a:extLst>
                    <a:ext uri="{9D8B030D-6E8A-4147-A177-3AD203B41FA5}">
                      <a16:colId xmlns:a16="http://schemas.microsoft.com/office/drawing/2014/main" val="1110973745"/>
                    </a:ext>
                  </a:extLst>
                </a:gridCol>
                <a:gridCol w="1715144">
                  <a:extLst>
                    <a:ext uri="{9D8B030D-6E8A-4147-A177-3AD203B41FA5}">
                      <a16:colId xmlns:a16="http://schemas.microsoft.com/office/drawing/2014/main" val="1475535972"/>
                    </a:ext>
                  </a:extLst>
                </a:gridCol>
                <a:gridCol w="1754179">
                  <a:extLst>
                    <a:ext uri="{9D8B030D-6E8A-4147-A177-3AD203B41FA5}">
                      <a16:colId xmlns:a16="http://schemas.microsoft.com/office/drawing/2014/main" val="2442629417"/>
                    </a:ext>
                  </a:extLst>
                </a:gridCol>
              </a:tblGrid>
              <a:tr h="93688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תל אביב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ורשה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ברלין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סן פרנסיסקו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פריז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לוס אנג'לס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547708"/>
                  </a:ext>
                </a:extLst>
              </a:tr>
              <a:tr h="93688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יוהנסבורג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באר שבע</a:t>
                      </a:r>
                      <a:endParaRPr lang="en-US" sz="2400" dirty="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מקסיקו סיטי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חיפה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בנגקוק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נהריה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182016"/>
                  </a:ext>
                </a:extLst>
              </a:tr>
              <a:tr h="75367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לונדון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ניו יורק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פילדלפיה</a:t>
                      </a:r>
                      <a:endParaRPr lang="en-US" sz="2400" dirty="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מדריד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פראג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מיאמי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274908"/>
                  </a:ext>
                </a:extLst>
              </a:tr>
              <a:tr h="75367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אדיס אבבה</a:t>
                      </a:r>
                      <a:endParaRPr lang="en-US" sz="2400" dirty="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סאו פאולו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נס ציונה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נאירובי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ירושלים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ריו דה ז'נירו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764906"/>
                  </a:ext>
                </a:extLst>
              </a:tr>
              <a:tr h="93688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בואנוס איירס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סידני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סיאטל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טוקיו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קזבלנקה</a:t>
                      </a:r>
                      <a:endParaRPr lang="en-US" sz="240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unPenh" panose="020F0502020204030204" pitchFamily="2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בייג'ינג</a:t>
                      </a:r>
                      <a:endParaRPr lang="en-US" sz="2400" dirty="0">
                        <a:effectLst/>
                        <a:latin typeface="DaunPenh" panose="020F0502020204030204" pitchFamily="2" charset="0"/>
                        <a:ea typeface="Calibri" panose="020F0502020204030204" pitchFamily="34" charset="0"/>
                        <a:cs typeface="DaunPenh" panose="020F0502020204030204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015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27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5D1D-9781-4C50-33DA-8E3C0F3D3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1300480"/>
            <a:ext cx="11795760" cy="5262880"/>
          </a:xfrm>
        </p:spPr>
        <p:txBody>
          <a:bodyPr>
            <a:normAutofit fontScale="92500"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47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בין שנת 2021 לשנת 2022, כמה יהודים עלו לארץ ישראל?</a:t>
            </a:r>
            <a:endParaRPr lang="en-US" sz="47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20,000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60,000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40,000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cs"/>
              <a:buAutoNum type="hebrew2Minus"/>
            </a:pPr>
            <a:r>
              <a:rPr lang="he-IL" sz="39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80,000</a:t>
            </a:r>
            <a:endParaRPr lang="en-US" sz="39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D9A93F-6232-537E-AC0F-B818AFE48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14150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13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359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Alef</vt:lpstr>
      <vt:lpstr>Aptos</vt:lpstr>
      <vt:lpstr>Aptos Display</vt:lpstr>
      <vt:lpstr>Arial</vt:lpstr>
      <vt:lpstr>Calibri</vt:lpstr>
      <vt:lpstr>DaunPenh</vt:lpstr>
      <vt:lpstr>David</vt:lpstr>
      <vt:lpstr>Times New Roman</vt:lpstr>
      <vt:lpstr>Office Theme</vt:lpstr>
      <vt:lpstr>PowerPoint Presentation</vt:lpstr>
      <vt:lpstr>מסעות היהודים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Salina Fichman</dc:creator>
  <cp:lastModifiedBy>Liron Biran</cp:lastModifiedBy>
  <cp:revision>9</cp:revision>
  <dcterms:created xsi:type="dcterms:W3CDTF">2024-03-12T08:26:27Z</dcterms:created>
  <dcterms:modified xsi:type="dcterms:W3CDTF">2024-03-17T08:17:39Z</dcterms:modified>
</cp:coreProperties>
</file>