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David" panose="020E0502060401010101" pitchFamily="34" charset="-79"/>
      <p:regular r:id="rId21"/>
      <p:bold r:id="rId22"/>
    </p:embeddedFont>
    <p:embeddedFont>
      <p:font typeface="Mali" panose="020B0604020202020204" charset="-34"/>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gM126atXUWBZm2RpEV6BKbXvP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2d01257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102d01257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51c39990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051c3999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10" y="8127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5500" b="1" dirty="0">
                <a:latin typeface="Times New Roman" panose="02020603050405020304" pitchFamily="18" charset="0"/>
                <a:ea typeface="David"/>
                <a:cs typeface="Times New Roman" panose="02020603050405020304" pitchFamily="18" charset="0"/>
                <a:sym typeface="David"/>
              </a:rPr>
              <a:t>ביקור ב-</a:t>
            </a:r>
            <a:endParaRPr sz="5500" b="1" dirty="0">
              <a:latin typeface="Times New Roman" panose="02020603050405020304" pitchFamily="18" charset="0"/>
              <a:ea typeface="David"/>
              <a:cs typeface="Times New Roman" panose="02020603050405020304" pitchFamily="18"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5500" b="1" dirty="0">
                <a:latin typeface="Times New Roman" panose="02020603050405020304" pitchFamily="18" charset="0"/>
                <a:ea typeface="David"/>
                <a:cs typeface="Times New Roman" panose="02020603050405020304" pitchFamily="18" charset="0"/>
                <a:sym typeface="David"/>
              </a:rPr>
              <a:t>''אנו - מוזיאון העם היהודי'' </a:t>
            </a:r>
            <a:endParaRPr sz="5500" b="1" dirty="0">
              <a:latin typeface="Times New Roman" panose="02020603050405020304" pitchFamily="18" charset="0"/>
              <a:ea typeface="David"/>
              <a:cs typeface="Times New Roman" panose="02020603050405020304" pitchFamily="18"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6600" b="1" dirty="0">
                <a:solidFill>
                  <a:srgbClr val="0000FF"/>
                </a:solidFill>
                <a:latin typeface="Times New Roman" panose="02020603050405020304" pitchFamily="18" charset="0"/>
                <a:ea typeface="David"/>
                <a:cs typeface="Times New Roman" panose="02020603050405020304" pitchFamily="18" charset="0"/>
                <a:sym typeface="David"/>
              </a:rPr>
              <a:t>תכנית שורשים</a:t>
            </a:r>
            <a:endParaRPr sz="6600" b="1" dirty="0">
              <a:solidFill>
                <a:srgbClr val="0000FF"/>
              </a:solidFill>
              <a:latin typeface="Times New Roman" panose="02020603050405020304" pitchFamily="18" charset="0"/>
              <a:ea typeface="David"/>
              <a:cs typeface="Times New Roman" panose="02020603050405020304" pitchFamily="18" charset="0"/>
              <a:sym typeface="David"/>
            </a:endParaRPr>
          </a:p>
        </p:txBody>
      </p:sp>
      <p:pic>
        <p:nvPicPr>
          <p:cNvPr id="137" name="Google Shape;137;p1"/>
          <p:cNvPicPr preferRelativeResize="0"/>
          <p:nvPr/>
        </p:nvPicPr>
        <p:blipFill>
          <a:blip r:embed="rId3">
            <a:alphaModFix/>
          </a:blip>
          <a:stretch>
            <a:fillRect/>
          </a:stretch>
        </p:blipFill>
        <p:spPr>
          <a:xfrm>
            <a:off x="3298288" y="3285750"/>
            <a:ext cx="5738675" cy="3824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3" name="Google Shape;193;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4700" b="1" dirty="0">
                <a:solidFill>
                  <a:schemeClr val="lt1"/>
                </a:solidFill>
                <a:latin typeface="Times New Roman" panose="02020603050405020304" pitchFamily="18" charset="0"/>
                <a:ea typeface="David"/>
                <a:cs typeface="Times New Roman" panose="02020603050405020304" pitchFamily="18" charset="0"/>
                <a:sym typeface="David"/>
              </a:rPr>
              <a:t>מחכים לכם!</a:t>
            </a:r>
            <a:endParaRPr sz="5300" b="1" i="0" u="none" strike="noStrike" cap="none" dirty="0">
              <a:solidFill>
                <a:schemeClr val="lt1"/>
              </a:solidFill>
              <a:latin typeface="Times New Roman" panose="02020603050405020304" pitchFamily="18" charset="0"/>
              <a:ea typeface="David"/>
              <a:cs typeface="Times New Roman" panose="02020603050405020304" pitchFamily="18" charset="0"/>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207625" y="61846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423724" y="3147050"/>
            <a:ext cx="9915900" cy="2387700"/>
          </a:xfrm>
          <a:prstGeom prst="rect">
            <a:avLst/>
          </a:prstGeom>
          <a:noFill/>
          <a:ln>
            <a:noFill/>
          </a:ln>
        </p:spPr>
        <p:txBody>
          <a:bodyPr spcFirstLastPara="1" wrap="square" lIns="91425" tIns="45700" rIns="91425" bIns="45700" anchor="b" anchorCtr="0">
            <a:noAutofit/>
          </a:bodyPr>
          <a:lstStyle/>
          <a:p>
            <a:pPr marL="0" lvl="0" indent="0" algn="just" rtl="1">
              <a:lnSpc>
                <a:spcPct val="115000"/>
              </a:lnSpc>
              <a:spcBef>
                <a:spcPts val="0"/>
              </a:spcBef>
              <a:spcAft>
                <a:spcPts val="0"/>
              </a:spcAft>
              <a:buNone/>
            </a:pPr>
            <a:r>
              <a:rPr lang="iw-IL" sz="3700" b="1" dirty="0">
                <a:solidFill>
                  <a:srgbClr val="2814FF"/>
                </a:solidFill>
                <a:latin typeface="Times New Roman" panose="02020603050405020304" pitchFamily="18" charset="0"/>
                <a:ea typeface="David"/>
                <a:cs typeface="Times New Roman" panose="02020603050405020304" pitchFamily="18" charset="0"/>
                <a:sym typeface="David"/>
              </a:rPr>
              <a:t>על המוזיאון שלנו</a:t>
            </a:r>
            <a:endParaRPr sz="3700" b="1" dirty="0">
              <a:solidFill>
                <a:srgbClr val="2814FF"/>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r>
              <a:rPr lang="iw-IL" sz="3000" dirty="0">
                <a:solidFill>
                  <a:srgbClr val="000000"/>
                </a:solidFill>
                <a:latin typeface="Times New Roman" panose="02020603050405020304" pitchFamily="18" charset="0"/>
                <a:ea typeface="David"/>
                <a:cs typeface="Times New Roman" panose="02020603050405020304" pitchFamily="18" charset="0"/>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r>
              <a:rPr lang="iw-IL" sz="3000" dirty="0">
                <a:solidFill>
                  <a:srgbClr val="000000"/>
                </a:solidFill>
                <a:latin typeface="Times New Roman" panose="02020603050405020304" pitchFamily="18" charset="0"/>
                <a:ea typeface="David"/>
                <a:cs typeface="Times New Roman" panose="02020603050405020304" pitchFamily="18" charset="0"/>
                <a:sym typeface="David"/>
              </a:rPr>
              <a:t>אנו מזמינים אתכם למסע חוויתי </a:t>
            </a: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r>
              <a:rPr lang="iw-IL" sz="3000" dirty="0">
                <a:solidFill>
                  <a:srgbClr val="000000"/>
                </a:solidFill>
                <a:latin typeface="Times New Roman" panose="02020603050405020304" pitchFamily="18" charset="0"/>
                <a:ea typeface="David"/>
                <a:cs typeface="Times New Roman" panose="02020603050405020304" pitchFamily="18" charset="0"/>
                <a:sym typeface="David"/>
              </a:rPr>
              <a:t>בכל תחומי החיים ולאורך הדורות, </a:t>
            </a: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r>
              <a:rPr lang="iw-IL" sz="3000" dirty="0">
                <a:solidFill>
                  <a:srgbClr val="000000"/>
                </a:solidFill>
                <a:latin typeface="Times New Roman" panose="02020603050405020304" pitchFamily="18" charset="0"/>
                <a:ea typeface="David"/>
                <a:cs typeface="Times New Roman" panose="02020603050405020304" pitchFamily="18" charset="0"/>
                <a:sym typeface="David"/>
              </a:rPr>
              <a:t>כדי לגלות כיצד כולנו חלק מהסיפור.</a:t>
            </a: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115000"/>
              </a:lnSpc>
              <a:spcBef>
                <a:spcPts val="0"/>
              </a:spcBef>
              <a:spcAft>
                <a:spcPts val="0"/>
              </a:spcAft>
              <a:buNone/>
            </a:pPr>
            <a:endParaRPr sz="3000" dirty="0">
              <a:solidFill>
                <a:srgbClr val="000000"/>
              </a:solidFill>
              <a:latin typeface="Times New Roman" panose="02020603050405020304" pitchFamily="18" charset="0"/>
              <a:ea typeface="David"/>
              <a:cs typeface="Times New Roman" panose="02020603050405020304" pitchFamily="18" charset="0"/>
              <a:sym typeface="David"/>
            </a:endParaRPr>
          </a:p>
        </p:txBody>
      </p:sp>
      <p:pic>
        <p:nvPicPr>
          <p:cNvPr id="144" name="Google Shape;144;g102d0125742_0_0"/>
          <p:cNvPicPr preferRelativeResize="0"/>
          <p:nvPr/>
        </p:nvPicPr>
        <p:blipFill>
          <a:blip r:embed="rId3">
            <a:alphaModFix/>
          </a:blip>
          <a:stretch>
            <a:fillRect/>
          </a:stretch>
        </p:blipFill>
        <p:spPr>
          <a:xfrm>
            <a:off x="161175" y="28422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878389" y="2849687"/>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iw-IL" sz="3800" b="1" dirty="0">
                <a:solidFill>
                  <a:srgbClr val="2814FF"/>
                </a:solidFill>
                <a:latin typeface="Times New Roman" panose="02020603050405020304" pitchFamily="18" charset="0"/>
                <a:ea typeface="David"/>
                <a:cs typeface="Times New Roman" panose="02020603050405020304" pitchFamily="18" charset="0"/>
                <a:sym typeface="David"/>
              </a:rPr>
              <a:t>על התכנית:</a:t>
            </a:r>
            <a:endParaRPr sz="3800" b="1" dirty="0">
              <a:solidFill>
                <a:srgbClr val="2814FF"/>
              </a:solidFill>
              <a:latin typeface="Times New Roman" panose="02020603050405020304" pitchFamily="18" charset="0"/>
              <a:ea typeface="David"/>
              <a:cs typeface="Times New Roman" panose="02020603050405020304" pitchFamily="18" charset="0"/>
              <a:sym typeface="David"/>
            </a:endParaRPr>
          </a:p>
          <a:p>
            <a:pPr marL="0" lvl="0" indent="0" algn="just" rtl="1">
              <a:lnSpc>
                <a:spcPct val="90000"/>
              </a:lnSpc>
              <a:spcBef>
                <a:spcPts val="0"/>
              </a:spcBef>
              <a:spcAft>
                <a:spcPts val="0"/>
              </a:spcAft>
              <a:buClr>
                <a:srgbClr val="2814FF"/>
              </a:buClr>
              <a:buSzPts val="10350"/>
              <a:buFont typeface="Calibri"/>
              <a:buNone/>
            </a:pPr>
            <a:r>
              <a:rPr lang="iw-IL" sz="3100" dirty="0">
                <a:solidFill>
                  <a:schemeClr val="dk1"/>
                </a:solidFill>
                <a:latin typeface="Times New Roman" panose="02020603050405020304" pitchFamily="18" charset="0"/>
                <a:ea typeface="David"/>
                <a:cs typeface="Times New Roman" panose="02020603050405020304" pitchFamily="18" charset="0"/>
                <a:sym typeface="David"/>
              </a:rPr>
              <a:t>בתכנית ''שורשים''</a:t>
            </a:r>
            <a:r>
              <a:rPr lang="he-IL" sz="3100" dirty="0">
                <a:solidFill>
                  <a:schemeClr val="dk1"/>
                </a:solidFill>
                <a:latin typeface="Times New Roman" panose="02020603050405020304" pitchFamily="18" charset="0"/>
                <a:ea typeface="David"/>
                <a:cs typeface="Times New Roman" panose="02020603050405020304" pitchFamily="18" charset="0"/>
                <a:sym typeface="David"/>
              </a:rPr>
              <a:t> </a:t>
            </a:r>
            <a:r>
              <a:rPr lang="iw-IL" sz="3100" dirty="0">
                <a:solidFill>
                  <a:schemeClr val="dk1"/>
                </a:solidFill>
                <a:latin typeface="Times New Roman" panose="02020603050405020304" pitchFamily="18" charset="0"/>
                <a:ea typeface="David"/>
                <a:cs typeface="Times New Roman" panose="02020603050405020304" pitchFamily="18" charset="0"/>
                <a:sym typeface="David"/>
              </a:rPr>
              <a:t>אנו מציעים </a:t>
            </a:r>
            <a:r>
              <a:rPr lang="iw-IL" sz="3100" b="1" dirty="0">
                <a:solidFill>
                  <a:schemeClr val="dk1"/>
                </a:solidFill>
                <a:latin typeface="Times New Roman" panose="02020603050405020304" pitchFamily="18" charset="0"/>
                <a:ea typeface="David"/>
                <a:cs typeface="Times New Roman" panose="02020603050405020304" pitchFamily="18" charset="0"/>
                <a:sym typeface="David"/>
              </a:rPr>
              <a:t>סיור חוויתי של שעתיים </a:t>
            </a:r>
            <a:r>
              <a:rPr lang="iw-IL" sz="3100" b="1" dirty="0">
                <a:solidFill>
                  <a:schemeClr val="tx1"/>
                </a:solidFill>
                <a:latin typeface="Times New Roman" panose="02020603050405020304" pitchFamily="18" charset="0"/>
                <a:ea typeface="David"/>
                <a:cs typeface="Times New Roman" panose="02020603050405020304" pitchFamily="18" charset="0"/>
                <a:sym typeface="David"/>
              </a:rPr>
              <a:t>לכיתות ז-ט</a:t>
            </a:r>
            <a:r>
              <a:rPr lang="iw-IL" sz="3100" dirty="0">
                <a:solidFill>
                  <a:schemeClr val="tx1"/>
                </a:solidFill>
                <a:latin typeface="Times New Roman" panose="02020603050405020304" pitchFamily="18" charset="0"/>
                <a:ea typeface="David"/>
                <a:cs typeface="Times New Roman" panose="02020603050405020304" pitchFamily="18" charset="0"/>
                <a:sym typeface="David"/>
              </a:rPr>
              <a:t> </a:t>
            </a:r>
            <a:r>
              <a:rPr lang="he-IL" sz="3100" dirty="0">
                <a:solidFill>
                  <a:schemeClr val="tx1"/>
                </a:solidFill>
                <a:latin typeface="Times New Roman" panose="02020603050405020304" pitchFamily="18" charset="0"/>
                <a:ea typeface="David"/>
                <a:cs typeface="Times New Roman" panose="02020603050405020304" pitchFamily="18" charset="0"/>
                <a:sym typeface="David"/>
              </a:rPr>
              <a:t>ה</a:t>
            </a:r>
            <a:r>
              <a:rPr lang="he-IL" sz="3100" dirty="0">
                <a:solidFill>
                  <a:schemeClr val="tx1"/>
                </a:solidFill>
                <a:effectLst/>
                <a:latin typeface="Times New Roman" panose="02020603050405020304" pitchFamily="18" charset="0"/>
                <a:ea typeface="David" panose="020E0502060401010101" pitchFamily="34" charset="-79"/>
                <a:cs typeface="Times New Roman" panose="02020603050405020304" pitchFamily="18" charset="0"/>
              </a:rPr>
              <a:t>מעניק לתלמידות/ים הזדמנות לבחון מרכיבים שונים בזהותן/ם, לראות כיצד ההיסטוריה המשפחתית (והלאומית) משפיעה על מי שהן/ם כיום ובאופן דומה לזה של אוצרות מוזיאון "אנו", לעצב את המוזיאון הפרטי שלהן/ם, המורכב מן הזהות האישית/משפחתית, ההיסטורית והקהילתית, הכל בזיקה אל התרבות היהודית כגורם משפיע.</a:t>
            </a:r>
            <a:br>
              <a:rPr lang="he-IL" sz="3100" dirty="0">
                <a:solidFill>
                  <a:schemeClr val="tx1"/>
                </a:solidFill>
                <a:effectLst/>
                <a:latin typeface="Times New Roman" panose="02020603050405020304" pitchFamily="18" charset="0"/>
                <a:ea typeface="David" panose="020E0502060401010101" pitchFamily="34" charset="-79"/>
                <a:cs typeface="Times New Roman" panose="02020603050405020304" pitchFamily="18" charset="0"/>
              </a:rPr>
            </a:br>
            <a:endParaRPr sz="3100" dirty="0">
              <a:solidFill>
                <a:schemeClr val="tx1"/>
              </a:solidFill>
              <a:latin typeface="Times New Roman" panose="02020603050405020304" pitchFamily="18" charset="0"/>
              <a:ea typeface="David"/>
              <a:cs typeface="Times New Roman" panose="02020603050405020304" pitchFamily="18" charset="0"/>
              <a:sym typeface="David"/>
            </a:endParaRPr>
          </a:p>
          <a:p>
            <a:pPr marL="0" lvl="0" indent="0" algn="r" rtl="1">
              <a:lnSpc>
                <a:spcPct val="90000"/>
              </a:lnSpc>
              <a:spcBef>
                <a:spcPts val="0"/>
              </a:spcBef>
              <a:spcAft>
                <a:spcPts val="0"/>
              </a:spcAft>
              <a:buClr>
                <a:srgbClr val="2814FF"/>
              </a:buClr>
              <a:buSzPts val="10350"/>
              <a:buFont typeface="Calibri"/>
              <a:buNone/>
            </a:pPr>
            <a:endParaRPr sz="3300" dirty="0">
              <a:solidFill>
                <a:schemeClr val="dk1"/>
              </a:solidFill>
              <a:latin typeface="Times New Roman" panose="02020603050405020304" pitchFamily="18" charset="0"/>
              <a:ea typeface="David"/>
              <a:cs typeface="Times New Roman" panose="02020603050405020304" pitchFamily="18" charset="0"/>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בית הספר ללימודי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אנו - מוזיאון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2814FF"/>
              </a:solidFill>
              <a:latin typeface="David"/>
              <a:ea typeface="David"/>
              <a:cs typeface="David"/>
              <a:sym typeface="David"/>
            </a:endParaRPr>
          </a:p>
        </p:txBody>
      </p:sp>
      <p:pic>
        <p:nvPicPr>
          <p:cNvPr id="151" name="Google Shape;151;g102d0125742_0_15"/>
          <p:cNvPicPr preferRelativeResize="0"/>
          <p:nvPr/>
        </p:nvPicPr>
        <p:blipFill>
          <a:blip r:embed="rId3">
            <a:alphaModFix/>
          </a:blip>
          <a:stretch>
            <a:fillRect/>
          </a:stretch>
        </p:blipFill>
        <p:spPr>
          <a:xfrm>
            <a:off x="232775" y="4332201"/>
            <a:ext cx="3584740" cy="238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02d0125742_0_10"/>
          <p:cNvSpPr txBox="1">
            <a:spLocks noGrp="1"/>
          </p:cNvSpPr>
          <p:nvPr>
            <p:ph type="ctrTitle"/>
          </p:nvPr>
        </p:nvSpPr>
        <p:spPr>
          <a:xfrm>
            <a:off x="3225810" y="3646644"/>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200" b="1" dirty="0">
                <a:latin typeface="Times New Roman" panose="02020603050405020304" pitchFamily="18" charset="0"/>
                <a:ea typeface="David"/>
                <a:cs typeface="Times New Roman" panose="02020603050405020304" pitchFamily="18" charset="0"/>
                <a:sym typeface="David"/>
              </a:rPr>
              <a:t>מבנה הביקור:</a:t>
            </a:r>
            <a:endParaRPr sz="3200" b="1" dirty="0">
              <a:solidFill>
                <a:srgbClr val="2814FF"/>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3200" u="sng" dirty="0">
                <a:solidFill>
                  <a:schemeClr val="dk1"/>
                </a:solidFill>
                <a:latin typeface="Times New Roman" panose="02020603050405020304" pitchFamily="18" charset="0"/>
                <a:ea typeface="David"/>
                <a:cs typeface="Times New Roman" panose="02020603050405020304" pitchFamily="18" charset="0"/>
                <a:sym typeface="David"/>
              </a:rPr>
              <a:t>קומת הפסיפס</a:t>
            </a:r>
            <a:r>
              <a:rPr lang="iw-IL" sz="3200" dirty="0">
                <a:solidFill>
                  <a:schemeClr val="dk1"/>
                </a:solidFill>
                <a:latin typeface="Times New Roman" panose="02020603050405020304" pitchFamily="18" charset="0"/>
                <a:ea typeface="David"/>
                <a:cs typeface="Times New Roman" panose="02020603050405020304" pitchFamily="18" charset="0"/>
                <a:sym typeface="David"/>
              </a:rPr>
              <a:t> - קומת המודרנה המציגה את התרבות והזהות היהודית ב150 השנים האחרונות</a:t>
            </a:r>
            <a:endParaRPr sz="32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2400" dirty="0">
                <a:solidFill>
                  <a:schemeClr val="dk1"/>
                </a:solidFill>
                <a:latin typeface="Times New Roman" panose="02020603050405020304" pitchFamily="18" charset="0"/>
                <a:ea typeface="David"/>
                <a:cs typeface="Times New Roman" panose="02020603050405020304" pitchFamily="18" charset="0"/>
                <a:sym typeface="David"/>
              </a:rPr>
              <a:t>מי אני ומה מרכיב את "הסיפור שלי"?</a:t>
            </a:r>
            <a:endParaRPr sz="24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endParaRPr sz="16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3200" u="sng" dirty="0">
                <a:solidFill>
                  <a:schemeClr val="dk1"/>
                </a:solidFill>
                <a:latin typeface="Times New Roman" panose="02020603050405020304" pitchFamily="18" charset="0"/>
                <a:ea typeface="David"/>
                <a:cs typeface="Times New Roman" panose="02020603050405020304" pitchFamily="18" charset="0"/>
                <a:sym typeface="David"/>
              </a:rPr>
              <a:t>קומת המסע</a:t>
            </a:r>
            <a:r>
              <a:rPr lang="iw-IL" sz="3200" dirty="0">
                <a:solidFill>
                  <a:schemeClr val="dk1"/>
                </a:solidFill>
                <a:latin typeface="Times New Roman" panose="02020603050405020304" pitchFamily="18" charset="0"/>
                <a:ea typeface="David"/>
                <a:cs typeface="Times New Roman" panose="02020603050405020304" pitchFamily="18" charset="0"/>
                <a:sym typeface="David"/>
              </a:rPr>
              <a:t> - קומת ההיסטוריה העוברת בין קהילות וסיפורים רבים בהיסטוריה היהודית</a:t>
            </a:r>
            <a:endParaRPr sz="32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2400" dirty="0">
                <a:solidFill>
                  <a:schemeClr val="dk1"/>
                </a:solidFill>
                <a:latin typeface="Times New Roman" panose="02020603050405020304" pitchFamily="18" charset="0"/>
                <a:ea typeface="David"/>
                <a:cs typeface="Times New Roman" panose="02020603050405020304" pitchFamily="18" charset="0"/>
                <a:sym typeface="David"/>
              </a:rPr>
              <a:t>איך הגענו לכאן? החיבור בין </a:t>
            </a:r>
            <a:r>
              <a:rPr lang="iw-IL" sz="2400" dirty="0">
                <a:solidFill>
                  <a:schemeClr val="dk1"/>
                </a:solidFill>
                <a:latin typeface="Times New Roman" panose="02020603050405020304" pitchFamily="18" charset="0"/>
                <a:ea typeface="David"/>
                <a:cs typeface="Times New Roman" panose="02020603050405020304" pitchFamily="18" charset="0"/>
                <a:sym typeface="David"/>
              </a:rPr>
              <a:t>סיפורים היסטוריים שונים על קהילות יהודיות בעולם נגלה</a:t>
            </a:r>
            <a:endParaRPr sz="24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2400" dirty="0">
                <a:solidFill>
                  <a:schemeClr val="dk1"/>
                </a:solidFill>
                <a:latin typeface="Times New Roman" panose="02020603050405020304" pitchFamily="18" charset="0"/>
                <a:ea typeface="David"/>
                <a:cs typeface="Times New Roman" panose="02020603050405020304" pitchFamily="18" charset="0"/>
                <a:sym typeface="David"/>
              </a:rPr>
              <a:t> לסיפור</a:t>
            </a:r>
            <a:r>
              <a:rPr lang="he-IL" sz="2400" dirty="0">
                <a:solidFill>
                  <a:schemeClr val="dk1"/>
                </a:solidFill>
                <a:latin typeface="Times New Roman" panose="02020603050405020304" pitchFamily="18" charset="0"/>
                <a:ea typeface="David"/>
                <a:cs typeface="Times New Roman" panose="02020603050405020304" pitchFamily="18" charset="0"/>
                <a:sym typeface="David"/>
              </a:rPr>
              <a:t>ים</a:t>
            </a:r>
            <a:r>
              <a:rPr lang="iw-IL" sz="2400" dirty="0">
                <a:solidFill>
                  <a:schemeClr val="dk1"/>
                </a:solidFill>
                <a:latin typeface="Times New Roman" panose="02020603050405020304" pitchFamily="18" charset="0"/>
                <a:ea typeface="David"/>
                <a:cs typeface="Times New Roman" panose="02020603050405020304" pitchFamily="18" charset="0"/>
                <a:sym typeface="David"/>
              </a:rPr>
              <a:t> המשפחתי</a:t>
            </a:r>
            <a:r>
              <a:rPr lang="he-IL" sz="2400" dirty="0">
                <a:solidFill>
                  <a:schemeClr val="dk1"/>
                </a:solidFill>
                <a:latin typeface="Times New Roman" panose="02020603050405020304" pitchFamily="18" charset="0"/>
                <a:ea typeface="David"/>
                <a:cs typeface="Times New Roman" panose="02020603050405020304" pitchFamily="18" charset="0"/>
                <a:sym typeface="David"/>
              </a:rPr>
              <a:t>ים</a:t>
            </a:r>
            <a:r>
              <a:rPr lang="iw-IL" sz="2400" dirty="0">
                <a:solidFill>
                  <a:schemeClr val="dk1"/>
                </a:solidFill>
                <a:latin typeface="Times New Roman" panose="02020603050405020304" pitchFamily="18" charset="0"/>
                <a:ea typeface="David"/>
                <a:cs typeface="Times New Roman" panose="02020603050405020304" pitchFamily="18" charset="0"/>
                <a:sym typeface="David"/>
              </a:rPr>
              <a:t> של</a:t>
            </a:r>
            <a:r>
              <a:rPr lang="he-IL" sz="2400" dirty="0">
                <a:solidFill>
                  <a:schemeClr val="dk1"/>
                </a:solidFill>
                <a:latin typeface="Times New Roman" panose="02020603050405020304" pitchFamily="18" charset="0"/>
                <a:ea typeface="David"/>
                <a:cs typeface="Times New Roman" panose="02020603050405020304" pitchFamily="18" charset="0"/>
                <a:sym typeface="David"/>
              </a:rPr>
              <a:t>נו</a:t>
            </a:r>
            <a:endParaRPr sz="24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endParaRPr sz="16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3200" u="sng" dirty="0">
                <a:solidFill>
                  <a:schemeClr val="dk1"/>
                </a:solidFill>
                <a:latin typeface="Times New Roman" panose="02020603050405020304" pitchFamily="18" charset="0"/>
                <a:ea typeface="David"/>
                <a:cs typeface="Times New Roman" panose="02020603050405020304" pitchFamily="18" charset="0"/>
                <a:sym typeface="David"/>
              </a:rPr>
              <a:t>קומת היסודות</a:t>
            </a:r>
            <a:r>
              <a:rPr lang="iw-IL" sz="3200" dirty="0">
                <a:solidFill>
                  <a:schemeClr val="dk1"/>
                </a:solidFill>
                <a:latin typeface="Times New Roman" panose="02020603050405020304" pitchFamily="18" charset="0"/>
                <a:ea typeface="David"/>
                <a:cs typeface="Times New Roman" panose="02020603050405020304" pitchFamily="18" charset="0"/>
                <a:sym typeface="David"/>
              </a:rPr>
              <a:t> – </a:t>
            </a:r>
            <a:r>
              <a:rPr lang="he-IL" sz="3200" dirty="0">
                <a:solidFill>
                  <a:schemeClr val="dk1"/>
                </a:solidFill>
                <a:latin typeface="Times New Roman" panose="02020603050405020304" pitchFamily="18" charset="0"/>
                <a:ea typeface="David"/>
                <a:cs typeface="Times New Roman" panose="02020603050405020304" pitchFamily="18" charset="0"/>
                <a:sym typeface="David"/>
              </a:rPr>
              <a:t>הקהילה והחברה כגורם מעצב זהות</a:t>
            </a:r>
            <a:endParaRPr sz="3200" dirty="0">
              <a:solidFill>
                <a:schemeClr val="dk1"/>
              </a:solidFill>
              <a:latin typeface="Times New Roman" panose="02020603050405020304" pitchFamily="18" charset="0"/>
              <a:ea typeface="David"/>
              <a:cs typeface="Times New Roman" panose="02020603050405020304" pitchFamily="18"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2400" dirty="0">
                <a:solidFill>
                  <a:schemeClr val="dk1"/>
                </a:solidFill>
                <a:latin typeface="Times New Roman" panose="02020603050405020304" pitchFamily="18" charset="0"/>
                <a:ea typeface="David"/>
                <a:cs typeface="Times New Roman" panose="02020603050405020304" pitchFamily="18" charset="0"/>
                <a:sym typeface="David"/>
              </a:rPr>
              <a:t>השפעת הקהילה והחברה על עיצוב הזהות שלי ועל האופן בו אני מציג/ה את עצמי</a:t>
            </a:r>
            <a:endParaRPr sz="2400" dirty="0">
              <a:solidFill>
                <a:schemeClr val="dk1"/>
              </a:solidFill>
              <a:latin typeface="Times New Roman" panose="02020603050405020304" pitchFamily="18" charset="0"/>
              <a:ea typeface="David"/>
              <a:cs typeface="Times New Roman" panose="02020603050405020304" pitchFamily="18" charset="0"/>
              <a:sym typeface="David"/>
            </a:endParaRPr>
          </a:p>
        </p:txBody>
      </p:sp>
      <p:pic>
        <p:nvPicPr>
          <p:cNvPr id="157" name="Google Shape;157;g102d0125742_0_10"/>
          <p:cNvPicPr preferRelativeResize="0"/>
          <p:nvPr/>
        </p:nvPicPr>
        <p:blipFill>
          <a:blip r:embed="rId3">
            <a:alphaModFix/>
          </a:blip>
          <a:stretch>
            <a:fillRect/>
          </a:stretch>
        </p:blipFill>
        <p:spPr>
          <a:xfrm>
            <a:off x="277725" y="823656"/>
            <a:ext cx="3224750" cy="1927275"/>
          </a:xfrm>
          <a:prstGeom prst="rect">
            <a:avLst/>
          </a:prstGeom>
          <a:noFill/>
          <a:ln>
            <a:noFill/>
          </a:ln>
        </p:spPr>
      </p:pic>
      <p:pic>
        <p:nvPicPr>
          <p:cNvPr id="158" name="Google Shape;158;g102d0125742_0_10"/>
          <p:cNvPicPr preferRelativeResize="0"/>
          <p:nvPr/>
        </p:nvPicPr>
        <p:blipFill>
          <a:blip r:embed="rId4">
            <a:alphaModFix/>
          </a:blip>
          <a:stretch>
            <a:fillRect/>
          </a:stretch>
        </p:blipFill>
        <p:spPr>
          <a:xfrm>
            <a:off x="951050" y="4583930"/>
            <a:ext cx="1403825" cy="2106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2d0125742_0_5"/>
          <p:cNvSpPr txBox="1">
            <a:spLocks noGrp="1"/>
          </p:cNvSpPr>
          <p:nvPr>
            <p:ph type="ctrTitle"/>
          </p:nvPr>
        </p:nvSpPr>
        <p:spPr>
          <a:xfrm>
            <a:off x="1251750" y="3575849"/>
            <a:ext cx="9688500" cy="3057600"/>
          </a:xfrm>
          <a:prstGeom prst="rect">
            <a:avLst/>
          </a:prstGeom>
          <a:noFill/>
          <a:ln>
            <a:noFill/>
          </a:ln>
        </p:spPr>
        <p:txBody>
          <a:bodyPr spcFirstLastPara="1" wrap="square" lIns="91425" tIns="45700" rIns="91425" bIns="45700" anchor="b" anchorCtr="0">
            <a:noAutofit/>
          </a:bodyPr>
          <a:lstStyle/>
          <a:p>
            <a:pPr marL="0" lvl="0" indent="0" rtl="1">
              <a:lnSpc>
                <a:spcPct val="90000"/>
              </a:lnSpc>
              <a:spcBef>
                <a:spcPts val="0"/>
              </a:spcBef>
              <a:spcAft>
                <a:spcPts val="0"/>
              </a:spcAft>
              <a:buClr>
                <a:srgbClr val="2814FF"/>
              </a:buClr>
              <a:buSzPts val="10350"/>
              <a:buFont typeface="Calibri"/>
              <a:buNone/>
            </a:pPr>
            <a:r>
              <a:rPr lang="he-IL" sz="3900" dirty="0">
                <a:latin typeface="Times New Roman" panose="02020603050405020304" pitchFamily="18" charset="0"/>
                <a:ea typeface="David"/>
                <a:cs typeface="Times New Roman" panose="02020603050405020304" pitchFamily="18" charset="0"/>
                <a:sym typeface="David"/>
              </a:rPr>
              <a:t>דף עזר ומשימות ייחודיות במהלך התכנית:</a:t>
            </a:r>
          </a:p>
          <a:p>
            <a:pPr marL="0" lvl="0" indent="0" algn="r" rtl="1">
              <a:lnSpc>
                <a:spcPct val="90000"/>
              </a:lnSpc>
              <a:spcBef>
                <a:spcPts val="0"/>
              </a:spcBef>
              <a:spcAft>
                <a:spcPts val="0"/>
              </a:spcAft>
              <a:buClr>
                <a:srgbClr val="2814FF"/>
              </a:buClr>
              <a:buSzPts val="10350"/>
              <a:buFont typeface="Calibri"/>
              <a:buNone/>
            </a:pPr>
            <a:endParaRPr lang="he-IL" sz="3200" dirty="0">
              <a:latin typeface="Times New Roman" panose="02020603050405020304" pitchFamily="18" charset="0"/>
              <a:ea typeface="David"/>
              <a:cs typeface="Times New Roman" panose="02020603050405020304" pitchFamily="18" charset="0"/>
              <a:sym typeface="David"/>
            </a:endParaRPr>
          </a:p>
          <a:p>
            <a:pPr marL="457200" lvl="0" indent="-406400" algn="r" rtl="1">
              <a:lnSpc>
                <a:spcPct val="90000"/>
              </a:lnSpc>
              <a:spcBef>
                <a:spcPts val="0"/>
              </a:spcBef>
              <a:spcAft>
                <a:spcPts val="0"/>
              </a:spcAft>
              <a:buClr>
                <a:schemeClr val="dk1"/>
              </a:buClr>
              <a:buSzPts val="2800"/>
              <a:buFont typeface="David"/>
              <a:buChar char="●"/>
            </a:pPr>
            <a:r>
              <a:rPr lang="he-IL" sz="2800" b="1" dirty="0">
                <a:solidFill>
                  <a:schemeClr val="dk1"/>
                </a:solidFill>
                <a:latin typeface="Times New Roman" panose="02020603050405020304" pitchFamily="18" charset="0"/>
                <a:ea typeface="David"/>
                <a:cs typeface="Times New Roman" panose="02020603050405020304" pitchFamily="18" charset="0"/>
                <a:sym typeface="David"/>
              </a:rPr>
              <a:t>"הגלריה שלי" </a:t>
            </a:r>
          </a:p>
          <a:p>
            <a:pPr marL="0" lvl="0" indent="0" algn="just" rtl="1">
              <a:lnSpc>
                <a:spcPct val="90000"/>
              </a:lnSpc>
              <a:spcBef>
                <a:spcPts val="0"/>
              </a:spcBef>
              <a:spcAft>
                <a:spcPts val="0"/>
              </a:spcAft>
              <a:buClr>
                <a:srgbClr val="2814FF"/>
              </a:buClr>
              <a:buSzPts val="10350"/>
              <a:buFont typeface="Calibri"/>
              <a:buNone/>
            </a:pPr>
            <a:r>
              <a:rPr lang="he-IL" sz="2800" dirty="0">
                <a:solidFill>
                  <a:schemeClr val="dk1"/>
                </a:solidFill>
                <a:latin typeface="Times New Roman" panose="02020603050405020304" pitchFamily="18" charset="0"/>
                <a:ea typeface="David"/>
                <a:cs typeface="Times New Roman" panose="02020603050405020304" pitchFamily="18" charset="0"/>
                <a:sym typeface="David"/>
              </a:rPr>
              <a:t>כל זוג תלמידים יקבל דף גלריה למוזיאון אותו ייצרו במהלך הסיור, בהתאם לתחנות השונות. בדף הגלריה יופיעו משימות שונות של חקר, גילוי ורפלקציה אותן יבצעו התלמידים בזוגות. כמו כן, הגלריה תשמש כמצע לשיח זוגי וכאמצעי לעיבוד קבוצתי. בסוף הפעילות יוכלו התלמידים להפריד את דף הגלריה לשניים אישיים ולהוסיף את "הגלריה שלהם" לעבודת השורשים.</a:t>
            </a:r>
          </a:p>
          <a:p>
            <a:pPr marL="0" lvl="0" indent="0" algn="r" rtl="1">
              <a:lnSpc>
                <a:spcPct val="90000"/>
              </a:lnSpc>
              <a:spcBef>
                <a:spcPts val="0"/>
              </a:spcBef>
              <a:spcAft>
                <a:spcPts val="0"/>
              </a:spcAft>
              <a:buClr>
                <a:srgbClr val="2814FF"/>
              </a:buClr>
              <a:buSzPts val="10350"/>
              <a:buFont typeface="Calibri"/>
              <a:buNone/>
            </a:pPr>
            <a:endParaRPr lang="he-IL" sz="28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406400" algn="just" rtl="1">
              <a:lnSpc>
                <a:spcPct val="90000"/>
              </a:lnSpc>
              <a:spcBef>
                <a:spcPts val="0"/>
              </a:spcBef>
              <a:spcAft>
                <a:spcPts val="0"/>
              </a:spcAft>
              <a:buClr>
                <a:schemeClr val="dk1"/>
              </a:buClr>
              <a:buSzPts val="2800"/>
              <a:buFont typeface="David"/>
              <a:buChar char="●"/>
            </a:pPr>
            <a:r>
              <a:rPr lang="he-IL" sz="2800" b="1" dirty="0">
                <a:solidFill>
                  <a:schemeClr val="dk1"/>
                </a:solidFill>
                <a:latin typeface="Times New Roman" panose="02020603050405020304" pitchFamily="18" charset="0"/>
                <a:ea typeface="David"/>
                <a:cs typeface="Times New Roman" panose="02020603050405020304" pitchFamily="18" charset="0"/>
                <a:sym typeface="David"/>
              </a:rPr>
              <a:t>משימות חקר ודיון בכל תערוכה</a:t>
            </a:r>
          </a:p>
          <a:p>
            <a:pPr marL="0" lvl="0" indent="0" algn="just" rtl="1">
              <a:lnSpc>
                <a:spcPct val="90000"/>
              </a:lnSpc>
              <a:spcBef>
                <a:spcPts val="0"/>
              </a:spcBef>
              <a:spcAft>
                <a:spcPts val="0"/>
              </a:spcAft>
              <a:buNone/>
            </a:pPr>
            <a:r>
              <a:rPr lang="he-IL" sz="2800" dirty="0">
                <a:solidFill>
                  <a:schemeClr val="dk1"/>
                </a:solidFill>
                <a:latin typeface="Times New Roman" panose="02020603050405020304" pitchFamily="18" charset="0"/>
                <a:ea typeface="David"/>
                <a:cs typeface="Times New Roman" panose="02020603050405020304" pitchFamily="18" charset="0"/>
                <a:sym typeface="David"/>
              </a:rPr>
              <a:t>לצד הדרכה סיפורית אנו מאפשרים לתלמידים ''זמן משימה'' במהלכו הם חוקרים מוקד ולאחר מכן מתעדים או משוחחים כקבוצה על הגילויים.</a:t>
            </a:r>
          </a:p>
          <a:p>
            <a:pPr marL="0" lvl="0" indent="0" algn="r" rtl="1">
              <a:lnSpc>
                <a:spcPct val="90000"/>
              </a:lnSpc>
              <a:spcBef>
                <a:spcPts val="0"/>
              </a:spcBef>
              <a:spcAft>
                <a:spcPts val="0"/>
              </a:spcAft>
              <a:buClr>
                <a:srgbClr val="2814FF"/>
              </a:buClr>
              <a:buSzPts val="10350"/>
              <a:buFont typeface="Calibri"/>
              <a:buNone/>
            </a:pPr>
            <a:endParaRPr lang="he-IL" sz="3200" dirty="0">
              <a:latin typeface="Times New Roman" panose="02020603050405020304" pitchFamily="18" charset="0"/>
              <a:ea typeface="David"/>
              <a:cs typeface="Times New Roman" panose="02020603050405020304" pitchFamily="18" charset="0"/>
              <a:sym typeface="David"/>
            </a:endParaRPr>
          </a:p>
          <a:p>
            <a:pPr marL="0" lvl="0" indent="0" algn="r" rtl="1">
              <a:lnSpc>
                <a:spcPct val="90000"/>
              </a:lnSpc>
              <a:spcBef>
                <a:spcPts val="0"/>
              </a:spcBef>
              <a:spcAft>
                <a:spcPts val="0"/>
              </a:spcAft>
              <a:buClr>
                <a:srgbClr val="2814FF"/>
              </a:buClr>
              <a:buSzPts val="10350"/>
              <a:buFont typeface="Calibri"/>
              <a:buNone/>
            </a:pPr>
            <a:endParaRPr lang="he-IL" sz="3200" dirty="0">
              <a:latin typeface="Times New Roman" panose="02020603050405020304" pitchFamily="18" charset="0"/>
              <a:ea typeface="David"/>
              <a:cs typeface="Times New Roman" panose="02020603050405020304" pitchFamily="18" charset="0"/>
              <a:sym typeface="David"/>
            </a:endParaRPr>
          </a:p>
        </p:txBody>
      </p:sp>
      <p:sp>
        <p:nvSpPr>
          <p:cNvPr id="164" name="Google Shape;164;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02d0125742_0_25"/>
          <p:cNvSpPr txBox="1">
            <a:spLocks noGrp="1"/>
          </p:cNvSpPr>
          <p:nvPr>
            <p:ph type="ctrTitle"/>
          </p:nvPr>
        </p:nvSpPr>
        <p:spPr>
          <a:xfrm>
            <a:off x="585025" y="3429000"/>
            <a:ext cx="112755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800" b="1" dirty="0">
                <a:latin typeface="Times New Roman" panose="02020603050405020304" pitchFamily="18" charset="0"/>
                <a:ea typeface="David"/>
                <a:cs typeface="Times New Roman" panose="02020603050405020304" pitchFamily="18" charset="0"/>
                <a:sym typeface="David"/>
              </a:rPr>
              <a:t>אפשרויות להכנה לקראת הביקור:</a:t>
            </a:r>
            <a:br>
              <a:rPr lang="he-IL" sz="3800" b="1" dirty="0">
                <a:latin typeface="Times New Roman" panose="02020603050405020304" pitchFamily="18" charset="0"/>
                <a:ea typeface="David"/>
                <a:cs typeface="Times New Roman" panose="02020603050405020304" pitchFamily="18" charset="0"/>
                <a:sym typeface="David"/>
              </a:rPr>
            </a:br>
            <a:endParaRPr sz="3800" b="1" dirty="0">
              <a:latin typeface="Times New Roman" panose="02020603050405020304" pitchFamily="18" charset="0"/>
              <a:ea typeface="David"/>
              <a:cs typeface="Times New Roman" panose="02020603050405020304" pitchFamily="18" charset="0"/>
              <a:sym typeface="David"/>
            </a:endParaRPr>
          </a:p>
          <a:p>
            <a:pPr marL="457200" lvl="0" indent="-419100" algn="just" rtl="1">
              <a:lnSpc>
                <a:spcPct val="115000"/>
              </a:lnSpc>
              <a:spcBef>
                <a:spcPts val="0"/>
              </a:spcBef>
              <a:spcAft>
                <a:spcPts val="0"/>
              </a:spcAft>
              <a:buClr>
                <a:schemeClr val="dk1"/>
              </a:buClr>
              <a:buSzPts val="3000"/>
              <a:buFont typeface="David"/>
              <a:buChar char="●"/>
            </a:pPr>
            <a:r>
              <a:rPr lang="iw-IL" sz="30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ספרו לתלמידים על הביקור המתוכנן במוזיאון 'אנו מוזיאון העם </a:t>
            </a:r>
            <a:r>
              <a:rPr lang="he-IL" sz="30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היהודי' </a:t>
            </a:r>
            <a:r>
              <a:rPr lang="iw-IL" sz="30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שאלו אותם האם ביקרו פעם במוזיאון? מה זה מוזיאון? למה או האם צריך מוזיאונים?</a:t>
            </a:r>
            <a:endParaRPr sz="30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419100" algn="just" rtl="1">
              <a:lnSpc>
                <a:spcPct val="115000"/>
              </a:lnSpc>
              <a:spcBef>
                <a:spcPts val="0"/>
              </a:spcBef>
              <a:spcAft>
                <a:spcPts val="0"/>
              </a:spcAft>
              <a:buClr>
                <a:schemeClr val="dk1"/>
              </a:buClr>
              <a:buSzPts val="3000"/>
              <a:buFont typeface="David"/>
              <a:buChar char="●"/>
            </a:pPr>
            <a:r>
              <a:rPr lang="he-IL" sz="30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משימה אפשרית לתלמידים לפני הביקור: אם הייתם מוזמנים ליצור מוזיאון על עצמכם (כל אחת/ב באופן אישי) ולאצור בתוכו 4-5 מוצגים (פריטים) שמספרים עליכם את מה שחשוב להם להציג, מה היה מוצג שם? ניתן להנחות אותם לתעד את הגלריה הזו בצילום או ציור ולשתף בכיתה.</a:t>
            </a:r>
            <a:endParaRPr sz="5900" dirty="0">
              <a:latin typeface="Times New Roman" panose="02020603050405020304" pitchFamily="18" charset="0"/>
              <a:ea typeface="David"/>
              <a:cs typeface="Times New Roman" panose="02020603050405020304" pitchFamily="18" charset="0"/>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051c399906_1_0"/>
          <p:cNvSpPr txBox="1"/>
          <p:nvPr/>
        </p:nvSpPr>
        <p:spPr>
          <a:xfrm>
            <a:off x="1524000" y="749942"/>
            <a:ext cx="9144000" cy="836100"/>
          </a:xfrm>
          <a:prstGeom prst="rect">
            <a:avLst/>
          </a:prstGeom>
          <a:noFill/>
          <a:ln>
            <a:noFill/>
          </a:ln>
        </p:spPr>
        <p:txBody>
          <a:bodyPr spcFirstLastPara="1" wrap="square" lIns="91425" tIns="45700" rIns="91425" bIns="45700" anchor="b" anchorCtr="0">
            <a:normAutofit fontScale="92500"/>
          </a:bodyPr>
          <a:lstStyle/>
          <a:p>
            <a:pPr marL="0" lvl="0" indent="0" algn="r" rtl="1">
              <a:lnSpc>
                <a:spcPct val="115000"/>
              </a:lnSpc>
              <a:spcBef>
                <a:spcPts val="0"/>
              </a:spcBef>
              <a:spcAft>
                <a:spcPts val="0"/>
              </a:spcAft>
              <a:buNone/>
            </a:pPr>
            <a:r>
              <a:rPr lang="iw-IL" sz="4000" b="1" dirty="0">
                <a:solidFill>
                  <a:srgbClr val="2814FF"/>
                </a:solidFill>
                <a:latin typeface="Arial" panose="020B0604020202020204" pitchFamily="34" charset="0"/>
                <a:ea typeface="David"/>
                <a:cs typeface="Arial" panose="020B0604020202020204" pitchFamily="34" charset="0"/>
                <a:sym typeface="David"/>
              </a:rPr>
              <a:t>תנאים להבטחת ביקור מוצלח ובעל ערך </a:t>
            </a:r>
            <a:r>
              <a:rPr lang="he-IL" sz="4000" b="1" dirty="0">
                <a:solidFill>
                  <a:srgbClr val="2814FF"/>
                </a:solidFill>
                <a:latin typeface="Arial" panose="020B0604020202020204" pitchFamily="34" charset="0"/>
                <a:ea typeface="David"/>
                <a:cs typeface="Arial" panose="020B0604020202020204" pitchFamily="34" charset="0"/>
                <a:sym typeface="David"/>
              </a:rPr>
              <a:t>ב'אנו':</a:t>
            </a:r>
            <a:endParaRPr sz="6000" b="1" dirty="0">
              <a:solidFill>
                <a:srgbClr val="2814FF"/>
              </a:solidFill>
              <a:latin typeface="Arial" panose="020B0604020202020204" pitchFamily="34" charset="0"/>
              <a:ea typeface="Calibri"/>
              <a:cs typeface="Arial" panose="020B0604020202020204" pitchFamily="34" charset="0"/>
              <a:sym typeface="Calibri"/>
            </a:endParaRPr>
          </a:p>
        </p:txBody>
      </p:sp>
      <p:sp>
        <p:nvSpPr>
          <p:cNvPr id="175" name="Google Shape;175;g1051c399906_1_0"/>
          <p:cNvSpPr txBox="1"/>
          <p:nvPr/>
        </p:nvSpPr>
        <p:spPr>
          <a:xfrm>
            <a:off x="1198950" y="1864975"/>
            <a:ext cx="9794100" cy="44700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1">
              <a:lnSpc>
                <a:spcPct val="115000"/>
              </a:lnSpc>
              <a:spcBef>
                <a:spcPts val="0"/>
              </a:spcBef>
              <a:spcAft>
                <a:spcPts val="0"/>
              </a:spcAft>
              <a:buNone/>
            </a:pPr>
            <a:r>
              <a:rPr lang="iw-IL" sz="3350" b="1"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במהלך הסיור - אנחנו צריכים אתכם!</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marR="457200" lvl="0" indent="-355282" algn="r" rtl="1">
              <a:lnSpc>
                <a:spcPct val="115000"/>
              </a:lnSpc>
              <a:spcBef>
                <a:spcPts val="0"/>
              </a:spcBef>
              <a:spcAft>
                <a:spcPts val="0"/>
              </a:spcAft>
              <a:buClr>
                <a:schemeClr val="dk1"/>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השמירה על המשמעת וההקשבה של התלמידים במהלך הביקור היא באחריות המורה המלווה</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באחריותכם לשמור על הכבוד הבסיסי של המדריך וצוות המוזיאון, ולמנוע עלבונות, הטרדות ומצבי קצה</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חשוב לנו שתישארו עם הקבוצה במהלך הסיור כולו, לא נוכל לסייר עם קבוצה שאין לה מורה מלווה</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אנא סייעו לנו בשמירה על המוצגים במוזיאון מפני פגיעה ונזק</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ללא תנאים בסיסיים אלו לא נוכל להשלים סיור מוצלח ובעל ערך חינוכי</a:t>
            </a:r>
            <a:endParaRPr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endParaRPr>
          </a:p>
          <a:p>
            <a:pPr marL="457200" lvl="0" indent="-355282" algn="r" rtl="1">
              <a:lnSpc>
                <a:spcPct val="115000"/>
              </a:lnSpc>
              <a:spcBef>
                <a:spcPts val="0"/>
              </a:spcBef>
              <a:spcAft>
                <a:spcPts val="0"/>
              </a:spcAft>
              <a:buClr>
                <a:schemeClr val="dk1"/>
              </a:buClr>
              <a:buSzPct val="100000"/>
              <a:buFont typeface="David"/>
              <a:buChar char="●"/>
            </a:pPr>
            <a:r>
              <a:rPr lang="iw-IL" sz="285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תנו משוב! נשמח לשמוע איך הייתה חווית הביקור שלכם, ומה אנו יכולים לעשות כדי להעניק חוויה טובה ומשמעותית יותר בעתיד.</a:t>
            </a:r>
            <a:endParaRPr sz="2400" dirty="0">
              <a:solidFill>
                <a:srgbClr val="2814FF"/>
              </a:solidFill>
              <a:latin typeface="Times New Roman" panose="02020603050405020304" pitchFamily="18" charset="0"/>
              <a:ea typeface="Calibri"/>
              <a:cs typeface="Times New Roman" panose="02020603050405020304" pitchFamily="18" charset="0"/>
              <a:sym typeface="Calibri"/>
            </a:endParaRPr>
          </a:p>
          <a:p>
            <a:pPr marL="0" lvl="0" indent="0" algn="r" rtl="1">
              <a:lnSpc>
                <a:spcPct val="115000"/>
              </a:lnSpc>
              <a:spcBef>
                <a:spcPts val="0"/>
              </a:spcBef>
              <a:spcAft>
                <a:spcPts val="0"/>
              </a:spcAft>
              <a:buNone/>
            </a:pPr>
            <a:endParaRPr sz="3350" b="1" dirty="0">
              <a:highlight>
                <a:srgbClr val="FFFFFF"/>
              </a:highlight>
              <a:latin typeface="Times New Roman" panose="02020603050405020304" pitchFamily="18" charset="0"/>
              <a:ea typeface="David"/>
              <a:cs typeface="Times New Roman" panose="02020603050405020304" pitchFamily="18" charset="0"/>
              <a:sym typeface="Davi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2d0125742_0_20"/>
          <p:cNvSpPr txBox="1">
            <a:spLocks noGrp="1"/>
          </p:cNvSpPr>
          <p:nvPr>
            <p:ph type="ctrTitle"/>
          </p:nvPr>
        </p:nvSpPr>
        <p:spPr>
          <a:xfrm>
            <a:off x="751498" y="3799775"/>
            <a:ext cx="10689000" cy="23877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r>
              <a:rPr lang="iw-IL" sz="4000" b="1" dirty="0">
                <a:latin typeface="Times New Roman" panose="02020603050405020304" pitchFamily="18" charset="0"/>
                <a:ea typeface="David"/>
                <a:cs typeface="Times New Roman" panose="02020603050405020304" pitchFamily="18" charset="0"/>
                <a:sym typeface="David"/>
              </a:rPr>
              <a:t>כללי התנהגות לתלמידים במוזיאון:</a:t>
            </a:r>
            <a:endParaRPr sz="4000" b="1" dirty="0">
              <a:latin typeface="Times New Roman" panose="02020603050405020304" pitchFamily="18" charset="0"/>
              <a:ea typeface="David"/>
              <a:cs typeface="Times New Roman" panose="02020603050405020304" pitchFamily="18" charset="0"/>
              <a:sym typeface="David"/>
            </a:endParaRPr>
          </a:p>
          <a:p>
            <a:pPr marL="0" lvl="0" indent="0" algn="r" rtl="1">
              <a:spcBef>
                <a:spcPts val="0"/>
              </a:spcBef>
              <a:spcAft>
                <a:spcPts val="0"/>
              </a:spcAft>
              <a:buNone/>
            </a:pPr>
            <a:endParaRPr sz="3500" dirty="0">
              <a:latin typeface="Times New Roman" panose="02020603050405020304" pitchFamily="18" charset="0"/>
              <a:ea typeface="David"/>
              <a:cs typeface="Times New Roman" panose="02020603050405020304" pitchFamily="18" charset="0"/>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iw-IL" sz="35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בזמן הסיור כל הכיתה מסיירת יחד</a:t>
            </a:r>
            <a:endParaRPr sz="28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iw-IL" sz="3500" dirty="0">
                <a:solidFill>
                  <a:schemeClr val="dk1"/>
                </a:solidFill>
                <a:highlight>
                  <a:schemeClr val="lt1"/>
                </a:highlight>
                <a:latin typeface="Times New Roman" panose="02020603050405020304" pitchFamily="18" charset="0"/>
                <a:ea typeface="David"/>
                <a:cs typeface="Times New Roman" panose="02020603050405020304" pitchFamily="18" charset="0"/>
                <a:sym typeface="David"/>
              </a:rPr>
              <a:t>יש לשמור על התנהגות שקטה ורגועה ברחבי המוזיאון, </a:t>
            </a:r>
            <a:r>
              <a:rPr lang="iw-IL" sz="3500" dirty="0">
                <a:solidFill>
                  <a:schemeClr val="dk1"/>
                </a:solidFill>
                <a:latin typeface="Times New Roman" panose="02020603050405020304" pitchFamily="18" charset="0"/>
                <a:ea typeface="David"/>
                <a:cs typeface="Times New Roman" panose="02020603050405020304" pitchFamily="18" charset="0"/>
                <a:sym typeface="David"/>
              </a:rPr>
              <a:t>הולכים בנחת ומקשיבים להוראות המדריכה.</a:t>
            </a:r>
            <a:endParaRPr sz="35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Times New Roman" panose="02020603050405020304" pitchFamily="18" charset="0"/>
                <a:ea typeface="David"/>
                <a:cs typeface="Times New Roman" panose="02020603050405020304" pitchFamily="18" charset="0"/>
                <a:sym typeface="David"/>
              </a:rPr>
              <a:t>אסור לאכול בתערוכות המוזיאון, רק במרחבים בהם המדריכה מאשרת.</a:t>
            </a:r>
            <a:endParaRPr sz="35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Times New Roman" panose="02020603050405020304" pitchFamily="18" charset="0"/>
                <a:ea typeface="David"/>
                <a:cs typeface="Times New Roman" panose="02020603050405020304" pitchFamily="18" charset="0"/>
                <a:sym typeface="David"/>
              </a:rPr>
              <a:t>התנהגות מכבדת למוצגי המוזיאון</a:t>
            </a:r>
            <a:endParaRPr sz="35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Times New Roman" panose="02020603050405020304" pitchFamily="18" charset="0"/>
                <a:ea typeface="David"/>
                <a:cs typeface="Times New Roman" panose="02020603050405020304" pitchFamily="18" charset="0"/>
                <a:sym typeface="David"/>
              </a:rPr>
              <a:t>שפה נאותה לכלל אנשי הצוות.</a:t>
            </a:r>
            <a:endParaRPr sz="3500" dirty="0">
              <a:solidFill>
                <a:schemeClr val="dk1"/>
              </a:solidFill>
              <a:latin typeface="Times New Roman" panose="02020603050405020304" pitchFamily="18" charset="0"/>
              <a:ea typeface="David"/>
              <a:cs typeface="Times New Roman" panose="02020603050405020304" pitchFamily="18" charset="0"/>
              <a:sym typeface="David"/>
            </a:endParaRPr>
          </a:p>
          <a:p>
            <a:pPr marL="457200" lvl="0" indent="0" algn="r" rtl="1">
              <a:lnSpc>
                <a:spcPct val="90000"/>
              </a:lnSpc>
              <a:spcBef>
                <a:spcPts val="0"/>
              </a:spcBef>
              <a:spcAft>
                <a:spcPts val="0"/>
              </a:spcAft>
              <a:buNone/>
            </a:pPr>
            <a:endParaRPr sz="4000" dirty="0">
              <a:latin typeface="Times New Roman" panose="02020603050405020304" pitchFamily="18" charset="0"/>
              <a:ea typeface="David"/>
              <a:cs typeface="Times New Roman" panose="02020603050405020304" pitchFamily="18" charset="0"/>
              <a:sym typeface="David"/>
            </a:endParaRPr>
          </a:p>
        </p:txBody>
      </p:sp>
      <p:sp>
        <p:nvSpPr>
          <p:cNvPr id="181" name="Google Shape;181;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2d0125742_0_30"/>
          <p:cNvSpPr txBox="1">
            <a:spLocks noGrp="1"/>
          </p:cNvSpPr>
          <p:nvPr>
            <p:ph type="ctrTitle"/>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3400" b="1" dirty="0">
                <a:solidFill>
                  <a:schemeClr val="dk1"/>
                </a:solidFill>
                <a:latin typeface="Arial" panose="020B0604020202020204" pitchFamily="34" charset="0"/>
                <a:ea typeface="David"/>
                <a:cs typeface="Arial" panose="020B0604020202020204" pitchFamily="34" charset="0"/>
                <a:sym typeface="David"/>
              </a:rPr>
              <a:t>חשוב לנו שהביקור שלכם יערך בצורה הטובה והנעימה ביותר, גם לתלמידים, גם לצוות ההוראה וגם לצוות ההדרכה שלנו.</a:t>
            </a:r>
            <a:endParaRPr sz="3400" b="1"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endParaRPr sz="2900" b="1"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2900" dirty="0">
                <a:solidFill>
                  <a:schemeClr val="dk1"/>
                </a:solidFill>
                <a:latin typeface="Arial" panose="020B0604020202020204" pitchFamily="34" charset="0"/>
                <a:ea typeface="David"/>
                <a:cs typeface="Arial" panose="020B0604020202020204" pitchFamily="34" charset="0"/>
                <a:sym typeface="David"/>
              </a:rPr>
              <a:t>לכן אנו מגדירים קווים אדומים שאם יחצו - אנו נאלץ לעצור את הביקור:</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קבוצה אשר פוגעת במוצגי המוזיאון.</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מורה/מלווה אשר יפגעו או יעליבו את מדריך המוזיאון.</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מורה/מלווה אשר עוזב את הקבוצה ומשאיר אותה ללא השגחה.</a:t>
            </a:r>
            <a:endParaRPr sz="2900" dirty="0">
              <a:solidFill>
                <a:schemeClr val="dk1"/>
              </a:solidFill>
              <a:latin typeface="Arial" panose="020B0604020202020204" pitchFamily="34" charset="0"/>
              <a:ea typeface="David"/>
              <a:cs typeface="Arial" panose="020B0604020202020204" pitchFamily="34" charset="0"/>
              <a:sym typeface="David"/>
            </a:endParaRPr>
          </a:p>
        </p:txBody>
      </p:sp>
      <p:sp>
        <p:nvSpPr>
          <p:cNvPr id="187" name="Google Shape;187;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E917484542D4CACFB288BB34634DA" ma:contentTypeVersion="10" ma:contentTypeDescription="Create a new document." ma:contentTypeScope="" ma:versionID="964ee5976d83ec53501d3f634418e637">
  <xsd:schema xmlns:xsd="http://www.w3.org/2001/XMLSchema" xmlns:xs="http://www.w3.org/2001/XMLSchema" xmlns:p="http://schemas.microsoft.com/office/2006/metadata/properties" xmlns:ns3="4e7dfa89-700a-4513-8ea1-f5e82eef4110" targetNamespace="http://schemas.microsoft.com/office/2006/metadata/properties" ma:root="true" ma:fieldsID="a8b48d9d37109beaec710aa7b0dd9e4f" ns3:_="">
    <xsd:import namespace="4e7dfa89-700a-4513-8ea1-f5e82eef41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dfa89-700a-4513-8ea1-f5e82eef4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BB978D-016F-4FE0-B636-BBF830D5C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dfa89-700a-4513-8ea1-f5e82eef4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843041-B282-40F6-9BED-8072449166D1}">
  <ds:schemaRefs>
    <ds:schemaRef ds:uri="http://schemas.microsoft.com/sharepoint/v3/contenttype/forms"/>
  </ds:schemaRefs>
</ds:datastoreItem>
</file>

<file path=customXml/itemProps3.xml><?xml version="1.0" encoding="utf-8"?>
<ds:datastoreItem xmlns:ds="http://schemas.openxmlformats.org/officeDocument/2006/customXml" ds:itemID="{EA3F4162-6E34-4551-8993-AF5036673316}">
  <ds:schemaRefs>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4e7dfa89-700a-4513-8ea1-f5e82eef411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49</TotalTime>
  <Words>699</Words>
  <Application>Microsoft Office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Calibri</vt:lpstr>
      <vt:lpstr>Arial</vt:lpstr>
      <vt:lpstr>Times New Roman</vt:lpstr>
      <vt:lpstr>David</vt:lpstr>
      <vt:lpstr>Mali</vt:lpstr>
      <vt:lpstr>Office Theme</vt:lpstr>
      <vt:lpstr>ערכת נושא Office</vt:lpstr>
      <vt:lpstr>ביקור ב- ''אנו - מוזיאון העם היהודי''  תכנית שורשים</vt:lpstr>
      <vt:lpstr>PowerPoint Presentation</vt:lpstr>
      <vt:lpstr>על התכנית: בתכנית ''שורשים'' אנו מציעים סיור חוויתי של שעתיים לכיתות ז-ט המעניק לתלמידות/ים הזדמנות לבחון מרכיבים שונים בזהותן/ם, לראות כיצד ההיסטוריה המשפחתית (והלאומית) משפיעה על מי שהן/ם כיום ובאופן דומה לזה של אוצרות מוזיאון "אנו", לעצב את המוזיאון הפרטי שלהן/ם, המורכב מן הזהות האישית/משפחתית, ההיסטורית והקהילתית, הכל בזיקה אל התרבות היהודית כגורם משפיע.  </vt:lpstr>
      <vt:lpstr>מבנה הביקור: קומת הפסיפס - קומת המודרנה המציגה את התרבות והזהות היהודית ב150 השנים האחרונות מי אני ומה מרכיב את "הסיפור שלי"?  קומת המסע - קומת ההיסטוריה העוברת בין קהילות וסיפורים רבים בהיסטוריה היהודית איך הגענו לכאן? החיבור בין סיפורים היסטוריים שונים על קהילות יהודיות בעולם נגלה  לסיפורים המשפחתיים שלנו  קומת היסודות – הקהילה והחברה כגורם מעצב זהות השפעת הקהילה והחברה על עיצוב הזהות שלי ועל האופן בו אני מציג/ה את עצמי</vt:lpstr>
      <vt:lpstr>דף עזר ומשימות ייחודיות במהלך התכנית:  "הגלריה שלי"  כל זוג תלמידים יקבל דף גלריה למוזיאון אותו ייצרו במהלך הסיור, בהתאם לתחנות השונות. בדף הגלריה יופיעו משימות שונות של חקר, גילוי ורפלקציה אותן יבצעו התלמידים בזוגות. כמו כן, הגלריה תשמש כמצע לשיח זוגי וכאמצעי לעיבוד קבוצתי. בסוף הפעילות יוכלו התלמידים להפריד את דף הגלריה לשניים אישיים ולהוסיף את "הגלריה שלהם" לעבודת השורשים.  משימות חקר ודיון בכל תערוכה לצד הדרכה סיפורית אנו מאפשרים לתלמידים ''זמן משימה'' במהלכו הם חוקרים מוקד ולאחר מכן מתעדים או משוחחים כקבוצה על הגילויים.  </vt:lpstr>
      <vt:lpstr>אפשרויות להכנה לקראת הביקור:  ספרו לתלמידים על הביקור המתוכנן במוזיאון 'אנו מוזיאון העם היהודי' שאלו אותם האם ביקרו פעם במוזיאון? מה זה מוזיאון? למה או האם צריך מוזיאונים? משימה אפשרית לתלמידים לפני הביקור: אם הייתם מוזמנים ליצור מוזיאון על עצמכם (כל אחת/ב באופן אישי) ולאצור בתוכו 4-5 מוצגים (פריטים) שמספרים עליכם את מה שחשוב להם להציג, מה היה מוצג שם? ניתן להנחות אותם לתעד את הגלריה הזו בצילום או ציור ולשתף בכיתה.</vt:lpstr>
      <vt:lpstr>PowerPoint Presentation</vt:lpstr>
      <vt:lpstr>כללי התנהגות לתלמידים במוזיאון:  בזמן הסיור כל הכיתה מסיירת יחד יש לשמור על התנהגות שקטה ורגועה ברחבי המוזיאון, הולכים בנחת ומקשיבים להוראות המדריכה. אסור לאכול בתערוכות המוזיאון, רק במרחבים בהם המדריכה מאשרת. התנהגות מכבדת למוצגי המוזיאון שפה נאותה לכלל אנשי הצוות. </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מורה/מלווה אשר יפגעו או יעליבו את מדריך המוזיאון. מורה/מלווה אשר עוזב את הקבוצה ומשאיר אותה ללא השגחה.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שורשים</dc:title>
  <dc:creator>user</dc:creator>
  <cp:lastModifiedBy>Liron Biran</cp:lastModifiedBy>
  <cp:revision>6</cp:revision>
  <dcterms:created xsi:type="dcterms:W3CDTF">2021-01-10T22:09:36Z</dcterms:created>
  <dcterms:modified xsi:type="dcterms:W3CDTF">2022-08-03T09:32:28Z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0x010100578E917484542D4CACFB288BB34634DA</vt:lpwstr>
  </property>
</Properties>
</file>